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fntdata" ContentType="application/x-fontdata"/>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62" r:id="rId1"/>
    <p:sldMasterId id="2147483803" r:id="rId2"/>
  </p:sldMasterIdLst>
  <p:notesMasterIdLst>
    <p:notesMasterId r:id="rId60"/>
  </p:notesMasterIdLst>
  <p:handoutMasterIdLst>
    <p:handoutMasterId r:id="rId61"/>
  </p:handoutMasterIdLst>
  <p:sldIdLst>
    <p:sldId id="373" r:id="rId3"/>
    <p:sldId id="260" r:id="rId4"/>
    <p:sldId id="261" r:id="rId5"/>
    <p:sldId id="352" r:id="rId6"/>
    <p:sldId id="311" r:id="rId7"/>
    <p:sldId id="312" r:id="rId8"/>
    <p:sldId id="314" r:id="rId9"/>
    <p:sldId id="368" r:id="rId10"/>
    <p:sldId id="321" r:id="rId11"/>
    <p:sldId id="322" r:id="rId12"/>
    <p:sldId id="323" r:id="rId13"/>
    <p:sldId id="327" r:id="rId14"/>
    <p:sldId id="326" r:id="rId15"/>
    <p:sldId id="324" r:id="rId16"/>
    <p:sldId id="359" r:id="rId17"/>
    <p:sldId id="325" r:id="rId18"/>
    <p:sldId id="341" r:id="rId19"/>
    <p:sldId id="358" r:id="rId20"/>
    <p:sldId id="362" r:id="rId21"/>
    <p:sldId id="336" r:id="rId22"/>
    <p:sldId id="335" r:id="rId23"/>
    <p:sldId id="267" r:id="rId24"/>
    <p:sldId id="268" r:id="rId25"/>
    <p:sldId id="269" r:id="rId26"/>
    <p:sldId id="360" r:id="rId27"/>
    <p:sldId id="332" r:id="rId28"/>
    <p:sldId id="334" r:id="rId29"/>
    <p:sldId id="257" r:id="rId30"/>
    <p:sldId id="259" r:id="rId31"/>
    <p:sldId id="350" r:id="rId32"/>
    <p:sldId id="273" r:id="rId33"/>
    <p:sldId id="258" r:id="rId34"/>
    <p:sldId id="355" r:id="rId35"/>
    <p:sldId id="356" r:id="rId36"/>
    <p:sldId id="357" r:id="rId37"/>
    <p:sldId id="304" r:id="rId38"/>
    <p:sldId id="363" r:id="rId39"/>
    <p:sldId id="298" r:id="rId40"/>
    <p:sldId id="297" r:id="rId41"/>
    <p:sldId id="303" r:id="rId42"/>
    <p:sldId id="296" r:id="rId43"/>
    <p:sldId id="305" r:id="rId44"/>
    <p:sldId id="306" r:id="rId45"/>
    <p:sldId id="271" r:id="rId46"/>
    <p:sldId id="279" r:id="rId47"/>
    <p:sldId id="364" r:id="rId48"/>
    <p:sldId id="370" r:id="rId49"/>
    <p:sldId id="371" r:id="rId50"/>
    <p:sldId id="372" r:id="rId51"/>
    <p:sldId id="366" r:id="rId52"/>
    <p:sldId id="307" r:id="rId53"/>
    <p:sldId id="365" r:id="rId54"/>
    <p:sldId id="308" r:id="rId55"/>
    <p:sldId id="347" r:id="rId56"/>
    <p:sldId id="338" r:id="rId57"/>
    <p:sldId id="361" r:id="rId58"/>
    <p:sldId id="367" r:id="rId59"/>
  </p:sldIdLst>
  <p:sldSz cx="9144000" cy="6858000" type="screen4x3"/>
  <p:notesSz cx="6858000" cy="9144000"/>
  <p:embeddedFontLst>
    <p:embeddedFont>
      <p:font typeface="Calisto MT" panose="02040603050505030304" pitchFamily="18" charset="0"/>
      <p:regular r:id="rId62"/>
      <p:bold r:id="rId63"/>
      <p:italic r:id="rId64"/>
      <p:boldItalic r:id="rId65"/>
    </p:embeddedFont>
    <p:embeddedFont>
      <p:font typeface="Tahoma" panose="020B0604030504040204" pitchFamily="34" charset="0"/>
      <p:regular r:id="rId66"/>
      <p:bold r:id="rId67"/>
    </p:embeddedFont>
    <p:embeddedFont>
      <p:font typeface="Lucida Sans" panose="020B0602030504020204" pitchFamily="34" charset="0"/>
      <p:regular r:id="rId68"/>
      <p:bold r:id="rId69"/>
      <p:italic r:id="rId70"/>
      <p:boldItalic r:id="rId71"/>
    </p:embeddedFont>
    <p:embeddedFont>
      <p:font typeface="Wingdings 2" panose="05020102010507070707" pitchFamily="18" charset="2"/>
      <p:regular r:id="rId72"/>
    </p:embeddedFont>
    <p:embeddedFont>
      <p:font typeface="Verdana" panose="020B0604030504040204" pitchFamily="34" charset="0"/>
      <p:regular r:id="rId73"/>
      <p:bold r:id="rId74"/>
      <p:italic r:id="rId75"/>
      <p:boldItalic r:id="rId76"/>
    </p:embeddedFont>
    <p:embeddedFont>
      <p:font typeface="Wingdings 3" panose="05040102010807070707" pitchFamily="18" charset="2"/>
      <p:regular r:id="rId77"/>
    </p:embeddedFont>
    <p:embeddedFont>
      <p:font typeface="Book Antiqua" panose="02040602050305030304" pitchFamily="18" charset="0"/>
      <p:regular r:id="rId78"/>
      <p:bold r:id="rId79"/>
      <p:italic r:id="rId80"/>
      <p:boldItalic r:id="rId81"/>
    </p:embeddedFont>
    <p:embeddedFont>
      <p:font typeface="Garamond" panose="02020404030301010803" pitchFamily="18" charset="0"/>
      <p:regular r:id="rId82"/>
      <p:bold r:id="rId83"/>
      <p:italic r:id="rId84"/>
    </p:embeddedFont>
    <p:embeddedFont>
      <p:font typeface="VAGRounded BT" panose="020F0702020204020204"/>
      <p:regular r:id="rId85"/>
    </p:embeddedFont>
    <p:embeddedFont>
      <p:font typeface="Century Gothic" panose="020B0502020202020204" pitchFamily="34" charset="0"/>
      <p:regular r:id="rId86"/>
      <p:bold r:id="rId87"/>
      <p:italic r:id="rId88"/>
      <p:boldItalic r:id="rId89"/>
    </p:embeddedFont>
    <p:embeddedFont>
      <p:font typeface="Americana BT" panose="02020504070506090904"/>
      <p:italic r:id="rId90"/>
    </p:embeddedFont>
    <p:embeddedFont>
      <p:font typeface="Calligraph421 BT" panose="03060702050402020204"/>
      <p:regular r:id="rId91"/>
    </p:embeddedFont>
  </p:embeddedFontLst>
  <p:defaultTextStyle>
    <a:defPPr>
      <a:defRPr lang="en-US"/>
    </a:defPPr>
    <a:lvl1pPr algn="ctr" rtl="0" eaLnBrk="0" fontAlgn="base" hangingPunct="0">
      <a:spcBef>
        <a:spcPct val="0"/>
      </a:spcBef>
      <a:spcAft>
        <a:spcPct val="0"/>
      </a:spcAft>
      <a:defRPr sz="1000" kern="1200">
        <a:solidFill>
          <a:schemeClr val="tx1"/>
        </a:solidFill>
        <a:latin typeface="Arial" charset="0"/>
        <a:ea typeface="+mn-ea"/>
        <a:cs typeface="+mn-cs"/>
      </a:defRPr>
    </a:lvl1pPr>
    <a:lvl2pPr marL="457200" algn="ctr" rtl="0" eaLnBrk="0" fontAlgn="base" hangingPunct="0">
      <a:spcBef>
        <a:spcPct val="0"/>
      </a:spcBef>
      <a:spcAft>
        <a:spcPct val="0"/>
      </a:spcAft>
      <a:defRPr sz="1000" kern="1200">
        <a:solidFill>
          <a:schemeClr val="tx1"/>
        </a:solidFill>
        <a:latin typeface="Arial" charset="0"/>
        <a:ea typeface="+mn-ea"/>
        <a:cs typeface="+mn-cs"/>
      </a:defRPr>
    </a:lvl2pPr>
    <a:lvl3pPr marL="914400" algn="ctr" rtl="0" eaLnBrk="0" fontAlgn="base" hangingPunct="0">
      <a:spcBef>
        <a:spcPct val="0"/>
      </a:spcBef>
      <a:spcAft>
        <a:spcPct val="0"/>
      </a:spcAft>
      <a:defRPr sz="1000" kern="1200">
        <a:solidFill>
          <a:schemeClr val="tx1"/>
        </a:solidFill>
        <a:latin typeface="Arial" charset="0"/>
        <a:ea typeface="+mn-ea"/>
        <a:cs typeface="+mn-cs"/>
      </a:defRPr>
    </a:lvl3pPr>
    <a:lvl4pPr marL="1371600" algn="ctr" rtl="0" eaLnBrk="0" fontAlgn="base" hangingPunct="0">
      <a:spcBef>
        <a:spcPct val="0"/>
      </a:spcBef>
      <a:spcAft>
        <a:spcPct val="0"/>
      </a:spcAft>
      <a:defRPr sz="1000" kern="1200">
        <a:solidFill>
          <a:schemeClr val="tx1"/>
        </a:solidFill>
        <a:latin typeface="Arial" charset="0"/>
        <a:ea typeface="+mn-ea"/>
        <a:cs typeface="+mn-cs"/>
      </a:defRPr>
    </a:lvl4pPr>
    <a:lvl5pPr marL="1828800" algn="ctr" rtl="0" eaLnBrk="0" fontAlgn="base" hangingPunct="0">
      <a:spcBef>
        <a:spcPct val="0"/>
      </a:spcBef>
      <a:spcAft>
        <a:spcPct val="0"/>
      </a:spcAft>
      <a:defRPr sz="1000" kern="1200">
        <a:solidFill>
          <a:schemeClr val="tx1"/>
        </a:solidFill>
        <a:latin typeface="Arial" charset="0"/>
        <a:ea typeface="+mn-ea"/>
        <a:cs typeface="+mn-cs"/>
      </a:defRPr>
    </a:lvl5pPr>
    <a:lvl6pPr marL="2286000" algn="l" defTabSz="914400" rtl="0" eaLnBrk="1" latinLnBrk="0" hangingPunct="1">
      <a:defRPr sz="1000" kern="1200">
        <a:solidFill>
          <a:schemeClr val="tx1"/>
        </a:solidFill>
        <a:latin typeface="Arial" charset="0"/>
        <a:ea typeface="+mn-ea"/>
        <a:cs typeface="+mn-cs"/>
      </a:defRPr>
    </a:lvl6pPr>
    <a:lvl7pPr marL="2743200" algn="l" defTabSz="914400" rtl="0" eaLnBrk="1" latinLnBrk="0" hangingPunct="1">
      <a:defRPr sz="1000" kern="1200">
        <a:solidFill>
          <a:schemeClr val="tx1"/>
        </a:solidFill>
        <a:latin typeface="Arial" charset="0"/>
        <a:ea typeface="+mn-ea"/>
        <a:cs typeface="+mn-cs"/>
      </a:defRPr>
    </a:lvl7pPr>
    <a:lvl8pPr marL="3200400" algn="l" defTabSz="914400" rtl="0" eaLnBrk="1" latinLnBrk="0" hangingPunct="1">
      <a:defRPr sz="1000" kern="1200">
        <a:solidFill>
          <a:schemeClr val="tx1"/>
        </a:solidFill>
        <a:latin typeface="Arial" charset="0"/>
        <a:ea typeface="+mn-ea"/>
        <a:cs typeface="+mn-cs"/>
      </a:defRPr>
    </a:lvl8pPr>
    <a:lvl9pPr marL="3657600" algn="l" defTabSz="914400" rtl="0" eaLnBrk="1" latinLnBrk="0" hangingPunct="1">
      <a:defRPr sz="10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scaleToFitPaper="1"/>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E2D700"/>
    <a:srgbClr val="C00000"/>
    <a:srgbClr val="339933"/>
    <a:srgbClr val="00CC66"/>
    <a:srgbClr val="669900"/>
    <a:srgbClr val="99FF33"/>
    <a:srgbClr val="009900"/>
    <a:srgbClr val="FF3300"/>
    <a:srgbClr val="6521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838" autoAdjust="0"/>
    <p:restoredTop sz="86067" autoAdjust="0"/>
  </p:normalViewPr>
  <p:slideViewPr>
    <p:cSldViewPr snapToGrid="0">
      <p:cViewPr varScale="1">
        <p:scale>
          <a:sx n="62" d="100"/>
          <a:sy n="62" d="100"/>
        </p:scale>
        <p:origin x="96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14490"/>
    </p:cViewPr>
  </p:sorterViewPr>
  <p:notesViewPr>
    <p:cSldViewPr snapToGrid="0">
      <p:cViewPr varScale="1">
        <p:scale>
          <a:sx n="76" d="100"/>
          <a:sy n="76" d="100"/>
        </p:scale>
        <p:origin x="-1949" y="-96"/>
      </p:cViewPr>
      <p:guideLst>
        <p:guide orient="horz" pos="2880"/>
        <p:guide pos="2160"/>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font" Target="fonts/font2.fntdata"/><Relationship Id="rId68" Type="http://schemas.openxmlformats.org/officeDocument/2006/relationships/font" Target="fonts/font7.fntdata"/><Relationship Id="rId76" Type="http://schemas.openxmlformats.org/officeDocument/2006/relationships/font" Target="fonts/font15.fntdata"/><Relationship Id="rId84" Type="http://schemas.openxmlformats.org/officeDocument/2006/relationships/font" Target="fonts/font23.fntdata"/><Relationship Id="rId89" Type="http://schemas.openxmlformats.org/officeDocument/2006/relationships/font" Target="fonts/font28.fntdata"/><Relationship Id="rId7" Type="http://schemas.openxmlformats.org/officeDocument/2006/relationships/slide" Target="slides/slide5.xml"/><Relationship Id="rId71" Type="http://schemas.openxmlformats.org/officeDocument/2006/relationships/font" Target="fonts/font10.fntdata"/><Relationship Id="rId92"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font" Target="fonts/font5.fntdata"/><Relationship Id="rId74" Type="http://schemas.openxmlformats.org/officeDocument/2006/relationships/font" Target="fonts/font13.fntdata"/><Relationship Id="rId79" Type="http://schemas.openxmlformats.org/officeDocument/2006/relationships/font" Target="fonts/font18.fntdata"/><Relationship Id="rId87" Type="http://schemas.openxmlformats.org/officeDocument/2006/relationships/font" Target="fonts/font26.fntdata"/><Relationship Id="rId5" Type="http://schemas.openxmlformats.org/officeDocument/2006/relationships/slide" Target="slides/slide3.xml"/><Relationship Id="rId61" Type="http://schemas.openxmlformats.org/officeDocument/2006/relationships/handoutMaster" Target="handoutMasters/handoutMaster1.xml"/><Relationship Id="rId82" Type="http://schemas.openxmlformats.org/officeDocument/2006/relationships/font" Target="fonts/font21.fntdata"/><Relationship Id="rId90" Type="http://schemas.openxmlformats.org/officeDocument/2006/relationships/font" Target="fonts/font29.fntdata"/><Relationship Id="rId95"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3.fntdata"/><Relationship Id="rId69" Type="http://schemas.openxmlformats.org/officeDocument/2006/relationships/font" Target="fonts/font8.fntdata"/><Relationship Id="rId77" Type="http://schemas.openxmlformats.org/officeDocument/2006/relationships/font" Target="fonts/font16.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1.fntdata"/><Relationship Id="rId80" Type="http://schemas.openxmlformats.org/officeDocument/2006/relationships/font" Target="fonts/font19.fntdata"/><Relationship Id="rId85" Type="http://schemas.openxmlformats.org/officeDocument/2006/relationships/font" Target="fonts/font24.fntdata"/><Relationship Id="rId93"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6.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font" Target="fonts/font14.fntdata"/><Relationship Id="rId83" Type="http://schemas.openxmlformats.org/officeDocument/2006/relationships/font" Target="fonts/font22.fntdata"/><Relationship Id="rId88" Type="http://schemas.openxmlformats.org/officeDocument/2006/relationships/font" Target="fonts/font27.fntdata"/><Relationship Id="rId91" Type="http://schemas.openxmlformats.org/officeDocument/2006/relationships/font" Target="fonts/font30.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65" Type="http://schemas.openxmlformats.org/officeDocument/2006/relationships/font" Target="fonts/font4.fntdata"/><Relationship Id="rId73" Type="http://schemas.openxmlformats.org/officeDocument/2006/relationships/font" Target="fonts/font12.fntdata"/><Relationship Id="rId78" Type="http://schemas.openxmlformats.org/officeDocument/2006/relationships/font" Target="fonts/font17.fntdata"/><Relationship Id="rId81" Type="http://schemas.openxmlformats.org/officeDocument/2006/relationships/font" Target="fonts/font20.fntdata"/><Relationship Id="rId86" Type="http://schemas.openxmlformats.org/officeDocument/2006/relationships/font" Target="fonts/font25.fntdata"/><Relationship Id="rId9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53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a:lvl1pPr>
          </a:lstStyle>
          <a:p>
            <a:pPr>
              <a:defRPr/>
            </a:pPr>
            <a:endParaRPr lang="en-US" dirty="0"/>
          </a:p>
        </p:txBody>
      </p:sp>
      <p:sp>
        <p:nvSpPr>
          <p:cNvPr id="185347"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dirty="0"/>
          </a:p>
        </p:txBody>
      </p:sp>
      <p:sp>
        <p:nvSpPr>
          <p:cNvPr id="185348"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lvl1pPr>
          </a:lstStyle>
          <a:p>
            <a:pPr>
              <a:defRPr/>
            </a:pPr>
            <a:endParaRPr lang="en-US" dirty="0"/>
          </a:p>
        </p:txBody>
      </p:sp>
      <p:sp>
        <p:nvSpPr>
          <p:cNvPr id="185349"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EB04A5D9-B9F4-448C-BFF9-3B5ADBB4F271}" type="slidenum">
              <a:rPr lang="en-US"/>
              <a:pPr>
                <a:defRPr/>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32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a:lvl1pPr>
          </a:lstStyle>
          <a:p>
            <a:pPr>
              <a:defRPr/>
            </a:pPr>
            <a:endParaRPr lang="en-US" dirty="0"/>
          </a:p>
        </p:txBody>
      </p:sp>
      <p:sp>
        <p:nvSpPr>
          <p:cNvPr id="1832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dirty="0"/>
          </a:p>
        </p:txBody>
      </p:sp>
      <p:sp>
        <p:nvSpPr>
          <p:cNvPr id="6246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833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33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lvl1pPr>
          </a:lstStyle>
          <a:p>
            <a:pPr>
              <a:defRPr/>
            </a:pPr>
            <a:endParaRPr lang="en-US" dirty="0"/>
          </a:p>
        </p:txBody>
      </p:sp>
      <p:sp>
        <p:nvSpPr>
          <p:cNvPr id="1833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03099B6C-8643-4E20-8628-E26574025240}"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www.mayoclinicproceedings.com/pdf/8110/8110a1.pdf"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hyperlink" Target="http://www.pdr.net/" TargetMode="Externa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www.phxnfp.org/"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41B13031-2AE2-4CC5-85AA-FA15B0BE3E17}" type="slidenum">
              <a:rPr lang="en-US" smtClean="0"/>
              <a:pPr/>
              <a:t>1</a:t>
            </a:fld>
            <a:endParaRPr lang="en-US"/>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r>
              <a:rPr lang="en-US" sz="1000" dirty="0"/>
              <a:t>Have this up on the screen as people gather until you are ready to begin the presentation.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D37E43E1-AC72-4873-8B91-7B83EDA9C587}" type="slidenum">
              <a:rPr lang="en-US" smtClean="0"/>
              <a:pPr/>
              <a:t>10</a:t>
            </a:fld>
            <a:endParaRPr lang="en-US"/>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r>
              <a:rPr lang="en-US" sz="1200" kern="1200" dirty="0">
                <a:solidFill>
                  <a:schemeClr val="tx1"/>
                </a:solidFill>
                <a:latin typeface="Arial" charset="0"/>
                <a:ea typeface="+mn-ea"/>
                <a:cs typeface="+mn-cs"/>
              </a:rPr>
              <a:t>But, there is GOOD NEWS!</a:t>
            </a:r>
          </a:p>
          <a:p>
            <a:r>
              <a:rPr lang="en-US" sz="1200" kern="1200" dirty="0">
                <a:solidFill>
                  <a:schemeClr val="tx1"/>
                </a:solidFill>
                <a:latin typeface="Arial" charset="0"/>
                <a:ea typeface="+mn-ea"/>
                <a:cs typeface="+mn-cs"/>
              </a:rPr>
              <a:t>God redeemed us by His Cross and Resurrection.  </a:t>
            </a:r>
          </a:p>
          <a:p>
            <a:r>
              <a:rPr lang="en-US" sz="1200" kern="1200" dirty="0">
                <a:solidFill>
                  <a:schemeClr val="tx1"/>
                </a:solidFill>
                <a:latin typeface="Arial" charset="0"/>
                <a:ea typeface="+mn-ea"/>
                <a:cs typeface="+mn-cs"/>
              </a:rPr>
              <a:t>Redemption isn’t just a spiritual thing.  </a:t>
            </a:r>
            <a:r>
              <a:rPr lang="en-US" sz="1200" b="1" kern="1200" dirty="0">
                <a:solidFill>
                  <a:schemeClr val="tx1"/>
                </a:solidFill>
                <a:latin typeface="Arial" charset="0"/>
                <a:ea typeface="+mn-ea"/>
                <a:cs typeface="+mn-cs"/>
              </a:rPr>
              <a:t>It’s a </a:t>
            </a:r>
            <a:r>
              <a:rPr lang="en-US" sz="1200" b="1" i="1" kern="1200" dirty="0">
                <a:solidFill>
                  <a:schemeClr val="tx1"/>
                </a:solidFill>
                <a:latin typeface="Arial" charset="0"/>
                <a:ea typeface="+mn-ea"/>
                <a:cs typeface="+mn-cs"/>
              </a:rPr>
              <a:t>bodily</a:t>
            </a:r>
            <a:r>
              <a:rPr lang="en-US" sz="1200" b="1" kern="1200" dirty="0">
                <a:solidFill>
                  <a:schemeClr val="tx1"/>
                </a:solidFill>
                <a:latin typeface="Arial" charset="0"/>
                <a:ea typeface="+mn-ea"/>
                <a:cs typeface="+mn-cs"/>
              </a:rPr>
              <a:t> reality</a:t>
            </a:r>
            <a:r>
              <a:rPr lang="en-US" sz="1200" kern="1200" dirty="0">
                <a:solidFill>
                  <a:schemeClr val="tx1"/>
                </a:solidFill>
                <a:latin typeface="Arial" charset="0"/>
                <a:ea typeface="+mn-ea"/>
                <a:cs typeface="+mn-cs"/>
              </a:rPr>
              <a:t>.  </a:t>
            </a:r>
          </a:p>
          <a:p>
            <a:r>
              <a:rPr lang="en-US" sz="1200" kern="1200" dirty="0">
                <a:solidFill>
                  <a:schemeClr val="tx1"/>
                </a:solidFill>
                <a:latin typeface="Arial" charset="0"/>
                <a:ea typeface="+mn-ea"/>
                <a:cs typeface="+mn-cs"/>
              </a:rPr>
              <a:t>The deaths and Resurrection of Christ allow us to make a </a:t>
            </a:r>
            <a:r>
              <a:rPr lang="en-US" sz="1200" b="1" u="sng" kern="1200" dirty="0">
                <a:solidFill>
                  <a:schemeClr val="tx1"/>
                </a:solidFill>
                <a:latin typeface="Arial" charset="0"/>
                <a:ea typeface="+mn-ea"/>
                <a:cs typeface="+mn-cs"/>
              </a:rPr>
              <a:t>sincere</a:t>
            </a:r>
            <a:r>
              <a:rPr lang="en-US" sz="1200" kern="1200" dirty="0">
                <a:solidFill>
                  <a:schemeClr val="tx1"/>
                </a:solidFill>
                <a:latin typeface="Arial" charset="0"/>
                <a:ea typeface="+mn-ea"/>
                <a:cs typeface="+mn-cs"/>
              </a:rPr>
              <a:t> gift of ourselves because of the grace of the Holy Spirit.  </a:t>
            </a:r>
          </a:p>
          <a:p>
            <a:r>
              <a:rPr lang="en-US" sz="1200" kern="1200" dirty="0">
                <a:solidFill>
                  <a:schemeClr val="tx1"/>
                </a:solidFill>
                <a:latin typeface="Arial" charset="0"/>
                <a:ea typeface="+mn-ea"/>
                <a:cs typeface="+mn-cs"/>
              </a:rPr>
              <a:t> </a:t>
            </a:r>
          </a:p>
          <a:p>
            <a:r>
              <a:rPr lang="en-US" sz="1200" kern="1200" dirty="0">
                <a:solidFill>
                  <a:schemeClr val="tx1"/>
                </a:solidFill>
                <a:latin typeface="Arial" charset="0"/>
                <a:ea typeface="+mn-ea"/>
                <a:cs typeface="+mn-cs"/>
              </a:rPr>
              <a:t>Pope John Paul II said– “Fruit of redemption is the Holy Spirit”</a:t>
            </a:r>
          </a:p>
          <a:p>
            <a:r>
              <a:rPr lang="en-US" sz="1200" kern="1200" dirty="0">
                <a:solidFill>
                  <a:schemeClr val="tx1"/>
                </a:solidFill>
                <a:latin typeface="Arial" charset="0"/>
                <a:ea typeface="+mn-ea"/>
                <a:cs typeface="+mn-cs"/>
              </a:rPr>
              <a:t>The graces we receive in the sacraments give us the opportunity to experience a new holiness.</a:t>
            </a:r>
          </a:p>
          <a:p>
            <a:r>
              <a:rPr lang="en-US" sz="1200" kern="1200" dirty="0">
                <a:solidFill>
                  <a:schemeClr val="tx1"/>
                </a:solidFill>
                <a:latin typeface="Arial" charset="0"/>
                <a:ea typeface="+mn-ea"/>
                <a:cs typeface="+mn-cs"/>
              </a:rPr>
              <a:t> </a:t>
            </a:r>
          </a:p>
          <a:p>
            <a:r>
              <a:rPr lang="en-US" sz="1200" kern="1200" dirty="0">
                <a:solidFill>
                  <a:schemeClr val="tx1"/>
                </a:solidFill>
                <a:latin typeface="Arial" charset="0"/>
                <a:ea typeface="+mn-ea"/>
                <a:cs typeface="+mn-cs"/>
              </a:rPr>
              <a:t>This is why </a:t>
            </a:r>
            <a:r>
              <a:rPr lang="en-US" sz="1200" b="1" kern="1200" dirty="0">
                <a:solidFill>
                  <a:schemeClr val="tx1"/>
                </a:solidFill>
                <a:latin typeface="Arial" charset="0"/>
                <a:ea typeface="+mn-ea"/>
                <a:cs typeface="+mn-cs"/>
              </a:rPr>
              <a:t>Marriage is a Sacrament</a:t>
            </a:r>
            <a:r>
              <a:rPr lang="en-US" sz="1200" kern="1200" dirty="0">
                <a:solidFill>
                  <a:schemeClr val="tx1"/>
                </a:solidFill>
                <a:latin typeface="Arial" charset="0"/>
                <a:ea typeface="+mn-ea"/>
                <a:cs typeface="+mn-cs"/>
              </a:rPr>
              <a:t> – in marriage we receive the grace to live sacrificially and to give ourselves in service to the other. The struggles do not cease, but overcoming them and persevering through is possible through God’s grace.</a:t>
            </a:r>
          </a:p>
          <a:p>
            <a:r>
              <a:rPr lang="en-US" sz="1200" kern="1200" dirty="0">
                <a:solidFill>
                  <a:schemeClr val="tx1"/>
                </a:solidFill>
                <a:latin typeface="Arial" charset="0"/>
                <a:ea typeface="+mn-ea"/>
                <a:cs typeface="+mn-cs"/>
              </a:rPr>
              <a:t> </a:t>
            </a:r>
          </a:p>
          <a:p>
            <a:r>
              <a:rPr lang="en-US" sz="1200" kern="1200" dirty="0">
                <a:solidFill>
                  <a:schemeClr val="tx1"/>
                </a:solidFill>
                <a:latin typeface="Arial" charset="0"/>
                <a:ea typeface="+mn-ea"/>
                <a:cs typeface="+mn-cs"/>
              </a:rPr>
              <a:t>Grace leads us back to the kind of true happiness we were made for!</a:t>
            </a:r>
          </a:p>
          <a:p>
            <a:r>
              <a:rPr lang="en-US" sz="1200" kern="1200" dirty="0">
                <a:solidFill>
                  <a:schemeClr val="tx1"/>
                </a:solidFill>
                <a:latin typeface="Arial" charset="0"/>
                <a:ea typeface="+mn-ea"/>
                <a:cs typeface="+mn-cs"/>
              </a:rPr>
              <a:t> </a:t>
            </a:r>
          </a:p>
          <a:p>
            <a:r>
              <a:rPr lang="en-US" sz="1200" i="1" kern="1200" dirty="0">
                <a:solidFill>
                  <a:schemeClr val="tx1"/>
                </a:solidFill>
                <a:latin typeface="Arial" charset="0"/>
                <a:ea typeface="+mn-ea"/>
                <a:cs typeface="+mn-cs"/>
              </a:rPr>
              <a:t>(Consider the first miracle Jesus performed:  turning water into a fantastic wine at the Wedding at Cana.  We can see that Jesus wants to bring greater joy to our marriages if we would only invite him.)</a:t>
            </a:r>
            <a:endParaRPr lang="en-US" sz="1200" kern="1200" dirty="0">
              <a:solidFill>
                <a:schemeClr val="tx1"/>
              </a:solidFill>
              <a:latin typeface="Arial" charset="0"/>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765FE9EE-C502-4320-BC28-F273D3A7D40C}" type="slidenum">
              <a:rPr lang="en-US" smtClean="0"/>
              <a:pPr/>
              <a:t>11</a:t>
            </a:fld>
            <a:endParaRPr lang="en-US"/>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r>
              <a:rPr lang="en-US" sz="1200" kern="1200" dirty="0">
                <a:solidFill>
                  <a:schemeClr val="tx1"/>
                </a:solidFill>
                <a:latin typeface="Arial" charset="0"/>
                <a:ea typeface="+mn-ea"/>
                <a:cs typeface="+mn-cs"/>
              </a:rPr>
              <a:t>Every sacrament is a sign of a greater reality.</a:t>
            </a:r>
          </a:p>
          <a:p>
            <a:r>
              <a:rPr lang="en-US" sz="1200" kern="1200" dirty="0">
                <a:solidFill>
                  <a:schemeClr val="tx1"/>
                </a:solidFill>
                <a:latin typeface="Arial" charset="0"/>
                <a:ea typeface="+mn-ea"/>
                <a:cs typeface="+mn-cs"/>
              </a:rPr>
              <a:t>There are signs all around us.  Signs that tell us about companies, restaurants, sports teams, countries and everything else.  Signs remind us of larger realities.  The golden arches make us think about hamburgers, the stars and stripes make us think about our country, patriotism, heroes, and so on.</a:t>
            </a:r>
          </a:p>
          <a:p>
            <a:r>
              <a:rPr lang="en-US" sz="1200" kern="1200" dirty="0">
                <a:solidFill>
                  <a:schemeClr val="tx1"/>
                </a:solidFill>
                <a:latin typeface="Arial" charset="0"/>
                <a:ea typeface="+mn-ea"/>
                <a:cs typeface="+mn-cs"/>
              </a:rPr>
              <a:t> </a:t>
            </a:r>
          </a:p>
          <a:p>
            <a:r>
              <a:rPr lang="en-US" sz="1200" kern="1200" dirty="0">
                <a:solidFill>
                  <a:schemeClr val="tx1"/>
                </a:solidFill>
                <a:latin typeface="Arial" charset="0"/>
                <a:ea typeface="+mn-ea"/>
                <a:cs typeface="+mn-cs"/>
              </a:rPr>
              <a:t>Marriage is also a sign. What is it that people are supposed to see when they look upon us as married couples?</a:t>
            </a:r>
          </a:p>
          <a:p>
            <a:endParaRPr lang="en-US" sz="1200" kern="1200" dirty="0">
              <a:solidFill>
                <a:schemeClr val="tx1"/>
              </a:solidFill>
              <a:latin typeface="Arial" charset="0"/>
              <a:ea typeface="+mn-ea"/>
              <a:cs typeface="+mn-cs"/>
            </a:endParaRPr>
          </a:p>
          <a:p>
            <a:r>
              <a:rPr lang="en-US" sz="1200" kern="1200" dirty="0">
                <a:solidFill>
                  <a:schemeClr val="tx1"/>
                </a:solidFill>
                <a:latin typeface="Arial" charset="0"/>
                <a:ea typeface="+mn-ea"/>
                <a:cs typeface="+mn-cs"/>
              </a:rPr>
              <a:t>[</a:t>
            </a:r>
            <a:r>
              <a:rPr lang="en-US" sz="1200" b="1" kern="1200" dirty="0">
                <a:solidFill>
                  <a:schemeClr val="tx1"/>
                </a:solidFill>
                <a:latin typeface="Arial" charset="0"/>
                <a:ea typeface="+mn-ea"/>
                <a:cs typeface="+mn-cs"/>
              </a:rPr>
              <a:t>click</a:t>
            </a:r>
            <a:r>
              <a:rPr lang="en-US" sz="1200" kern="1200" dirty="0">
                <a:solidFill>
                  <a:schemeClr val="tx1"/>
                </a:solidFill>
                <a:latin typeface="Arial" charset="0"/>
                <a:ea typeface="+mn-ea"/>
                <a:cs typeface="+mn-cs"/>
              </a:rPr>
              <a:t>]</a:t>
            </a:r>
          </a:p>
          <a:p>
            <a:endParaRPr lang="en-US" sz="1200" kern="1200" dirty="0">
              <a:solidFill>
                <a:schemeClr val="tx1"/>
              </a:solidFill>
              <a:latin typeface="Arial" charset="0"/>
              <a:ea typeface="+mn-ea"/>
              <a:cs typeface="+mn-cs"/>
            </a:endParaRPr>
          </a:p>
          <a:p>
            <a:r>
              <a:rPr lang="en-US" sz="1200" kern="1200" dirty="0">
                <a:solidFill>
                  <a:schemeClr val="tx1"/>
                </a:solidFill>
                <a:latin typeface="Arial" charset="0"/>
                <a:ea typeface="+mn-ea"/>
                <a:cs typeface="+mn-cs"/>
              </a:rPr>
              <a:t>Marriage is a sign of Christ’s love for his bride, the Church.  </a:t>
            </a:r>
          </a:p>
          <a:p>
            <a:r>
              <a:rPr lang="en-US" sz="1200" kern="1200" dirty="0">
                <a:solidFill>
                  <a:schemeClr val="tx1"/>
                </a:solidFill>
                <a:latin typeface="Arial" charset="0"/>
                <a:ea typeface="+mn-ea"/>
                <a:cs typeface="+mn-cs"/>
              </a:rPr>
              <a:t>The grace of the Holy Spirit empowers us to give ourselves to each other the way Christ gives himself to the Church:</a:t>
            </a:r>
          </a:p>
          <a:p>
            <a:endParaRPr lang="en-US" sz="1200" kern="1200" dirty="0">
              <a:solidFill>
                <a:schemeClr val="tx1"/>
              </a:solidFill>
              <a:latin typeface="Arial" charset="0"/>
              <a:ea typeface="+mn-ea"/>
              <a:cs typeface="+mn-cs"/>
            </a:endParaRPr>
          </a:p>
          <a:p>
            <a:r>
              <a:rPr lang="en-US" sz="1200" kern="1200" dirty="0">
                <a:solidFill>
                  <a:schemeClr val="tx1"/>
                </a:solidFill>
                <a:latin typeface="Arial" charset="0"/>
                <a:ea typeface="+mn-ea"/>
                <a:cs typeface="+mn-cs"/>
              </a:rPr>
              <a:t>[</a:t>
            </a:r>
            <a:r>
              <a:rPr lang="en-US" sz="1200" b="1" kern="1200" dirty="0">
                <a:solidFill>
                  <a:schemeClr val="tx1"/>
                </a:solidFill>
                <a:latin typeface="Arial" charset="0"/>
                <a:ea typeface="+mn-ea"/>
                <a:cs typeface="+mn-cs"/>
              </a:rPr>
              <a:t>click</a:t>
            </a:r>
            <a:r>
              <a:rPr lang="en-US" sz="1200" kern="1200" dirty="0">
                <a:solidFill>
                  <a:schemeClr val="tx1"/>
                </a:solidFill>
                <a:latin typeface="Arial" charset="0"/>
                <a:ea typeface="+mn-ea"/>
                <a:cs typeface="+mn-cs"/>
              </a:rPr>
              <a:t>]   </a:t>
            </a:r>
            <a:r>
              <a:rPr lang="en-US" sz="1200" u="sng" kern="1200" dirty="0">
                <a:solidFill>
                  <a:schemeClr val="tx1"/>
                </a:solidFill>
                <a:latin typeface="Arial" charset="0"/>
                <a:ea typeface="+mn-ea"/>
                <a:cs typeface="+mn-cs"/>
              </a:rPr>
              <a:t>Freely</a:t>
            </a:r>
            <a:r>
              <a:rPr lang="en-US" sz="1200" kern="1200" dirty="0">
                <a:solidFill>
                  <a:schemeClr val="tx1"/>
                </a:solidFill>
                <a:latin typeface="Arial" charset="0"/>
                <a:ea typeface="+mn-ea"/>
                <a:cs typeface="+mn-cs"/>
              </a:rPr>
              <a:t> – chose to give himself (ref. “The Passion”)</a:t>
            </a:r>
          </a:p>
          <a:p>
            <a:endParaRPr lang="en-US" sz="1200" kern="1200" dirty="0">
              <a:solidFill>
                <a:schemeClr val="tx1"/>
              </a:solidFill>
              <a:latin typeface="Arial" charset="0"/>
              <a:ea typeface="+mn-ea"/>
              <a:cs typeface="+mn-cs"/>
            </a:endParaRPr>
          </a:p>
          <a:p>
            <a:r>
              <a:rPr lang="en-US" sz="1200" kern="1200" dirty="0">
                <a:solidFill>
                  <a:schemeClr val="tx1"/>
                </a:solidFill>
                <a:latin typeface="Arial" charset="0"/>
                <a:ea typeface="+mn-ea"/>
                <a:cs typeface="+mn-cs"/>
              </a:rPr>
              <a:t>[</a:t>
            </a:r>
            <a:r>
              <a:rPr lang="en-US" sz="1200" b="1" kern="1200" dirty="0">
                <a:solidFill>
                  <a:schemeClr val="tx1"/>
                </a:solidFill>
                <a:latin typeface="Arial" charset="0"/>
                <a:ea typeface="+mn-ea"/>
                <a:cs typeface="+mn-cs"/>
              </a:rPr>
              <a:t>click</a:t>
            </a:r>
            <a:r>
              <a:rPr lang="en-US" sz="1200" kern="1200" dirty="0">
                <a:solidFill>
                  <a:schemeClr val="tx1"/>
                </a:solidFill>
                <a:latin typeface="Arial" charset="0"/>
                <a:ea typeface="+mn-ea"/>
                <a:cs typeface="+mn-cs"/>
              </a:rPr>
              <a:t>]   </a:t>
            </a:r>
            <a:r>
              <a:rPr lang="en-US" sz="1200" u="sng" kern="1200" dirty="0">
                <a:solidFill>
                  <a:schemeClr val="tx1"/>
                </a:solidFill>
                <a:latin typeface="Arial" charset="0"/>
                <a:ea typeface="+mn-ea"/>
                <a:cs typeface="+mn-cs"/>
              </a:rPr>
              <a:t>Faithfully</a:t>
            </a:r>
            <a:r>
              <a:rPr lang="en-US" sz="1200" kern="1200" dirty="0">
                <a:solidFill>
                  <a:schemeClr val="tx1"/>
                </a:solidFill>
                <a:latin typeface="Arial" charset="0"/>
                <a:ea typeface="+mn-ea"/>
                <a:cs typeface="+mn-cs"/>
              </a:rPr>
              <a:t> – Followed through, still with us, sacramental grace</a:t>
            </a:r>
          </a:p>
          <a:p>
            <a:endParaRPr lang="en-US" sz="1200" kern="1200" dirty="0">
              <a:solidFill>
                <a:schemeClr val="tx1"/>
              </a:solidFill>
              <a:latin typeface="Arial" charset="0"/>
              <a:ea typeface="+mn-ea"/>
              <a:cs typeface="+mn-cs"/>
            </a:endParaRPr>
          </a:p>
          <a:p>
            <a:r>
              <a:rPr lang="en-US" sz="1200" kern="1200" dirty="0">
                <a:solidFill>
                  <a:schemeClr val="tx1"/>
                </a:solidFill>
                <a:latin typeface="Arial" charset="0"/>
                <a:ea typeface="+mn-ea"/>
                <a:cs typeface="+mn-cs"/>
              </a:rPr>
              <a:t>[</a:t>
            </a:r>
            <a:r>
              <a:rPr lang="en-US" sz="1200" b="1" kern="1200" dirty="0">
                <a:solidFill>
                  <a:schemeClr val="tx1"/>
                </a:solidFill>
                <a:latin typeface="Arial" charset="0"/>
                <a:ea typeface="+mn-ea"/>
                <a:cs typeface="+mn-cs"/>
              </a:rPr>
              <a:t>click</a:t>
            </a:r>
            <a:r>
              <a:rPr lang="en-US" sz="1200" kern="1200" dirty="0">
                <a:solidFill>
                  <a:schemeClr val="tx1"/>
                </a:solidFill>
                <a:latin typeface="Arial" charset="0"/>
                <a:ea typeface="+mn-ea"/>
                <a:cs typeface="+mn-cs"/>
              </a:rPr>
              <a:t>]   </a:t>
            </a:r>
            <a:r>
              <a:rPr lang="en-US" sz="1200" u="sng" kern="1200" dirty="0">
                <a:solidFill>
                  <a:schemeClr val="tx1"/>
                </a:solidFill>
                <a:latin typeface="Arial" charset="0"/>
                <a:ea typeface="+mn-ea"/>
                <a:cs typeface="+mn-cs"/>
              </a:rPr>
              <a:t>Fruitfully</a:t>
            </a:r>
            <a:r>
              <a:rPr lang="en-US" sz="1200" kern="1200" dirty="0">
                <a:solidFill>
                  <a:schemeClr val="tx1"/>
                </a:solidFill>
                <a:latin typeface="Arial" charset="0"/>
                <a:ea typeface="+mn-ea"/>
                <a:cs typeface="+mn-cs"/>
              </a:rPr>
              <a:t> – His death led to Easter which made way for Pentecost and the new life of the Holy Spirit.  Christ said, “I came that they may have</a:t>
            </a:r>
            <a:r>
              <a:rPr lang="en-US" sz="1200" b="1" kern="1200" dirty="0">
                <a:solidFill>
                  <a:schemeClr val="tx1"/>
                </a:solidFill>
                <a:latin typeface="Arial" charset="0"/>
                <a:ea typeface="+mn-ea"/>
                <a:cs typeface="+mn-cs"/>
              </a:rPr>
              <a:t> life</a:t>
            </a:r>
            <a:r>
              <a:rPr lang="en-US" sz="1200" kern="1200" dirty="0">
                <a:solidFill>
                  <a:schemeClr val="tx1"/>
                </a:solidFill>
                <a:latin typeface="Arial" charset="0"/>
                <a:ea typeface="+mn-ea"/>
                <a:cs typeface="+mn-cs"/>
              </a:rPr>
              <a:t>, and have it </a:t>
            </a:r>
            <a:r>
              <a:rPr lang="en-US" sz="1200" i="1" kern="1200" dirty="0">
                <a:solidFill>
                  <a:schemeClr val="tx1"/>
                </a:solidFill>
                <a:latin typeface="Arial" charset="0"/>
                <a:ea typeface="+mn-ea"/>
                <a:cs typeface="+mn-cs"/>
              </a:rPr>
              <a:t>abundantly</a:t>
            </a:r>
            <a:r>
              <a:rPr lang="en-US" sz="1200" kern="1200" dirty="0">
                <a:solidFill>
                  <a:schemeClr val="tx1"/>
                </a:solidFill>
                <a:latin typeface="Arial" charset="0"/>
                <a:ea typeface="+mn-ea"/>
                <a:cs typeface="+mn-cs"/>
              </a:rPr>
              <a:t>.”  This abundance of life is possible – within our marriages!  We can achieve the happiness we seek if we allow ourselves to become this sign that marriage is supposed to be.</a:t>
            </a:r>
          </a:p>
          <a:p>
            <a:endParaRPr lang="en-US" sz="1200" kern="1200" dirty="0">
              <a:solidFill>
                <a:schemeClr val="tx1"/>
              </a:solidFill>
              <a:latin typeface="Arial" charset="0"/>
              <a:ea typeface="+mn-ea"/>
              <a:cs typeface="+mn-cs"/>
            </a:endParaRPr>
          </a:p>
          <a:p>
            <a:r>
              <a:rPr lang="en-US" sz="1200" kern="1200" dirty="0">
                <a:solidFill>
                  <a:schemeClr val="tx1"/>
                </a:solidFill>
                <a:latin typeface="Arial" charset="0"/>
                <a:ea typeface="+mn-ea"/>
                <a:cs typeface="+mn-cs"/>
              </a:rPr>
              <a:t>[</a:t>
            </a:r>
            <a:r>
              <a:rPr lang="en-US" sz="1200" b="1" kern="1200" dirty="0">
                <a:solidFill>
                  <a:schemeClr val="tx1"/>
                </a:solidFill>
                <a:latin typeface="Arial" charset="0"/>
                <a:ea typeface="+mn-ea"/>
                <a:cs typeface="+mn-cs"/>
              </a:rPr>
              <a:t>click</a:t>
            </a:r>
            <a:r>
              <a:rPr lang="en-US" sz="1200" kern="1200" dirty="0">
                <a:solidFill>
                  <a:schemeClr val="tx1"/>
                </a:solidFill>
                <a:latin typeface="Arial" charset="0"/>
                <a:ea typeface="+mn-ea"/>
                <a:cs typeface="+mn-cs"/>
              </a:rPr>
              <a:t>]   In short, Christ’s gift of himself to his Bride was </a:t>
            </a:r>
            <a:r>
              <a:rPr lang="en-US" sz="1200" u="sng" kern="1200" dirty="0">
                <a:solidFill>
                  <a:schemeClr val="tx1"/>
                </a:solidFill>
                <a:latin typeface="Arial" charset="0"/>
                <a:ea typeface="+mn-ea"/>
                <a:cs typeface="+mn-cs"/>
              </a:rPr>
              <a:t>TOTAL</a:t>
            </a:r>
            <a:r>
              <a:rPr lang="en-US" sz="1200" kern="1200" dirty="0">
                <a:solidFill>
                  <a:schemeClr val="tx1"/>
                </a:solidFill>
                <a:latin typeface="Arial" charset="0"/>
                <a:ea typeface="+mn-ea"/>
                <a:cs typeface="+mn-cs"/>
              </a:rPr>
              <a:t>.</a:t>
            </a:r>
          </a:p>
          <a:p>
            <a:r>
              <a:rPr lang="en-US" sz="1200" kern="1200" dirty="0">
                <a:solidFill>
                  <a:schemeClr val="tx1"/>
                </a:solidFill>
                <a:latin typeface="Arial" charset="0"/>
                <a:ea typeface="+mn-ea"/>
                <a:cs typeface="+mn-cs"/>
              </a:rPr>
              <a:t>He held nothing back, gave all of himself.  Isn’t that what we intend to do on our wedding day – to give ourselves totally to each other?  Holding nothing back?  “For as long as we both shall live”?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0313F672-7B9C-4155-B587-024277D5DE17}" type="slidenum">
              <a:rPr lang="en-US" smtClean="0"/>
              <a:pPr/>
              <a:t>12</a:t>
            </a:fld>
            <a:endParaRPr lang="en-US"/>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r>
              <a:rPr lang="en-US" sz="1200" kern="1200" dirty="0">
                <a:solidFill>
                  <a:schemeClr val="tx1"/>
                </a:solidFill>
                <a:latin typeface="Arial" charset="0"/>
                <a:ea typeface="+mn-ea"/>
                <a:cs typeface="+mn-cs"/>
              </a:rPr>
              <a:t>If we want to know how to make a total gift of ourselves to our spouse, we should look no further than Christ and Mary.</a:t>
            </a:r>
          </a:p>
          <a:p>
            <a:r>
              <a:rPr lang="en-US" sz="1200" kern="1200" dirty="0">
                <a:solidFill>
                  <a:schemeClr val="tx1"/>
                </a:solidFill>
                <a:latin typeface="Arial" charset="0"/>
                <a:ea typeface="+mn-ea"/>
                <a:cs typeface="+mn-cs"/>
              </a:rPr>
              <a:t>Jesus showed us what TOTAL looks like.</a:t>
            </a:r>
          </a:p>
          <a:p>
            <a:r>
              <a:rPr lang="en-US" sz="1200" kern="1200" dirty="0">
                <a:solidFill>
                  <a:schemeClr val="tx1"/>
                </a:solidFill>
                <a:latin typeface="Arial" charset="0"/>
                <a:ea typeface="+mn-ea"/>
                <a:cs typeface="+mn-cs"/>
              </a:rPr>
              <a:t> </a:t>
            </a:r>
          </a:p>
          <a:p>
            <a:r>
              <a:rPr lang="en-US" sz="1200" b="1" i="0" kern="1200" dirty="0">
                <a:solidFill>
                  <a:schemeClr val="tx1"/>
                </a:solidFill>
                <a:latin typeface="Arial" charset="0"/>
                <a:ea typeface="+mn-ea"/>
                <a:cs typeface="+mn-cs"/>
              </a:rPr>
              <a:t>[click]</a:t>
            </a:r>
          </a:p>
          <a:p>
            <a:r>
              <a:rPr lang="en-US" sz="1200" kern="1200" dirty="0">
                <a:solidFill>
                  <a:schemeClr val="tx1"/>
                </a:solidFill>
                <a:latin typeface="Arial" charset="0"/>
                <a:ea typeface="+mn-ea"/>
                <a:cs typeface="+mn-cs"/>
              </a:rPr>
              <a:t> </a:t>
            </a:r>
          </a:p>
          <a:p>
            <a:r>
              <a:rPr lang="en-US" sz="1200" kern="1200" dirty="0">
                <a:solidFill>
                  <a:schemeClr val="tx1"/>
                </a:solidFill>
                <a:latin typeface="Arial" charset="0"/>
                <a:ea typeface="+mn-ea"/>
                <a:cs typeface="+mn-cs"/>
              </a:rPr>
              <a:t>The language of sex is, “I give myself to you totally.”</a:t>
            </a:r>
          </a:p>
          <a:p>
            <a:r>
              <a:rPr lang="en-US" sz="1200" kern="1200" dirty="0">
                <a:solidFill>
                  <a:schemeClr val="tx1"/>
                </a:solidFill>
                <a:latin typeface="Arial" charset="0"/>
                <a:ea typeface="+mn-ea"/>
                <a:cs typeface="+mn-cs"/>
              </a:rPr>
              <a:t>Married couples say this to each other at the altar and say it every time they join in the marital embrace. That’s the language of the body. We pray a lot more than we realize!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41F35812-DC9D-4148-A95F-C176EDFF4785}" type="slidenum">
              <a:rPr lang="en-US" smtClean="0"/>
              <a:pPr/>
              <a:t>13</a:t>
            </a:fld>
            <a:endParaRPr lang="en-US"/>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r>
              <a:rPr lang="en-US" sz="1200" kern="1200" dirty="0">
                <a:solidFill>
                  <a:schemeClr val="tx1"/>
                </a:solidFill>
                <a:latin typeface="Arial" charset="0"/>
                <a:ea typeface="+mn-ea"/>
                <a:cs typeface="+mn-cs"/>
              </a:rPr>
              <a:t>On our wedding day, we promise to love our spouse in the same way Christ loves his Church.</a:t>
            </a:r>
          </a:p>
          <a:p>
            <a:r>
              <a:rPr lang="en-US" sz="1200" kern="1200" dirty="0">
                <a:solidFill>
                  <a:schemeClr val="tx1"/>
                </a:solidFill>
                <a:latin typeface="Arial" charset="0"/>
                <a:ea typeface="+mn-ea"/>
                <a:cs typeface="+mn-cs"/>
              </a:rPr>
              <a:t>Before we make our actual vows, we first have to give our consent.  The priest asks us three questions:</a:t>
            </a:r>
          </a:p>
          <a:p>
            <a:endParaRPr lang="en-US" sz="1200" kern="1200" dirty="0">
              <a:solidFill>
                <a:schemeClr val="tx1"/>
              </a:solidFill>
              <a:latin typeface="Arial" charset="0"/>
              <a:ea typeface="+mn-ea"/>
              <a:cs typeface="+mn-cs"/>
            </a:endParaRPr>
          </a:p>
          <a:p>
            <a:r>
              <a:rPr lang="en-US" sz="1200" kern="1200" dirty="0">
                <a:solidFill>
                  <a:schemeClr val="tx1"/>
                </a:solidFill>
                <a:latin typeface="Arial" charset="0"/>
                <a:ea typeface="+mn-ea"/>
                <a:cs typeface="+mn-cs"/>
              </a:rPr>
              <a:t>[</a:t>
            </a:r>
            <a:r>
              <a:rPr lang="en-US" sz="1200" b="1" kern="1200" dirty="0">
                <a:solidFill>
                  <a:schemeClr val="tx1"/>
                </a:solidFill>
                <a:latin typeface="Arial" charset="0"/>
                <a:ea typeface="+mn-ea"/>
                <a:cs typeface="+mn-cs"/>
              </a:rPr>
              <a:t>click</a:t>
            </a:r>
            <a:r>
              <a:rPr lang="en-US" sz="1200" kern="1200" dirty="0">
                <a:solidFill>
                  <a:schemeClr val="tx1"/>
                </a:solidFill>
                <a:latin typeface="Arial" charset="0"/>
                <a:ea typeface="+mn-ea"/>
                <a:cs typeface="+mn-cs"/>
              </a:rPr>
              <a:t>]</a:t>
            </a:r>
          </a:p>
          <a:p>
            <a:endParaRPr lang="en-US" sz="1200" i="1" kern="1200" dirty="0">
              <a:solidFill>
                <a:schemeClr val="tx1"/>
              </a:solidFill>
              <a:latin typeface="Arial" charset="0"/>
              <a:ea typeface="+mn-ea"/>
              <a:cs typeface="+mn-cs"/>
            </a:endParaRPr>
          </a:p>
          <a:p>
            <a:r>
              <a:rPr lang="en-US" sz="1200" i="1" kern="1200" dirty="0">
                <a:solidFill>
                  <a:schemeClr val="tx1"/>
                </a:solidFill>
                <a:latin typeface="Arial" charset="0"/>
                <a:ea typeface="+mn-ea"/>
                <a:cs typeface="+mn-cs"/>
              </a:rPr>
              <a:t>Have you come freely, without reservation? – </a:t>
            </a:r>
            <a:r>
              <a:rPr lang="en-US" sz="1200" kern="1200" dirty="0">
                <a:solidFill>
                  <a:schemeClr val="tx1"/>
                </a:solidFill>
                <a:latin typeface="Arial" charset="0"/>
                <a:ea typeface="+mn-ea"/>
                <a:cs typeface="+mn-cs"/>
              </a:rPr>
              <a:t>Our “yes” says that we are making a </a:t>
            </a:r>
            <a:r>
              <a:rPr lang="en-US" sz="1200" u="sng" kern="1200" dirty="0">
                <a:solidFill>
                  <a:schemeClr val="tx1"/>
                </a:solidFill>
                <a:latin typeface="Arial" charset="0"/>
                <a:ea typeface="+mn-ea"/>
                <a:cs typeface="+mn-cs"/>
              </a:rPr>
              <a:t>free</a:t>
            </a:r>
            <a:r>
              <a:rPr lang="en-US" sz="1200" kern="1200" dirty="0">
                <a:solidFill>
                  <a:schemeClr val="tx1"/>
                </a:solidFill>
                <a:latin typeface="Arial" charset="0"/>
                <a:ea typeface="+mn-ea"/>
                <a:cs typeface="+mn-cs"/>
              </a:rPr>
              <a:t> gift of </a:t>
            </a:r>
            <a:r>
              <a:rPr lang="en-US" sz="1200" kern="1200" dirty="0" err="1">
                <a:solidFill>
                  <a:schemeClr val="tx1"/>
                </a:solidFill>
                <a:latin typeface="Arial" charset="0"/>
                <a:ea typeface="+mn-ea"/>
                <a:cs typeface="+mn-cs"/>
              </a:rPr>
              <a:t>ourself</a:t>
            </a:r>
            <a:r>
              <a:rPr lang="en-US" sz="1200" kern="1200" dirty="0">
                <a:solidFill>
                  <a:schemeClr val="tx1"/>
                </a:solidFill>
                <a:latin typeface="Arial" charset="0"/>
                <a:ea typeface="+mn-ea"/>
                <a:cs typeface="+mn-cs"/>
              </a:rPr>
              <a:t>, holding nothing back</a:t>
            </a:r>
          </a:p>
          <a:p>
            <a:endParaRPr lang="en-US" sz="1200" kern="1200" dirty="0">
              <a:solidFill>
                <a:schemeClr val="tx1"/>
              </a:solidFill>
              <a:latin typeface="Arial" charset="0"/>
              <a:ea typeface="+mn-ea"/>
              <a:cs typeface="+mn-cs"/>
            </a:endParaRPr>
          </a:p>
          <a:p>
            <a:r>
              <a:rPr lang="en-US" sz="1200" kern="1200" dirty="0">
                <a:solidFill>
                  <a:schemeClr val="tx1"/>
                </a:solidFill>
                <a:latin typeface="Arial" charset="0"/>
                <a:ea typeface="+mn-ea"/>
                <a:cs typeface="+mn-cs"/>
              </a:rPr>
              <a:t>[</a:t>
            </a:r>
            <a:r>
              <a:rPr lang="en-US" sz="1200" b="1" kern="1200" dirty="0">
                <a:solidFill>
                  <a:schemeClr val="tx1"/>
                </a:solidFill>
                <a:latin typeface="Arial" charset="0"/>
                <a:ea typeface="+mn-ea"/>
                <a:cs typeface="+mn-cs"/>
              </a:rPr>
              <a:t>click</a:t>
            </a:r>
            <a:r>
              <a:rPr lang="en-US" sz="1200" kern="1200" dirty="0">
                <a:solidFill>
                  <a:schemeClr val="tx1"/>
                </a:solidFill>
                <a:latin typeface="Arial" charset="0"/>
                <a:ea typeface="+mn-ea"/>
                <a:cs typeface="+mn-cs"/>
              </a:rPr>
              <a:t>]</a:t>
            </a:r>
          </a:p>
          <a:p>
            <a:endParaRPr lang="en-US" sz="1200" i="1" kern="1200" dirty="0">
              <a:solidFill>
                <a:schemeClr val="tx1"/>
              </a:solidFill>
              <a:latin typeface="Arial" charset="0"/>
              <a:ea typeface="+mn-ea"/>
              <a:cs typeface="+mn-cs"/>
            </a:endParaRPr>
          </a:p>
          <a:p>
            <a:r>
              <a:rPr lang="en-US" sz="1200" i="1" kern="1200" dirty="0">
                <a:solidFill>
                  <a:schemeClr val="tx1"/>
                </a:solidFill>
                <a:latin typeface="Arial" charset="0"/>
                <a:ea typeface="+mn-ea"/>
                <a:cs typeface="+mn-cs"/>
              </a:rPr>
              <a:t>Will you love and honor each other as husband and wife for the rest of your life? – O</a:t>
            </a:r>
            <a:r>
              <a:rPr lang="en-US" sz="1200" kern="1200" dirty="0">
                <a:solidFill>
                  <a:schemeClr val="tx1"/>
                </a:solidFill>
                <a:latin typeface="Arial" charset="0"/>
                <a:ea typeface="+mn-ea"/>
                <a:cs typeface="+mn-cs"/>
              </a:rPr>
              <a:t>ur “yes” says that we intend to be </a:t>
            </a:r>
            <a:r>
              <a:rPr lang="en-US" sz="1200" u="sng" kern="1200" dirty="0">
                <a:solidFill>
                  <a:schemeClr val="tx1"/>
                </a:solidFill>
                <a:latin typeface="Arial" charset="0"/>
                <a:ea typeface="+mn-ea"/>
                <a:cs typeface="+mn-cs"/>
              </a:rPr>
              <a:t>faithful</a:t>
            </a:r>
            <a:r>
              <a:rPr lang="en-US" sz="1200" kern="1200" dirty="0">
                <a:solidFill>
                  <a:schemeClr val="tx1"/>
                </a:solidFill>
                <a:latin typeface="Arial" charset="0"/>
                <a:ea typeface="+mn-ea"/>
                <a:cs typeface="+mn-cs"/>
              </a:rPr>
              <a:t> to our dying day, never intending to divorce.</a:t>
            </a:r>
            <a:r>
              <a:rPr lang="en-US" sz="1200" i="1" kern="1200" dirty="0">
                <a:solidFill>
                  <a:schemeClr val="tx1"/>
                </a:solidFill>
                <a:latin typeface="Arial" charset="0"/>
                <a:ea typeface="+mn-ea"/>
                <a:cs typeface="+mn-cs"/>
              </a:rPr>
              <a:t>	</a:t>
            </a:r>
            <a:endParaRPr lang="en-US" sz="1200" kern="1200" dirty="0">
              <a:solidFill>
                <a:schemeClr val="tx1"/>
              </a:solidFill>
              <a:latin typeface="Arial" charset="0"/>
              <a:ea typeface="+mn-ea"/>
              <a:cs typeface="+mn-cs"/>
            </a:endParaRPr>
          </a:p>
          <a:p>
            <a:endParaRPr lang="en-US" sz="1200" kern="1200" dirty="0">
              <a:solidFill>
                <a:schemeClr val="tx1"/>
              </a:solidFill>
              <a:latin typeface="Arial" charset="0"/>
              <a:ea typeface="+mn-ea"/>
              <a:cs typeface="+mn-cs"/>
            </a:endParaRPr>
          </a:p>
          <a:p>
            <a:r>
              <a:rPr lang="en-US" sz="1200" kern="1200" dirty="0">
                <a:solidFill>
                  <a:schemeClr val="tx1"/>
                </a:solidFill>
                <a:latin typeface="Arial" charset="0"/>
                <a:ea typeface="+mn-ea"/>
                <a:cs typeface="+mn-cs"/>
              </a:rPr>
              <a:t>[</a:t>
            </a:r>
            <a:r>
              <a:rPr lang="en-US" sz="1200" b="1" kern="1200" dirty="0">
                <a:solidFill>
                  <a:schemeClr val="tx1"/>
                </a:solidFill>
                <a:latin typeface="Arial" charset="0"/>
                <a:ea typeface="+mn-ea"/>
                <a:cs typeface="+mn-cs"/>
              </a:rPr>
              <a:t>click</a:t>
            </a:r>
            <a:r>
              <a:rPr lang="en-US" sz="1200" kern="1200" dirty="0">
                <a:solidFill>
                  <a:schemeClr val="tx1"/>
                </a:solidFill>
                <a:latin typeface="Arial" charset="0"/>
                <a:ea typeface="+mn-ea"/>
                <a:cs typeface="+mn-cs"/>
              </a:rPr>
              <a:t>]</a:t>
            </a:r>
          </a:p>
          <a:p>
            <a:endParaRPr lang="en-US" sz="1200" i="1" kern="1200" dirty="0">
              <a:solidFill>
                <a:schemeClr val="tx1"/>
              </a:solidFill>
              <a:latin typeface="Arial" charset="0"/>
              <a:ea typeface="+mn-ea"/>
              <a:cs typeface="+mn-cs"/>
            </a:endParaRPr>
          </a:p>
          <a:p>
            <a:r>
              <a:rPr lang="en-US" sz="1200" i="1" kern="1200" dirty="0">
                <a:solidFill>
                  <a:schemeClr val="tx1"/>
                </a:solidFill>
                <a:latin typeface="Arial" charset="0"/>
                <a:ea typeface="+mn-ea"/>
                <a:cs typeface="+mn-cs"/>
              </a:rPr>
              <a:t>Will you accept children lovingly from God?</a:t>
            </a:r>
            <a:r>
              <a:rPr lang="en-US" sz="1200" kern="1200" dirty="0">
                <a:solidFill>
                  <a:schemeClr val="tx1"/>
                </a:solidFill>
                <a:latin typeface="Arial" charset="0"/>
                <a:ea typeface="+mn-ea"/>
                <a:cs typeface="+mn-cs"/>
              </a:rPr>
              <a:t> – Our “yes” says that we intend to be </a:t>
            </a:r>
            <a:r>
              <a:rPr lang="en-US" sz="1200" u="sng" kern="1200" dirty="0">
                <a:solidFill>
                  <a:schemeClr val="tx1"/>
                </a:solidFill>
                <a:latin typeface="Arial" charset="0"/>
                <a:ea typeface="+mn-ea"/>
                <a:cs typeface="+mn-cs"/>
              </a:rPr>
              <a:t>fruitful</a:t>
            </a:r>
            <a:r>
              <a:rPr lang="en-US" sz="1200" kern="1200" dirty="0">
                <a:solidFill>
                  <a:schemeClr val="tx1"/>
                </a:solidFill>
                <a:latin typeface="Arial" charset="0"/>
                <a:ea typeface="+mn-ea"/>
                <a:cs typeface="+mn-cs"/>
              </a:rPr>
              <a:t>, never intending to willfully sterilize our union.</a:t>
            </a:r>
          </a:p>
          <a:p>
            <a:r>
              <a:rPr lang="en-US" sz="1200" kern="1200" dirty="0">
                <a:solidFill>
                  <a:schemeClr val="tx1"/>
                </a:solidFill>
                <a:latin typeface="Arial" charset="0"/>
                <a:ea typeface="+mn-ea"/>
                <a:cs typeface="+mn-cs"/>
              </a:rPr>
              <a:t>What we say at the altar with our words we say in the bedroom with body language.</a:t>
            </a:r>
          </a:p>
          <a:p>
            <a:r>
              <a:rPr lang="en-US" sz="1200" kern="1200" dirty="0">
                <a:solidFill>
                  <a:schemeClr val="tx1"/>
                </a:solidFill>
                <a:latin typeface="Arial" charset="0"/>
                <a:ea typeface="+mn-ea"/>
                <a:cs typeface="+mn-cs"/>
              </a:rPr>
              <a:t>In fact, the Church explains that the vows we make at our wedding are sealed when we consummate our union in the marital embrace. </a:t>
            </a:r>
          </a:p>
          <a:p>
            <a:endParaRPr lang="en-US" sz="1200" kern="1200" dirty="0">
              <a:solidFill>
                <a:schemeClr val="tx1"/>
              </a:solidFill>
              <a:latin typeface="Arial" charset="0"/>
              <a:ea typeface="+mn-ea"/>
              <a:cs typeface="+mn-cs"/>
            </a:endParaRPr>
          </a:p>
          <a:p>
            <a:r>
              <a:rPr lang="en-US" sz="1200" kern="1200" dirty="0">
                <a:solidFill>
                  <a:schemeClr val="tx1"/>
                </a:solidFill>
                <a:latin typeface="Arial" charset="0"/>
                <a:ea typeface="+mn-ea"/>
                <a:cs typeface="+mn-cs"/>
              </a:rPr>
              <a:t>[</a:t>
            </a:r>
            <a:r>
              <a:rPr lang="en-US" sz="1200" b="1" kern="1200" dirty="0">
                <a:solidFill>
                  <a:schemeClr val="tx1"/>
                </a:solidFill>
                <a:latin typeface="Arial" charset="0"/>
                <a:ea typeface="+mn-ea"/>
                <a:cs typeface="+mn-cs"/>
              </a:rPr>
              <a:t>click</a:t>
            </a:r>
            <a:r>
              <a:rPr lang="en-US" sz="1200" kern="1200" dirty="0">
                <a:solidFill>
                  <a:schemeClr val="tx1"/>
                </a:solidFill>
                <a:latin typeface="Arial" charset="0"/>
                <a:ea typeface="+mn-ea"/>
                <a:cs typeface="+mn-cs"/>
              </a:rPr>
              <a:t>]</a:t>
            </a:r>
          </a:p>
          <a:p>
            <a:endParaRPr lang="en-US" sz="1200" kern="1200" dirty="0">
              <a:solidFill>
                <a:schemeClr val="tx1"/>
              </a:solidFill>
              <a:latin typeface="Arial" charset="0"/>
              <a:ea typeface="+mn-ea"/>
              <a:cs typeface="+mn-cs"/>
            </a:endParaRPr>
          </a:p>
          <a:p>
            <a:r>
              <a:rPr lang="en-US" sz="1200" kern="1200" dirty="0">
                <a:solidFill>
                  <a:schemeClr val="tx1"/>
                </a:solidFill>
                <a:latin typeface="Arial" charset="0"/>
                <a:ea typeface="+mn-ea"/>
                <a:cs typeface="+mn-cs"/>
              </a:rPr>
              <a:t>Marital union says with our body, “I give myself to you TOTALLY.”</a:t>
            </a:r>
          </a:p>
          <a:p>
            <a:r>
              <a:rPr lang="en-US" sz="1200" i="1" kern="1200" dirty="0">
                <a:solidFill>
                  <a:schemeClr val="tx1"/>
                </a:solidFill>
                <a:latin typeface="Arial" charset="0"/>
                <a:ea typeface="+mn-ea"/>
                <a:cs typeface="+mn-cs"/>
              </a:rPr>
              <a:t>(Explain why pre-marital sex is not truthful; does not seal any promise.)</a:t>
            </a:r>
          </a:p>
          <a:p>
            <a:endParaRPr lang="en-US" sz="1200" i="1" kern="1200" dirty="0">
              <a:solidFill>
                <a:schemeClr val="tx1"/>
              </a:solidFill>
              <a:latin typeface="Arial" charset="0"/>
              <a:ea typeface="+mn-ea"/>
              <a:cs typeface="+mn-cs"/>
            </a:endParaRPr>
          </a:p>
          <a:p>
            <a:r>
              <a:rPr lang="en-US" sz="1200" b="1" kern="1200" dirty="0">
                <a:solidFill>
                  <a:schemeClr val="tx1"/>
                </a:solidFill>
                <a:latin typeface="Arial" charset="0"/>
                <a:ea typeface="+mn-ea"/>
                <a:cs typeface="+mn-cs"/>
              </a:rPr>
              <a:t>Where does the Catholic Church fit in this?</a:t>
            </a:r>
            <a:endParaRPr lang="en-US" sz="1200" kern="1200" dirty="0">
              <a:solidFill>
                <a:schemeClr val="tx1"/>
              </a:solidFill>
              <a:latin typeface="Arial" charset="0"/>
              <a:ea typeface="+mn-ea"/>
              <a:cs typeface="+mn-cs"/>
            </a:endParaRPr>
          </a:p>
          <a:p>
            <a:r>
              <a:rPr lang="en-US" sz="1200" b="1" kern="1200" dirty="0">
                <a:solidFill>
                  <a:schemeClr val="tx1"/>
                </a:solidFill>
                <a:latin typeface="Arial" charset="0"/>
                <a:ea typeface="+mn-ea"/>
                <a:cs typeface="+mn-cs"/>
              </a:rPr>
              <a:t> </a:t>
            </a:r>
            <a:endParaRPr lang="en-US" sz="1200" kern="1200" dirty="0">
              <a:solidFill>
                <a:schemeClr val="tx1"/>
              </a:solidFill>
              <a:latin typeface="Arial" charset="0"/>
              <a:ea typeface="+mn-ea"/>
              <a:cs typeface="+mn-cs"/>
            </a:endParaRPr>
          </a:p>
          <a:p>
            <a:r>
              <a:rPr lang="en-US" sz="1200" kern="1200" dirty="0">
                <a:solidFill>
                  <a:schemeClr val="tx1"/>
                </a:solidFill>
                <a:latin typeface="Arial" charset="0"/>
                <a:ea typeface="+mn-ea"/>
                <a:cs typeface="+mn-cs"/>
              </a:rPr>
              <a:t>The Church has always had a reverence for the Sacrament of Matrimony so much so that it has </a:t>
            </a:r>
            <a:r>
              <a:rPr lang="en-US" sz="1200" b="1" u="sng" kern="1200" dirty="0">
                <a:solidFill>
                  <a:schemeClr val="tx1"/>
                </a:solidFill>
                <a:latin typeface="Arial" charset="0"/>
                <a:ea typeface="+mn-ea"/>
                <a:cs typeface="+mn-cs"/>
              </a:rPr>
              <a:t>never</a:t>
            </a:r>
            <a:r>
              <a:rPr lang="en-US" sz="1200" b="1" kern="1200" dirty="0">
                <a:solidFill>
                  <a:schemeClr val="tx1"/>
                </a:solidFill>
                <a:latin typeface="Arial" charset="0"/>
                <a:ea typeface="+mn-ea"/>
                <a:cs typeface="+mn-cs"/>
              </a:rPr>
              <a:t> changed</a:t>
            </a:r>
            <a:r>
              <a:rPr lang="en-US" sz="1200" kern="1200" dirty="0">
                <a:solidFill>
                  <a:schemeClr val="tx1"/>
                </a:solidFill>
                <a:latin typeface="Arial" charset="0"/>
                <a:ea typeface="+mn-ea"/>
                <a:cs typeface="+mn-cs"/>
              </a:rPr>
              <a:t> its teaching about marriage.  The teachings have always </a:t>
            </a:r>
            <a:r>
              <a:rPr lang="en-US" sz="1200" b="1" kern="1200" dirty="0">
                <a:solidFill>
                  <a:schemeClr val="tx1"/>
                </a:solidFill>
                <a:latin typeface="Arial" charset="0"/>
                <a:ea typeface="+mn-ea"/>
                <a:cs typeface="+mn-cs"/>
              </a:rPr>
              <a:t>protected </a:t>
            </a:r>
            <a:r>
              <a:rPr lang="en-US" sz="1200" kern="1200" dirty="0">
                <a:solidFill>
                  <a:schemeClr val="tx1"/>
                </a:solidFill>
                <a:latin typeface="Arial" charset="0"/>
                <a:ea typeface="+mn-ea"/>
                <a:cs typeface="+mn-cs"/>
              </a:rPr>
              <a:t>the vows a couple makes to each other and to the whole community.  In </a:t>
            </a:r>
            <a:r>
              <a:rPr lang="en-US" sz="1200" b="1" kern="1200" dirty="0">
                <a:solidFill>
                  <a:schemeClr val="tx1"/>
                </a:solidFill>
                <a:latin typeface="Arial" charset="0"/>
                <a:ea typeface="+mn-ea"/>
                <a:cs typeface="+mn-cs"/>
              </a:rPr>
              <a:t>respecting </a:t>
            </a:r>
            <a:r>
              <a:rPr lang="en-US" sz="1200" kern="1200" dirty="0">
                <a:solidFill>
                  <a:schemeClr val="tx1"/>
                </a:solidFill>
                <a:latin typeface="Arial" charset="0"/>
                <a:ea typeface="+mn-ea"/>
                <a:cs typeface="+mn-cs"/>
              </a:rPr>
              <a:t>the importance of </a:t>
            </a:r>
            <a:r>
              <a:rPr lang="en-US" sz="1200" b="1" kern="1200" dirty="0">
                <a:solidFill>
                  <a:schemeClr val="tx1"/>
                </a:solidFill>
                <a:latin typeface="Arial" charset="0"/>
                <a:ea typeface="+mn-ea"/>
                <a:cs typeface="+mn-cs"/>
              </a:rPr>
              <a:t>freedom</a:t>
            </a:r>
            <a:r>
              <a:rPr lang="en-US" sz="1200" kern="1200" dirty="0">
                <a:solidFill>
                  <a:schemeClr val="tx1"/>
                </a:solidFill>
                <a:latin typeface="Arial" charset="0"/>
                <a:ea typeface="+mn-ea"/>
                <a:cs typeface="+mn-cs"/>
              </a:rPr>
              <a:t> it will never agree to marry a couple who feels forced to marry or will declare that a marriage was null and void as a sacrament (annulment) from the very beginning if a couple is found to have not possessed full freedom when they married.</a:t>
            </a:r>
          </a:p>
          <a:p>
            <a:r>
              <a:rPr lang="en-US" sz="1200" kern="1200" dirty="0">
                <a:solidFill>
                  <a:schemeClr val="tx1"/>
                </a:solidFill>
                <a:latin typeface="Arial" charset="0"/>
                <a:ea typeface="+mn-ea"/>
                <a:cs typeface="+mn-cs"/>
              </a:rPr>
              <a:t> </a:t>
            </a:r>
          </a:p>
          <a:p>
            <a:r>
              <a:rPr lang="en-US" sz="1200" i="1" kern="1200" dirty="0">
                <a:solidFill>
                  <a:schemeClr val="tx1"/>
                </a:solidFill>
                <a:latin typeface="Arial" charset="0"/>
                <a:ea typeface="+mn-ea"/>
                <a:cs typeface="+mn-cs"/>
              </a:rPr>
              <a:t>(This freedom mirrors the freedom of our Creator as He chose to bring us into existence creating us to be a “gift” for others.)</a:t>
            </a:r>
            <a:endParaRPr lang="en-US" sz="1200" kern="1200" dirty="0">
              <a:solidFill>
                <a:schemeClr val="tx1"/>
              </a:solidFill>
              <a:latin typeface="Arial" charset="0"/>
              <a:ea typeface="+mn-ea"/>
              <a:cs typeface="+mn-cs"/>
            </a:endParaRPr>
          </a:p>
          <a:p>
            <a:r>
              <a:rPr lang="en-US" sz="1200" kern="1200" dirty="0">
                <a:solidFill>
                  <a:schemeClr val="tx1"/>
                </a:solidFill>
                <a:latin typeface="Arial" charset="0"/>
                <a:ea typeface="+mn-ea"/>
                <a:cs typeface="+mn-cs"/>
              </a:rPr>
              <a:t> </a:t>
            </a:r>
          </a:p>
          <a:p>
            <a:r>
              <a:rPr lang="en-US" sz="1200" kern="1200" dirty="0">
                <a:solidFill>
                  <a:schemeClr val="tx1"/>
                </a:solidFill>
                <a:latin typeface="Arial" charset="0"/>
                <a:ea typeface="+mn-ea"/>
                <a:cs typeface="+mn-cs"/>
              </a:rPr>
              <a:t>The Church has always upheld </a:t>
            </a:r>
            <a:r>
              <a:rPr lang="en-US" sz="1200" b="1" kern="1200" dirty="0">
                <a:solidFill>
                  <a:schemeClr val="tx1"/>
                </a:solidFill>
                <a:latin typeface="Arial" charset="0"/>
                <a:ea typeface="+mn-ea"/>
                <a:cs typeface="+mn-cs"/>
              </a:rPr>
              <a:t>fidelity</a:t>
            </a:r>
            <a:r>
              <a:rPr lang="en-US" sz="1200" kern="1200" dirty="0">
                <a:solidFill>
                  <a:schemeClr val="tx1"/>
                </a:solidFill>
                <a:latin typeface="Arial" charset="0"/>
                <a:ea typeface="+mn-ea"/>
                <a:cs typeface="+mn-cs"/>
              </a:rPr>
              <a:t> in marriage and therefore condemns sins against lifelong faithfulness such as extramarital relationships.  It likewise does not recognize the civil dissolution of the marriage or divorce.</a:t>
            </a:r>
          </a:p>
          <a:p>
            <a:r>
              <a:rPr lang="en-US" sz="1200" kern="1200" dirty="0">
                <a:solidFill>
                  <a:schemeClr val="tx1"/>
                </a:solidFill>
                <a:latin typeface="Arial" charset="0"/>
                <a:ea typeface="+mn-ea"/>
                <a:cs typeface="+mn-cs"/>
              </a:rPr>
              <a:t> </a:t>
            </a:r>
          </a:p>
          <a:p>
            <a:r>
              <a:rPr lang="en-US" sz="1200" kern="1200" dirty="0">
                <a:solidFill>
                  <a:schemeClr val="tx1"/>
                </a:solidFill>
                <a:latin typeface="Arial" charset="0"/>
                <a:ea typeface="+mn-ea"/>
                <a:cs typeface="+mn-cs"/>
              </a:rPr>
              <a:t>(</a:t>
            </a:r>
            <a:r>
              <a:rPr lang="en-US" sz="1200" i="1" kern="1200" dirty="0">
                <a:solidFill>
                  <a:schemeClr val="tx1"/>
                </a:solidFill>
                <a:latin typeface="Arial" charset="0"/>
                <a:ea typeface="+mn-ea"/>
                <a:cs typeface="+mn-cs"/>
              </a:rPr>
              <a:t>In making and living a commitment to fidelity for life, we show to our spouse and others an image of the unlimited faithfulness of our God to us.)</a:t>
            </a:r>
            <a:endParaRPr lang="en-US" sz="1200" kern="1200" dirty="0">
              <a:solidFill>
                <a:schemeClr val="tx1"/>
              </a:solidFill>
              <a:latin typeface="Arial" charset="0"/>
              <a:ea typeface="+mn-ea"/>
              <a:cs typeface="+mn-cs"/>
            </a:endParaRPr>
          </a:p>
          <a:p>
            <a:r>
              <a:rPr lang="en-US" sz="1200" kern="1200" dirty="0">
                <a:solidFill>
                  <a:schemeClr val="tx1"/>
                </a:solidFill>
                <a:latin typeface="Arial" charset="0"/>
                <a:ea typeface="+mn-ea"/>
                <a:cs typeface="+mn-cs"/>
              </a:rPr>
              <a:t> </a:t>
            </a:r>
          </a:p>
          <a:p>
            <a:r>
              <a:rPr lang="en-US" sz="1200" kern="1200" dirty="0">
                <a:solidFill>
                  <a:schemeClr val="tx1"/>
                </a:solidFill>
                <a:latin typeface="Arial" charset="0"/>
                <a:ea typeface="+mn-ea"/>
                <a:cs typeface="+mn-cs"/>
              </a:rPr>
              <a:t>In marriage couples are asked to submit to one another and to love as Christ loved the Church.   We make a “gift” of ourselves to our spouse.  This highlights the </a:t>
            </a:r>
            <a:r>
              <a:rPr lang="en-US" sz="1200" b="1" kern="1200" dirty="0">
                <a:solidFill>
                  <a:schemeClr val="tx1"/>
                </a:solidFill>
                <a:latin typeface="Arial" charset="0"/>
                <a:ea typeface="+mn-ea"/>
                <a:cs typeface="+mn-cs"/>
              </a:rPr>
              <a:t>totality</a:t>
            </a:r>
            <a:r>
              <a:rPr lang="en-US" sz="1200" kern="1200" dirty="0">
                <a:solidFill>
                  <a:schemeClr val="tx1"/>
                </a:solidFill>
                <a:latin typeface="Arial" charset="0"/>
                <a:ea typeface="+mn-ea"/>
                <a:cs typeface="+mn-cs"/>
              </a:rPr>
              <a:t> of our self-giving that we are trying to attain.  This means that we withhold nothing including our ability to bring a new life into existence.</a:t>
            </a:r>
          </a:p>
          <a:p>
            <a:r>
              <a:rPr lang="en-US" sz="1200" kern="1200" dirty="0">
                <a:solidFill>
                  <a:schemeClr val="tx1"/>
                </a:solidFill>
                <a:latin typeface="Arial" charset="0"/>
                <a:ea typeface="+mn-ea"/>
                <a:cs typeface="+mn-cs"/>
              </a:rPr>
              <a:t> </a:t>
            </a:r>
          </a:p>
          <a:p>
            <a:r>
              <a:rPr lang="en-US" sz="1200" i="1" kern="1200" dirty="0">
                <a:solidFill>
                  <a:schemeClr val="tx1"/>
                </a:solidFill>
                <a:latin typeface="Arial" charset="0"/>
                <a:ea typeface="+mn-ea"/>
                <a:cs typeface="+mn-cs"/>
              </a:rPr>
              <a:t>(When Christ gave Himself to us, even to the point of death that we might live for eternity, He withheld nothing from us giving us a total “gift” of Himself.)</a:t>
            </a:r>
            <a:endParaRPr lang="en-US" sz="1200" kern="1200" dirty="0">
              <a:solidFill>
                <a:schemeClr val="tx1"/>
              </a:solidFill>
              <a:latin typeface="Arial" charset="0"/>
              <a:ea typeface="+mn-ea"/>
              <a:cs typeface="+mn-cs"/>
            </a:endParaRPr>
          </a:p>
          <a:p>
            <a:r>
              <a:rPr lang="en-US" sz="1200" i="1" kern="1200" dirty="0">
                <a:solidFill>
                  <a:schemeClr val="tx1"/>
                </a:solidFill>
                <a:latin typeface="Arial" charset="0"/>
                <a:ea typeface="+mn-ea"/>
                <a:cs typeface="+mn-cs"/>
              </a:rPr>
              <a:t> </a:t>
            </a:r>
            <a:endParaRPr lang="en-US" sz="1200" kern="1200" dirty="0">
              <a:solidFill>
                <a:schemeClr val="tx1"/>
              </a:solidFill>
              <a:latin typeface="Arial" charset="0"/>
              <a:ea typeface="+mn-ea"/>
              <a:cs typeface="+mn-cs"/>
            </a:endParaRPr>
          </a:p>
          <a:p>
            <a:r>
              <a:rPr lang="en-US" sz="1200" kern="1200" dirty="0">
                <a:solidFill>
                  <a:schemeClr val="tx1"/>
                </a:solidFill>
                <a:latin typeface="Arial" charset="0"/>
                <a:ea typeface="+mn-ea"/>
                <a:cs typeface="+mn-cs"/>
              </a:rPr>
              <a:t>When the Church asks us to accept children, we are agreeing to be </a:t>
            </a:r>
            <a:r>
              <a:rPr lang="en-US" sz="1200" b="1" kern="1200" dirty="0">
                <a:solidFill>
                  <a:schemeClr val="tx1"/>
                </a:solidFill>
                <a:latin typeface="Arial" charset="0"/>
                <a:ea typeface="+mn-ea"/>
                <a:cs typeface="+mn-cs"/>
              </a:rPr>
              <a:t>fruitful </a:t>
            </a:r>
            <a:r>
              <a:rPr lang="en-US" sz="1200" kern="1200" dirty="0">
                <a:solidFill>
                  <a:schemeClr val="tx1"/>
                </a:solidFill>
                <a:latin typeface="Arial" charset="0"/>
                <a:ea typeface="+mn-ea"/>
                <a:cs typeface="+mn-cs"/>
              </a:rPr>
              <a:t>and</a:t>
            </a:r>
            <a:r>
              <a:rPr lang="en-US" sz="1200" b="1" kern="1200" dirty="0">
                <a:solidFill>
                  <a:schemeClr val="tx1"/>
                </a:solidFill>
                <a:latin typeface="Arial" charset="0"/>
                <a:ea typeface="+mn-ea"/>
                <a:cs typeface="+mn-cs"/>
              </a:rPr>
              <a:t> </a:t>
            </a:r>
            <a:r>
              <a:rPr lang="en-US" sz="1200" kern="1200" dirty="0">
                <a:solidFill>
                  <a:schemeClr val="tx1"/>
                </a:solidFill>
                <a:latin typeface="Arial" charset="0"/>
                <a:ea typeface="+mn-ea"/>
                <a:cs typeface="+mn-cs"/>
              </a:rPr>
              <a:t>that in our love-making we will do nothing prior to, during or afterwards to prevent a child’s conception when we unite as a couple. </a:t>
            </a:r>
          </a:p>
          <a:p>
            <a:r>
              <a:rPr lang="en-US" sz="1200" kern="1200" dirty="0">
                <a:solidFill>
                  <a:schemeClr val="tx1"/>
                </a:solidFill>
                <a:latin typeface="Arial" charset="0"/>
                <a:ea typeface="+mn-ea"/>
                <a:cs typeface="+mn-cs"/>
              </a:rPr>
              <a:t> </a:t>
            </a:r>
          </a:p>
          <a:p>
            <a:r>
              <a:rPr lang="en-US" sz="1200" i="1" kern="1200" dirty="0">
                <a:solidFill>
                  <a:schemeClr val="tx1"/>
                </a:solidFill>
                <a:latin typeface="Arial" charset="0"/>
                <a:ea typeface="+mn-ea"/>
                <a:cs typeface="+mn-cs"/>
              </a:rPr>
              <a:t>(God’s love for us is fruitful as He calls each of us into existence and as He gives life to all around us.)</a:t>
            </a:r>
            <a:endParaRPr lang="en-US" sz="1200" kern="1200" dirty="0">
              <a:solidFill>
                <a:schemeClr val="tx1"/>
              </a:solidFill>
              <a:latin typeface="Arial" charset="0"/>
              <a:ea typeface="+mn-ea"/>
              <a:cs typeface="+mn-cs"/>
            </a:endParaRPr>
          </a:p>
          <a:p>
            <a:endParaRPr lang="en-US" sz="1200" kern="1200" dirty="0">
              <a:solidFill>
                <a:schemeClr val="tx1"/>
              </a:solidFill>
              <a:latin typeface="Arial" charset="0"/>
              <a:ea typeface="+mn-ea"/>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B750512D-5CFB-443E-A7DB-98D87FFDA71D}" type="slidenum">
              <a:rPr lang="en-US" smtClean="0"/>
              <a:pPr/>
              <a:t>14</a:t>
            </a:fld>
            <a:endParaRPr lang="en-US"/>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r>
              <a:rPr lang="en-US" sz="1200" kern="1200" dirty="0">
                <a:solidFill>
                  <a:schemeClr val="tx1"/>
                </a:solidFill>
                <a:latin typeface="Arial" charset="0"/>
                <a:ea typeface="+mn-ea"/>
                <a:cs typeface="+mn-cs"/>
              </a:rPr>
              <a:t>Let’s talk about body language for a moment.</a:t>
            </a:r>
          </a:p>
          <a:p>
            <a:r>
              <a:rPr lang="en-US" sz="1200" kern="1200" dirty="0">
                <a:solidFill>
                  <a:schemeClr val="tx1"/>
                </a:solidFill>
                <a:latin typeface="Arial" charset="0"/>
                <a:ea typeface="+mn-ea"/>
                <a:cs typeface="+mn-cs"/>
              </a:rPr>
              <a:t>(</a:t>
            </a:r>
            <a:r>
              <a:rPr lang="en-US" sz="1200" i="1" kern="1200" dirty="0">
                <a:solidFill>
                  <a:schemeClr val="tx1"/>
                </a:solidFill>
                <a:latin typeface="Arial" charset="0"/>
                <a:ea typeface="+mn-ea"/>
                <a:cs typeface="+mn-cs"/>
              </a:rPr>
              <a:t>Guys:  How many of you got down on one knee when you proposed?   What message were you trying to send at that critical moment?</a:t>
            </a:r>
            <a:endParaRPr lang="en-US" sz="1200" kern="1200" dirty="0">
              <a:solidFill>
                <a:schemeClr val="tx1"/>
              </a:solidFill>
              <a:latin typeface="Arial" charset="0"/>
              <a:ea typeface="+mn-ea"/>
              <a:cs typeface="+mn-cs"/>
            </a:endParaRPr>
          </a:p>
          <a:p>
            <a:r>
              <a:rPr lang="en-US" sz="1200" i="1" kern="1200" dirty="0">
                <a:solidFill>
                  <a:schemeClr val="tx1"/>
                </a:solidFill>
                <a:latin typeface="Arial" charset="0"/>
                <a:ea typeface="+mn-ea"/>
                <a:cs typeface="+mn-cs"/>
              </a:rPr>
              <a:t>Ladies:  After he proposed, did you hug him?  Kiss him?  Hold his hand?  What message were you trying to send in return?)</a:t>
            </a:r>
            <a:endParaRPr lang="en-US" sz="1200" kern="1200" dirty="0">
              <a:solidFill>
                <a:schemeClr val="tx1"/>
              </a:solidFill>
              <a:latin typeface="Arial" charset="0"/>
              <a:ea typeface="+mn-ea"/>
              <a:cs typeface="+mn-cs"/>
            </a:endParaRPr>
          </a:p>
          <a:p>
            <a:r>
              <a:rPr lang="en-US" sz="1200" kern="1200" dirty="0">
                <a:solidFill>
                  <a:schemeClr val="tx1"/>
                </a:solidFill>
                <a:latin typeface="Arial" charset="0"/>
                <a:ea typeface="+mn-ea"/>
                <a:cs typeface="+mn-cs"/>
              </a:rPr>
              <a:t>Our bodies speak a language all their own.</a:t>
            </a:r>
          </a:p>
          <a:p>
            <a:r>
              <a:rPr lang="en-US" sz="1200" kern="1200" dirty="0">
                <a:solidFill>
                  <a:schemeClr val="tx1"/>
                </a:solidFill>
                <a:latin typeface="Arial" charset="0"/>
                <a:ea typeface="+mn-ea"/>
                <a:cs typeface="+mn-cs"/>
              </a:rPr>
              <a:t> </a:t>
            </a:r>
          </a:p>
          <a:p>
            <a:r>
              <a:rPr lang="en-US" sz="1200" kern="1200" dirty="0">
                <a:solidFill>
                  <a:schemeClr val="tx1"/>
                </a:solidFill>
                <a:latin typeface="Arial" charset="0"/>
                <a:ea typeface="+mn-ea"/>
                <a:cs typeface="+mn-cs"/>
              </a:rPr>
              <a:t>The Body reveals God</a:t>
            </a:r>
          </a:p>
          <a:p>
            <a:r>
              <a:rPr lang="en-US" sz="1200" kern="1200" dirty="0">
                <a:solidFill>
                  <a:schemeClr val="tx1"/>
                </a:solidFill>
                <a:latin typeface="Arial" charset="0"/>
                <a:ea typeface="+mn-ea"/>
                <a:cs typeface="+mn-cs"/>
              </a:rPr>
              <a:t> </a:t>
            </a:r>
          </a:p>
          <a:p>
            <a:r>
              <a:rPr lang="en-US" sz="1200" kern="1200" dirty="0">
                <a:solidFill>
                  <a:schemeClr val="tx1"/>
                </a:solidFill>
                <a:latin typeface="Arial" charset="0"/>
                <a:ea typeface="+mn-ea"/>
                <a:cs typeface="+mn-cs"/>
              </a:rPr>
              <a:t>Remember – God made us and our bodies to be a visible sign of his presence in the world.  </a:t>
            </a:r>
          </a:p>
          <a:p>
            <a:endParaRPr lang="en-US" sz="1200" kern="1200" dirty="0">
              <a:solidFill>
                <a:schemeClr val="tx1"/>
              </a:solidFill>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Arial" charset="0"/>
                <a:ea typeface="+mn-ea"/>
                <a:cs typeface="+mn-cs"/>
              </a:rPr>
              <a:t>[</a:t>
            </a:r>
            <a:r>
              <a:rPr lang="en-US" sz="1200" b="1" kern="1200" dirty="0">
                <a:solidFill>
                  <a:schemeClr val="tx1"/>
                </a:solidFill>
                <a:latin typeface="Arial" charset="0"/>
                <a:ea typeface="+mn-ea"/>
                <a:cs typeface="+mn-cs"/>
              </a:rPr>
              <a:t>click</a:t>
            </a:r>
            <a:r>
              <a:rPr lang="en-US" sz="1200" kern="1200" dirty="0">
                <a:solidFill>
                  <a:schemeClr val="tx1"/>
                </a:solidFill>
                <a:latin typeface="Arial" charset="0"/>
                <a:ea typeface="+mn-ea"/>
                <a:cs typeface="+mn-cs"/>
              </a:rPr>
              <a:t>]</a:t>
            </a:r>
          </a:p>
          <a:p>
            <a:r>
              <a:rPr lang="en-US" sz="1200" kern="1200" dirty="0">
                <a:solidFill>
                  <a:schemeClr val="tx1"/>
                </a:solidFill>
                <a:latin typeface="Arial" charset="0"/>
                <a:ea typeface="+mn-ea"/>
                <a:cs typeface="+mn-cs"/>
              </a:rPr>
              <a:t>We mirror God in our relationship as husband and wife and we </a:t>
            </a:r>
            <a:r>
              <a:rPr lang="en-US" sz="1200" b="1" kern="1200" dirty="0">
                <a:solidFill>
                  <a:schemeClr val="tx1"/>
                </a:solidFill>
                <a:latin typeface="Arial" charset="0"/>
                <a:ea typeface="+mn-ea"/>
                <a:cs typeface="+mn-cs"/>
              </a:rPr>
              <a:t>especially</a:t>
            </a:r>
            <a:r>
              <a:rPr lang="en-US" sz="1200" kern="1200" dirty="0">
                <a:solidFill>
                  <a:schemeClr val="tx1"/>
                </a:solidFill>
                <a:latin typeface="Arial" charset="0"/>
                <a:ea typeface="+mn-ea"/>
                <a:cs typeface="+mn-cs"/>
              </a:rPr>
              <a:t> speak about God with our bodies in the marital union!</a:t>
            </a:r>
          </a:p>
          <a:p>
            <a:r>
              <a:rPr lang="en-US" sz="1200" kern="1200" dirty="0">
                <a:solidFill>
                  <a:schemeClr val="tx1"/>
                </a:solidFill>
                <a:latin typeface="Arial" charset="0"/>
                <a:ea typeface="+mn-ea"/>
                <a:cs typeface="+mn-cs"/>
              </a:rPr>
              <a:t> </a:t>
            </a:r>
          </a:p>
          <a:p>
            <a:r>
              <a:rPr lang="en-US" sz="1200" kern="1200" dirty="0">
                <a:solidFill>
                  <a:schemeClr val="tx1"/>
                </a:solidFill>
                <a:latin typeface="Arial" charset="0"/>
                <a:ea typeface="+mn-ea"/>
                <a:cs typeface="+mn-cs"/>
              </a:rPr>
              <a:t>[</a:t>
            </a:r>
            <a:r>
              <a:rPr lang="en-US" sz="1200" b="1" kern="1200" dirty="0">
                <a:solidFill>
                  <a:schemeClr val="tx1"/>
                </a:solidFill>
                <a:latin typeface="Arial" charset="0"/>
                <a:ea typeface="+mn-ea"/>
                <a:cs typeface="+mn-cs"/>
              </a:rPr>
              <a:t>click</a:t>
            </a:r>
            <a:r>
              <a:rPr lang="en-US" sz="1200" kern="1200" dirty="0">
                <a:solidFill>
                  <a:schemeClr val="tx1"/>
                </a:solidFill>
                <a:latin typeface="Arial" charset="0"/>
                <a:ea typeface="+mn-ea"/>
                <a:cs typeface="+mn-cs"/>
              </a:rPr>
              <a:t>]</a:t>
            </a:r>
          </a:p>
          <a:p>
            <a:r>
              <a:rPr lang="en-US" sz="1200" kern="1200" dirty="0">
                <a:solidFill>
                  <a:schemeClr val="tx1"/>
                </a:solidFill>
                <a:latin typeface="Arial" charset="0"/>
                <a:ea typeface="+mn-ea"/>
                <a:cs typeface="+mn-cs"/>
              </a:rPr>
              <a:t>What happens if we speak a lie to someone while we’re looking them straight in the eye?  What is a “poker face” if not an act of deceiving other poker players with our expressions?  </a:t>
            </a:r>
          </a:p>
          <a:p>
            <a:r>
              <a:rPr lang="en-US" sz="1200" kern="1200" dirty="0">
                <a:solidFill>
                  <a:schemeClr val="tx1"/>
                </a:solidFill>
                <a:latin typeface="Arial" charset="0"/>
                <a:ea typeface="+mn-ea"/>
                <a:cs typeface="+mn-cs"/>
              </a:rPr>
              <a:t> </a:t>
            </a:r>
          </a:p>
          <a:p>
            <a:r>
              <a:rPr lang="en-US" sz="1200" kern="1200" dirty="0">
                <a:solidFill>
                  <a:schemeClr val="tx1"/>
                </a:solidFill>
                <a:latin typeface="Arial" charset="0"/>
                <a:ea typeface="+mn-ea"/>
                <a:cs typeface="+mn-cs"/>
              </a:rPr>
              <a:t>We see that it is possible to lie with our body.(</a:t>
            </a:r>
            <a:r>
              <a:rPr lang="en-US" sz="1200" i="1" kern="1200" dirty="0" err="1">
                <a:solidFill>
                  <a:schemeClr val="tx1"/>
                </a:solidFill>
                <a:latin typeface="Arial" charset="0"/>
                <a:ea typeface="+mn-ea"/>
                <a:cs typeface="+mn-cs"/>
              </a:rPr>
              <a:t>ie.,Lying</a:t>
            </a:r>
            <a:r>
              <a:rPr lang="en-US" sz="1200" i="1" kern="1200" dirty="0">
                <a:solidFill>
                  <a:schemeClr val="tx1"/>
                </a:solidFill>
                <a:latin typeface="Arial" charset="0"/>
                <a:ea typeface="+mn-ea"/>
                <a:cs typeface="+mn-cs"/>
              </a:rPr>
              <a:t> under oath, lie detectors, playing poker)</a:t>
            </a:r>
            <a:endParaRPr lang="en-US" sz="1200" kern="1200" dirty="0">
              <a:solidFill>
                <a:schemeClr val="tx1"/>
              </a:solidFill>
              <a:latin typeface="Arial" charset="0"/>
              <a:ea typeface="+mn-ea"/>
              <a:cs typeface="+mn-cs"/>
            </a:endParaRPr>
          </a:p>
          <a:p>
            <a:r>
              <a:rPr lang="en-US" sz="1200" kern="1200" dirty="0">
                <a:solidFill>
                  <a:schemeClr val="tx1"/>
                </a:solidFill>
                <a:latin typeface="Arial" charset="0"/>
                <a:ea typeface="+mn-ea"/>
                <a:cs typeface="+mn-cs"/>
              </a:rPr>
              <a:t>So, the body can speak a truth or a lie about God.</a:t>
            </a:r>
          </a:p>
          <a:p>
            <a:r>
              <a:rPr lang="en-US" sz="1200" kern="1200" dirty="0">
                <a:solidFill>
                  <a:schemeClr val="tx1"/>
                </a:solidFill>
                <a:latin typeface="Arial" charset="0"/>
                <a:ea typeface="+mn-ea"/>
                <a:cs typeface="+mn-cs"/>
              </a:rPr>
              <a:t>How can we know when we’re speaking the truth about God with our bodies?</a:t>
            </a:r>
          </a:p>
          <a:p>
            <a:r>
              <a:rPr lang="en-US" sz="1200" kern="1200" dirty="0">
                <a:solidFill>
                  <a:schemeClr val="tx1"/>
                </a:solidFill>
                <a:latin typeface="Arial" charset="0"/>
                <a:ea typeface="+mn-ea"/>
                <a:cs typeface="+mn-cs"/>
              </a:rPr>
              <a:t>What are other ways you think in your day-to-day marriages your bodies will mirror the image of God?</a:t>
            </a:r>
          </a:p>
          <a:p>
            <a:r>
              <a:rPr lang="en-US" sz="1200" kern="1200" dirty="0">
                <a:solidFill>
                  <a:schemeClr val="tx1"/>
                </a:solidFill>
                <a:latin typeface="Arial" charset="0"/>
                <a:ea typeface="+mn-ea"/>
                <a:cs typeface="+mn-cs"/>
              </a:rPr>
              <a:t>[class participation]:  patience, kindness, self-sacrifice, gentleness, honesty, doing dishes, changing diapers, giving backrubs, leaving the toilet seat down, etc… and one other way – </a:t>
            </a:r>
            <a:r>
              <a:rPr lang="en-US" sz="1200" b="1" kern="1200" dirty="0">
                <a:solidFill>
                  <a:schemeClr val="tx1"/>
                </a:solidFill>
                <a:latin typeface="Arial" charset="0"/>
                <a:ea typeface="+mn-ea"/>
                <a:cs typeface="+mn-cs"/>
              </a:rPr>
              <a:t>marital union</a:t>
            </a:r>
            <a:r>
              <a:rPr lang="en-US" sz="1200" kern="1200" dirty="0">
                <a:solidFill>
                  <a:schemeClr val="tx1"/>
                </a:solidFill>
                <a:latin typeface="Arial" charset="0"/>
                <a:ea typeface="+mn-ea"/>
                <a:cs typeface="+mn-cs"/>
              </a:rPr>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B750512D-5CFB-443E-A7DB-98D87FFDA71D}" type="slidenum">
              <a:rPr lang="en-US" smtClean="0"/>
              <a:pPr/>
              <a:t>15</a:t>
            </a:fld>
            <a:endParaRPr lang="en-US"/>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r>
              <a:rPr lang="en-US" sz="1200" kern="1200" dirty="0">
                <a:solidFill>
                  <a:schemeClr val="tx1"/>
                </a:solidFill>
                <a:latin typeface="Arial" charset="0"/>
                <a:ea typeface="+mn-ea"/>
                <a:cs typeface="+mn-cs"/>
              </a:rPr>
              <a:t>To look at a few sources of Catholic teaching on sexual expression of love we cite:</a:t>
            </a:r>
          </a:p>
          <a:p>
            <a:r>
              <a:rPr lang="en-US" sz="1200" b="1" u="sng" kern="1200" dirty="0">
                <a:solidFill>
                  <a:schemeClr val="tx1"/>
                </a:solidFill>
                <a:latin typeface="Arial" charset="0"/>
                <a:ea typeface="+mn-ea"/>
                <a:cs typeface="+mn-cs"/>
              </a:rPr>
              <a:t>Catechism of the Catholic Church:</a:t>
            </a:r>
            <a:endParaRPr lang="en-US" sz="1200" kern="1200" dirty="0">
              <a:solidFill>
                <a:schemeClr val="tx1"/>
              </a:solidFill>
              <a:latin typeface="Arial" charset="0"/>
              <a:ea typeface="+mn-ea"/>
              <a:cs typeface="+mn-cs"/>
            </a:endParaRPr>
          </a:p>
          <a:p>
            <a:r>
              <a:rPr lang="en-US" sz="1200" b="1" kern="1200" dirty="0">
                <a:solidFill>
                  <a:schemeClr val="tx1"/>
                </a:solidFill>
                <a:latin typeface="Arial" charset="0"/>
                <a:ea typeface="+mn-ea"/>
                <a:cs typeface="+mn-cs"/>
              </a:rPr>
              <a:t> </a:t>
            </a:r>
            <a:endParaRPr lang="en-US" sz="1200" kern="1200" dirty="0">
              <a:solidFill>
                <a:schemeClr val="tx1"/>
              </a:solidFill>
              <a:latin typeface="Arial" charset="0"/>
              <a:ea typeface="+mn-ea"/>
              <a:cs typeface="+mn-cs"/>
            </a:endParaRPr>
          </a:p>
          <a:p>
            <a:r>
              <a:rPr lang="en-US" sz="1200" b="1" kern="1200" dirty="0">
                <a:solidFill>
                  <a:schemeClr val="tx1"/>
                </a:solidFill>
                <a:latin typeface="Arial" charset="0"/>
                <a:ea typeface="+mn-ea"/>
                <a:cs typeface="+mn-cs"/>
              </a:rPr>
              <a:t>“Sexuality, by means of which </a:t>
            </a:r>
            <a:r>
              <a:rPr lang="en-US" sz="1200" b="1" i="1" kern="1200" dirty="0">
                <a:solidFill>
                  <a:schemeClr val="tx1"/>
                </a:solidFill>
                <a:latin typeface="Arial" charset="0"/>
                <a:ea typeface="+mn-ea"/>
                <a:cs typeface="+mn-cs"/>
              </a:rPr>
              <a:t>man and woman give themselves to one another </a:t>
            </a:r>
            <a:r>
              <a:rPr lang="en-US" sz="1200" b="1" kern="1200" dirty="0">
                <a:solidFill>
                  <a:schemeClr val="tx1"/>
                </a:solidFill>
                <a:latin typeface="Arial" charset="0"/>
                <a:ea typeface="+mn-ea"/>
                <a:cs typeface="+mn-cs"/>
              </a:rPr>
              <a:t>through the </a:t>
            </a:r>
            <a:r>
              <a:rPr lang="en-US" sz="1200" b="1" i="1" kern="1200" dirty="0">
                <a:solidFill>
                  <a:schemeClr val="tx1"/>
                </a:solidFill>
                <a:latin typeface="Arial" charset="0"/>
                <a:ea typeface="+mn-ea"/>
                <a:cs typeface="+mn-cs"/>
              </a:rPr>
              <a:t>acts</a:t>
            </a:r>
            <a:r>
              <a:rPr lang="en-US" sz="1200" b="1" kern="1200" dirty="0">
                <a:solidFill>
                  <a:schemeClr val="tx1"/>
                </a:solidFill>
                <a:latin typeface="Arial" charset="0"/>
                <a:ea typeface="+mn-ea"/>
                <a:cs typeface="+mn-cs"/>
              </a:rPr>
              <a:t> which are proper and </a:t>
            </a:r>
            <a:r>
              <a:rPr lang="en-US" sz="1200" b="1" i="1" kern="1200" dirty="0">
                <a:solidFill>
                  <a:schemeClr val="tx1"/>
                </a:solidFill>
                <a:latin typeface="Arial" charset="0"/>
                <a:ea typeface="+mn-ea"/>
                <a:cs typeface="+mn-cs"/>
              </a:rPr>
              <a:t>exclusive to spouses</a:t>
            </a:r>
            <a:r>
              <a:rPr lang="en-US" sz="1200" b="1" kern="1200" dirty="0">
                <a:solidFill>
                  <a:schemeClr val="tx1"/>
                </a:solidFill>
                <a:latin typeface="Arial" charset="0"/>
                <a:ea typeface="+mn-ea"/>
                <a:cs typeface="+mn-cs"/>
              </a:rPr>
              <a:t>, is not something simply biological, but concerns the innermost being of the human person as such.  It is realized in a truly human way only if it is an </a:t>
            </a:r>
            <a:r>
              <a:rPr lang="en-US" sz="1200" b="1" i="1" kern="1200" dirty="0">
                <a:solidFill>
                  <a:schemeClr val="tx1"/>
                </a:solidFill>
                <a:latin typeface="Arial" charset="0"/>
                <a:ea typeface="+mn-ea"/>
                <a:cs typeface="+mn-cs"/>
              </a:rPr>
              <a:t>integral part of</a:t>
            </a:r>
            <a:r>
              <a:rPr lang="en-US" sz="1200" b="1" kern="1200" dirty="0">
                <a:solidFill>
                  <a:schemeClr val="tx1"/>
                </a:solidFill>
                <a:latin typeface="Arial" charset="0"/>
                <a:ea typeface="+mn-ea"/>
                <a:cs typeface="+mn-cs"/>
              </a:rPr>
              <a:t> </a:t>
            </a:r>
            <a:r>
              <a:rPr lang="en-US" sz="1200" b="1" i="1" kern="1200" dirty="0">
                <a:solidFill>
                  <a:schemeClr val="tx1"/>
                </a:solidFill>
                <a:latin typeface="Arial" charset="0"/>
                <a:ea typeface="+mn-ea"/>
                <a:cs typeface="+mn-cs"/>
              </a:rPr>
              <a:t>the love</a:t>
            </a:r>
            <a:r>
              <a:rPr lang="en-US" sz="1200" b="1" kern="1200" dirty="0">
                <a:solidFill>
                  <a:schemeClr val="tx1"/>
                </a:solidFill>
                <a:latin typeface="Arial" charset="0"/>
                <a:ea typeface="+mn-ea"/>
                <a:cs typeface="+mn-cs"/>
              </a:rPr>
              <a:t> by which a man and woman </a:t>
            </a:r>
            <a:r>
              <a:rPr lang="en-US" sz="1200" b="1" i="1" kern="1200" dirty="0">
                <a:solidFill>
                  <a:schemeClr val="tx1"/>
                </a:solidFill>
                <a:latin typeface="Arial" charset="0"/>
                <a:ea typeface="+mn-ea"/>
                <a:cs typeface="+mn-cs"/>
              </a:rPr>
              <a:t>commit themselves totally to one another until death</a:t>
            </a:r>
            <a:r>
              <a:rPr lang="en-US" sz="1200" b="1" kern="1200" dirty="0">
                <a:solidFill>
                  <a:schemeClr val="tx1"/>
                </a:solidFill>
                <a:latin typeface="Arial" charset="0"/>
                <a:ea typeface="+mn-ea"/>
                <a:cs typeface="+mn-cs"/>
              </a:rPr>
              <a:t>.”  (Catechism 2361 – </a:t>
            </a:r>
            <a:r>
              <a:rPr lang="en-US" sz="1200" b="1" kern="1200" dirty="0" err="1">
                <a:solidFill>
                  <a:schemeClr val="tx1"/>
                </a:solidFill>
                <a:latin typeface="Arial" charset="0"/>
                <a:ea typeface="+mn-ea"/>
                <a:cs typeface="+mn-cs"/>
              </a:rPr>
              <a:t>Familiaris</a:t>
            </a:r>
            <a:r>
              <a:rPr lang="en-US" sz="1200" b="1" kern="1200" dirty="0">
                <a:solidFill>
                  <a:schemeClr val="tx1"/>
                </a:solidFill>
                <a:latin typeface="Arial" charset="0"/>
                <a:ea typeface="+mn-ea"/>
                <a:cs typeface="+mn-cs"/>
              </a:rPr>
              <a:t> </a:t>
            </a:r>
            <a:r>
              <a:rPr lang="en-US" sz="1200" b="1" kern="1200" dirty="0" err="1">
                <a:solidFill>
                  <a:schemeClr val="tx1"/>
                </a:solidFill>
                <a:latin typeface="Arial" charset="0"/>
                <a:ea typeface="+mn-ea"/>
                <a:cs typeface="+mn-cs"/>
              </a:rPr>
              <a:t>Consortio</a:t>
            </a:r>
            <a:r>
              <a:rPr lang="en-US" sz="1200" b="1" kern="1200" dirty="0">
                <a:solidFill>
                  <a:schemeClr val="tx1"/>
                </a:solidFill>
                <a:latin typeface="Arial" charset="0"/>
                <a:ea typeface="+mn-ea"/>
                <a:cs typeface="+mn-cs"/>
              </a:rPr>
              <a:t>)</a:t>
            </a:r>
            <a:endParaRPr lang="en-US" sz="1200" kern="1200" dirty="0">
              <a:solidFill>
                <a:schemeClr val="tx1"/>
              </a:solidFill>
              <a:latin typeface="Arial" charset="0"/>
              <a:ea typeface="+mn-ea"/>
              <a:cs typeface="+mn-cs"/>
            </a:endParaRPr>
          </a:p>
          <a:p>
            <a:pPr eaLnBrk="1" hangingPunct="1">
              <a:lnSpc>
                <a:spcPct val="90000"/>
              </a:lnSpc>
            </a:pPr>
            <a:endParaRPr lang="en-US" sz="900"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13999C05-B0EA-405E-B00D-030DA7B9EE44}" type="slidenum">
              <a:rPr lang="en-US" smtClean="0"/>
              <a:pPr/>
              <a:t>16</a:t>
            </a:fld>
            <a:endParaRPr lang="en-US"/>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r>
              <a:rPr lang="en-US" sz="1200" kern="1200" dirty="0">
                <a:solidFill>
                  <a:schemeClr val="tx1"/>
                </a:solidFill>
                <a:latin typeface="Arial" charset="0"/>
                <a:ea typeface="+mn-ea"/>
                <a:cs typeface="+mn-cs"/>
              </a:rPr>
              <a:t>God built two things into sex:  Unity and Procreation</a:t>
            </a:r>
          </a:p>
          <a:p>
            <a:r>
              <a:rPr lang="en-US" sz="1200" kern="1200" dirty="0">
                <a:solidFill>
                  <a:schemeClr val="tx1"/>
                </a:solidFill>
                <a:latin typeface="Arial" charset="0"/>
                <a:ea typeface="+mn-ea"/>
                <a:cs typeface="+mn-cs"/>
              </a:rPr>
              <a:t>Sex is obviously a very bonding activity, and it naturally leads to children</a:t>
            </a:r>
          </a:p>
          <a:p>
            <a:r>
              <a:rPr lang="en-US" sz="1200" kern="1200" dirty="0">
                <a:solidFill>
                  <a:schemeClr val="tx1"/>
                </a:solidFill>
                <a:latin typeface="Arial" charset="0"/>
                <a:ea typeface="+mn-ea"/>
                <a:cs typeface="+mn-cs"/>
              </a:rPr>
              <a:t>God in his very being is both </a:t>
            </a:r>
            <a:r>
              <a:rPr lang="en-US" sz="1200" kern="1200" dirty="0" err="1">
                <a:solidFill>
                  <a:schemeClr val="tx1"/>
                </a:solidFill>
                <a:latin typeface="Arial" charset="0"/>
                <a:ea typeface="+mn-ea"/>
                <a:cs typeface="+mn-cs"/>
              </a:rPr>
              <a:t>unitive</a:t>
            </a:r>
            <a:r>
              <a:rPr lang="en-US" sz="1200" kern="1200" dirty="0">
                <a:solidFill>
                  <a:schemeClr val="tx1"/>
                </a:solidFill>
                <a:latin typeface="Arial" charset="0"/>
                <a:ea typeface="+mn-ea"/>
                <a:cs typeface="+mn-cs"/>
              </a:rPr>
              <a:t>, A Trinity or a union of persons, and fruitful, living in </a:t>
            </a:r>
            <a:r>
              <a:rPr lang="en-US" sz="1200" i="1" kern="1200" dirty="0">
                <a:solidFill>
                  <a:schemeClr val="tx1"/>
                </a:solidFill>
                <a:latin typeface="Arial" charset="0"/>
                <a:ea typeface="+mn-ea"/>
                <a:cs typeface="+mn-cs"/>
              </a:rPr>
              <a:t>fruitful</a:t>
            </a:r>
            <a:r>
              <a:rPr lang="en-US" sz="1200" kern="1200" dirty="0">
                <a:solidFill>
                  <a:schemeClr val="tx1"/>
                </a:solidFill>
                <a:latin typeface="Arial" charset="0"/>
                <a:ea typeface="+mn-ea"/>
                <a:cs typeface="+mn-cs"/>
              </a:rPr>
              <a:t>, self-giving love.</a:t>
            </a:r>
          </a:p>
          <a:p>
            <a:r>
              <a:rPr lang="en-US" sz="1200" kern="1200" dirty="0">
                <a:solidFill>
                  <a:schemeClr val="tx1"/>
                </a:solidFill>
                <a:latin typeface="Arial" charset="0"/>
                <a:ea typeface="+mn-ea"/>
                <a:cs typeface="+mn-cs"/>
              </a:rPr>
              <a:t>So it makes perfect sense that gift of married sex, which contains these exact same elements would be the perfect sign of the love of God.</a:t>
            </a:r>
          </a:p>
          <a:p>
            <a:r>
              <a:rPr lang="en-US" sz="1200" kern="1200" dirty="0">
                <a:solidFill>
                  <a:schemeClr val="tx1"/>
                </a:solidFill>
                <a:latin typeface="Arial" charset="0"/>
                <a:ea typeface="+mn-ea"/>
                <a:cs typeface="+mn-cs"/>
              </a:rPr>
              <a:t>Here is what the Catechism of the Catholic Church says about this:</a:t>
            </a:r>
          </a:p>
          <a:p>
            <a:r>
              <a:rPr lang="en-US" sz="1200" kern="1200" dirty="0">
                <a:solidFill>
                  <a:schemeClr val="tx1"/>
                </a:solidFill>
                <a:latin typeface="Arial" charset="0"/>
                <a:ea typeface="+mn-ea"/>
                <a:cs typeface="+mn-cs"/>
              </a:rPr>
              <a:t> </a:t>
            </a:r>
          </a:p>
          <a:p>
            <a:r>
              <a:rPr lang="en-US" sz="1200" kern="1200" dirty="0">
                <a:solidFill>
                  <a:schemeClr val="tx1"/>
                </a:solidFill>
                <a:latin typeface="Arial" charset="0"/>
                <a:ea typeface="+mn-ea"/>
                <a:cs typeface="+mn-cs"/>
              </a:rPr>
              <a:t>[</a:t>
            </a:r>
            <a:r>
              <a:rPr lang="en-US" sz="1200" b="1" kern="1200" dirty="0">
                <a:solidFill>
                  <a:schemeClr val="tx1"/>
                </a:solidFill>
                <a:latin typeface="Arial" charset="0"/>
                <a:ea typeface="+mn-ea"/>
                <a:cs typeface="+mn-cs"/>
              </a:rPr>
              <a:t>click</a:t>
            </a:r>
            <a:r>
              <a:rPr lang="en-US" sz="1200" kern="1200" dirty="0">
                <a:solidFill>
                  <a:schemeClr val="tx1"/>
                </a:solidFill>
                <a:latin typeface="Arial" charset="0"/>
                <a:ea typeface="+mn-ea"/>
                <a:cs typeface="+mn-cs"/>
              </a:rPr>
              <a:t>]</a:t>
            </a:r>
          </a:p>
          <a:p>
            <a:r>
              <a:rPr lang="en-US" sz="1200" kern="1200" dirty="0">
                <a:solidFill>
                  <a:schemeClr val="tx1"/>
                </a:solidFill>
                <a:latin typeface="Arial" charset="0"/>
                <a:ea typeface="+mn-ea"/>
                <a:cs typeface="+mn-cs"/>
              </a:rPr>
              <a:t> </a:t>
            </a:r>
          </a:p>
          <a:p>
            <a:r>
              <a:rPr lang="en-US" sz="1200" kern="1200" dirty="0">
                <a:solidFill>
                  <a:schemeClr val="tx1"/>
                </a:solidFill>
                <a:latin typeface="Arial" charset="0"/>
                <a:ea typeface="+mn-ea"/>
                <a:cs typeface="+mn-cs"/>
              </a:rPr>
              <a:t>Catechism 2363: “The spouses' union achieves the twofold end of marriage: the good of the spouses themselves and the transmission of life.”</a:t>
            </a:r>
          </a:p>
          <a:p>
            <a:r>
              <a:rPr lang="en-US" sz="1200" kern="1200" dirty="0">
                <a:solidFill>
                  <a:schemeClr val="tx1"/>
                </a:solidFill>
                <a:latin typeface="Arial" charset="0"/>
                <a:ea typeface="+mn-ea"/>
                <a:cs typeface="+mn-cs"/>
              </a:rPr>
              <a:t>Good of the spouses:  “Unity” (bonding)</a:t>
            </a:r>
          </a:p>
          <a:p>
            <a:r>
              <a:rPr lang="en-US" sz="1200" kern="1200" dirty="0">
                <a:solidFill>
                  <a:schemeClr val="tx1"/>
                </a:solidFill>
                <a:latin typeface="Arial" charset="0"/>
                <a:ea typeface="+mn-ea"/>
                <a:cs typeface="+mn-cs"/>
              </a:rPr>
              <a:t>The transmission of life:  “Procreation” (babies)</a:t>
            </a:r>
          </a:p>
          <a:p>
            <a:endParaRPr lang="en-US" sz="1200" kern="1200" dirty="0">
              <a:solidFill>
                <a:schemeClr val="tx1"/>
              </a:solidFill>
              <a:latin typeface="Arial" charset="0"/>
              <a:ea typeface="+mn-ea"/>
              <a:cs typeface="+mn-cs"/>
            </a:endParaRPr>
          </a:p>
          <a:p>
            <a:r>
              <a:rPr lang="en-US" sz="1200" kern="1200" dirty="0">
                <a:solidFill>
                  <a:schemeClr val="tx1"/>
                </a:solidFill>
                <a:latin typeface="Arial" charset="0"/>
                <a:ea typeface="+mn-ea"/>
                <a:cs typeface="+mn-cs"/>
              </a:rPr>
              <a:t>[</a:t>
            </a:r>
            <a:r>
              <a:rPr lang="en-US" sz="1200" b="1" kern="1200" dirty="0">
                <a:solidFill>
                  <a:schemeClr val="tx1"/>
                </a:solidFill>
                <a:latin typeface="Arial" charset="0"/>
                <a:ea typeface="+mn-ea"/>
                <a:cs typeface="+mn-cs"/>
              </a:rPr>
              <a:t>click</a:t>
            </a:r>
            <a:r>
              <a:rPr lang="en-US" sz="1200" kern="1200" dirty="0">
                <a:solidFill>
                  <a:schemeClr val="tx1"/>
                </a:solidFill>
                <a:latin typeface="Arial" charset="0"/>
                <a:ea typeface="+mn-ea"/>
                <a:cs typeface="+mn-cs"/>
              </a:rPr>
              <a:t>]</a:t>
            </a:r>
          </a:p>
          <a:p>
            <a:r>
              <a:rPr lang="en-US" sz="1200" kern="1200" dirty="0">
                <a:solidFill>
                  <a:schemeClr val="tx1"/>
                </a:solidFill>
                <a:latin typeface="Arial" charset="0"/>
                <a:ea typeface="+mn-ea"/>
                <a:cs typeface="+mn-cs"/>
              </a:rPr>
              <a:t>“These two meanings [bonding and babies] or values of marriage cannot be separated without altering the couple's spiritual life and compromising the good of marriage and the future of the family.”</a:t>
            </a:r>
          </a:p>
          <a:p>
            <a:r>
              <a:rPr lang="en-US" sz="1200" kern="1200" dirty="0">
                <a:solidFill>
                  <a:schemeClr val="tx1"/>
                </a:solidFill>
                <a:latin typeface="Arial" charset="0"/>
                <a:ea typeface="+mn-ea"/>
                <a:cs typeface="+mn-cs"/>
              </a:rPr>
              <a:t>What three things does this say will be harmed if we separate bonding from babies?</a:t>
            </a:r>
          </a:p>
          <a:p>
            <a:pPr lvl="0"/>
            <a:r>
              <a:rPr lang="en-US" sz="1200" kern="1200" dirty="0">
                <a:solidFill>
                  <a:schemeClr val="tx1"/>
                </a:solidFill>
                <a:latin typeface="Arial" charset="0"/>
                <a:ea typeface="+mn-ea"/>
                <a:cs typeface="+mn-cs"/>
              </a:rPr>
              <a:t>Couple holiness</a:t>
            </a:r>
          </a:p>
          <a:p>
            <a:pPr lvl="0"/>
            <a:r>
              <a:rPr lang="en-US" sz="1200" kern="1200" dirty="0">
                <a:solidFill>
                  <a:schemeClr val="tx1"/>
                </a:solidFill>
                <a:latin typeface="Arial" charset="0"/>
                <a:ea typeface="+mn-ea"/>
                <a:cs typeface="+mn-cs"/>
              </a:rPr>
              <a:t>Unity of Marriage</a:t>
            </a:r>
          </a:p>
          <a:p>
            <a:pPr lvl="0"/>
            <a:r>
              <a:rPr lang="en-US" sz="1200" kern="1200" dirty="0">
                <a:solidFill>
                  <a:schemeClr val="tx1"/>
                </a:solidFill>
                <a:latin typeface="Arial" charset="0"/>
                <a:ea typeface="+mn-ea"/>
                <a:cs typeface="+mn-cs"/>
              </a:rPr>
              <a:t>The Family</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FB34718F-D4E1-4256-92D7-C91D0076DC36}" type="slidenum">
              <a:rPr lang="en-US" smtClean="0"/>
              <a:pPr/>
              <a:t>17</a:t>
            </a:fld>
            <a:endParaRPr lang="en-US"/>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Arial" charset="0"/>
                <a:ea typeface="+mn-ea"/>
                <a:cs typeface="+mn-cs"/>
              </a:rPr>
              <a:t>Here is a really simple way to look at this. “We call it Catholic Morality in a Nutshell”</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1" kern="1200" dirty="0">
              <a:solidFill>
                <a:schemeClr val="tx1"/>
              </a:solidFill>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latin typeface="Arial" charset="0"/>
                <a:ea typeface="+mn-ea"/>
                <a:cs typeface="+mn-cs"/>
              </a:rPr>
              <a:t>[click]</a:t>
            </a:r>
          </a:p>
          <a:p>
            <a:r>
              <a:rPr lang="en-US" sz="1200" kern="1200" dirty="0">
                <a:solidFill>
                  <a:schemeClr val="tx1"/>
                </a:solidFill>
                <a:latin typeface="Arial" charset="0"/>
                <a:ea typeface="+mn-ea"/>
                <a:cs typeface="+mn-cs"/>
              </a:rPr>
              <a:t>Let’s say that this circle represents a loving, covenantal marriage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1" kern="1200" dirty="0">
              <a:solidFill>
                <a:schemeClr val="tx1"/>
              </a:solidFill>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latin typeface="Arial" charset="0"/>
                <a:ea typeface="+mn-ea"/>
                <a:cs typeface="+mn-cs"/>
              </a:rPr>
              <a:t>[click]</a:t>
            </a:r>
          </a:p>
          <a:p>
            <a:r>
              <a:rPr lang="en-US" sz="1200" kern="1200" dirty="0">
                <a:solidFill>
                  <a:schemeClr val="tx1"/>
                </a:solidFill>
                <a:latin typeface="Arial" charset="0"/>
                <a:ea typeface="+mn-ea"/>
                <a:cs typeface="+mn-cs"/>
              </a:rPr>
              <a:t>and inside this circle is where all sex happens.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1" kern="1200" dirty="0">
              <a:solidFill>
                <a:schemeClr val="tx1"/>
              </a:solidFill>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latin typeface="Arial" charset="0"/>
                <a:ea typeface="+mn-ea"/>
                <a:cs typeface="+mn-cs"/>
              </a:rPr>
              <a:t>[click]</a:t>
            </a:r>
          </a:p>
          <a:p>
            <a:r>
              <a:rPr lang="en-US" sz="1200" kern="1200" dirty="0">
                <a:solidFill>
                  <a:schemeClr val="tx1"/>
                </a:solidFill>
                <a:latin typeface="Arial" charset="0"/>
                <a:ea typeface="+mn-ea"/>
                <a:cs typeface="+mn-cs"/>
              </a:rPr>
              <a:t>And remember the 2 fold purposes of sex- for Babies and for Bonding.</a:t>
            </a:r>
          </a:p>
          <a:p>
            <a:r>
              <a:rPr lang="en-US" sz="1200" kern="1200" dirty="0">
                <a:solidFill>
                  <a:schemeClr val="tx1"/>
                </a:solidFill>
                <a:latin typeface="Arial" charset="0"/>
                <a:ea typeface="+mn-ea"/>
                <a:cs typeface="+mn-cs"/>
              </a:rPr>
              <a:t> </a:t>
            </a:r>
          </a:p>
          <a:p>
            <a:r>
              <a:rPr lang="en-US" sz="1200" kern="1200" dirty="0">
                <a:solidFill>
                  <a:schemeClr val="tx1"/>
                </a:solidFill>
                <a:latin typeface="Arial" charset="0"/>
                <a:ea typeface="+mn-ea"/>
                <a:cs typeface="+mn-cs"/>
              </a:rPr>
              <a:t>There are only 2 rules inside this circle and  Rule #1 is always followed:</a:t>
            </a:r>
          </a:p>
          <a:p>
            <a:endParaRPr lang="en-US" sz="1200" kern="1200" dirty="0">
              <a:solidFill>
                <a:schemeClr val="tx1"/>
              </a:solidFill>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latin typeface="Arial" charset="0"/>
                <a:ea typeface="+mn-ea"/>
                <a:cs typeface="+mn-cs"/>
              </a:rPr>
              <a:t>[click]</a:t>
            </a:r>
          </a:p>
          <a:p>
            <a:r>
              <a:rPr lang="en-US" sz="1200" b="1" u="sng" kern="1200" dirty="0">
                <a:solidFill>
                  <a:schemeClr val="tx1"/>
                </a:solidFill>
                <a:latin typeface="Arial" charset="0"/>
                <a:ea typeface="+mn-ea"/>
                <a:cs typeface="+mn-cs"/>
              </a:rPr>
              <a:t>Keep Sex inside Marriage</a:t>
            </a:r>
            <a:endParaRPr lang="en-US" sz="1200" kern="1200" dirty="0">
              <a:solidFill>
                <a:schemeClr val="tx1"/>
              </a:solidFill>
              <a:latin typeface="Arial" charset="0"/>
              <a:ea typeface="+mn-ea"/>
              <a:cs typeface="+mn-cs"/>
            </a:endParaRPr>
          </a:p>
          <a:p>
            <a:r>
              <a:rPr lang="en-US" sz="1200" kern="1200" dirty="0">
                <a:solidFill>
                  <a:schemeClr val="tx1"/>
                </a:solidFill>
                <a:latin typeface="Arial" charset="0"/>
                <a:ea typeface="+mn-ea"/>
                <a:cs typeface="+mn-cs"/>
              </a:rPr>
              <a:t> </a:t>
            </a:r>
          </a:p>
          <a:p>
            <a:r>
              <a:rPr lang="en-US" sz="1200" kern="1200" dirty="0">
                <a:solidFill>
                  <a:schemeClr val="tx1"/>
                </a:solidFill>
                <a:latin typeface="Arial" charset="0"/>
                <a:ea typeface="+mn-ea"/>
                <a:cs typeface="+mn-cs"/>
              </a:rPr>
              <a:t>If everyone in the world lived like this, what issues or societal ills would we </a:t>
            </a:r>
            <a:r>
              <a:rPr lang="en-US" sz="1200" b="1" kern="1200" dirty="0">
                <a:solidFill>
                  <a:schemeClr val="tx1"/>
                </a:solidFill>
                <a:latin typeface="Arial" charset="0"/>
                <a:ea typeface="+mn-ea"/>
                <a:cs typeface="+mn-cs"/>
              </a:rPr>
              <a:t>not</a:t>
            </a:r>
            <a:r>
              <a:rPr lang="en-US" sz="1200" kern="1200" dirty="0">
                <a:solidFill>
                  <a:schemeClr val="tx1"/>
                </a:solidFill>
                <a:latin typeface="Arial" charset="0"/>
                <a:ea typeface="+mn-ea"/>
                <a:cs typeface="+mn-cs"/>
              </a:rPr>
              <a:t> have in the world? (ask for class participation first, then Click to see societal ills pop up.) Separating babies from bonding harms in four ways:</a:t>
            </a:r>
          </a:p>
          <a:p>
            <a:r>
              <a:rPr lang="en-US" sz="1200" kern="1200" dirty="0">
                <a:solidFill>
                  <a:schemeClr val="tx1"/>
                </a:solidFill>
                <a:latin typeface="Arial" charset="0"/>
                <a:ea typeface="+mn-ea"/>
                <a:cs typeface="+mn-cs"/>
              </a:rPr>
              <a:t> </a:t>
            </a:r>
          </a:p>
          <a:p>
            <a:r>
              <a:rPr lang="en-US" sz="1200" b="1" i="1" kern="1200" dirty="0">
                <a:solidFill>
                  <a:schemeClr val="tx1"/>
                </a:solidFill>
                <a:latin typeface="Arial" charset="0"/>
                <a:ea typeface="+mn-ea"/>
                <a:cs typeface="+mn-cs"/>
              </a:rPr>
              <a:t>Harms marriage</a:t>
            </a:r>
            <a:r>
              <a:rPr lang="en-US" sz="1200" kern="1200" dirty="0">
                <a:solidFill>
                  <a:schemeClr val="tx1"/>
                </a:solidFill>
                <a:latin typeface="Arial" charset="0"/>
                <a:ea typeface="+mn-ea"/>
                <a:cs typeface="+mn-cs"/>
              </a:rPr>
              <a:t> – our connection to our spouses, unfaithfulness</a:t>
            </a:r>
          </a:p>
          <a:p>
            <a:r>
              <a:rPr lang="en-US" sz="1200" b="1" i="1" kern="1200" dirty="0">
                <a:solidFill>
                  <a:schemeClr val="tx1"/>
                </a:solidFill>
                <a:latin typeface="Arial" charset="0"/>
                <a:ea typeface="+mn-ea"/>
                <a:cs typeface="+mn-cs"/>
              </a:rPr>
              <a:t>Harms family</a:t>
            </a:r>
            <a:r>
              <a:rPr lang="en-US" sz="1200" kern="1200" dirty="0">
                <a:solidFill>
                  <a:schemeClr val="tx1"/>
                </a:solidFill>
                <a:latin typeface="Arial" charset="0"/>
                <a:ea typeface="+mn-ea"/>
                <a:cs typeface="+mn-cs"/>
              </a:rPr>
              <a:t> – our connection to our children and extended family, what we’ve received we don’t pass on…</a:t>
            </a:r>
          </a:p>
          <a:p>
            <a:r>
              <a:rPr lang="en-US" sz="1200" b="1" i="1" kern="1200" dirty="0">
                <a:solidFill>
                  <a:schemeClr val="tx1"/>
                </a:solidFill>
                <a:latin typeface="Arial" charset="0"/>
                <a:ea typeface="+mn-ea"/>
                <a:cs typeface="+mn-cs"/>
              </a:rPr>
              <a:t>Harms spiritual life</a:t>
            </a:r>
            <a:r>
              <a:rPr lang="en-US" sz="1200" kern="1200" dirty="0">
                <a:solidFill>
                  <a:schemeClr val="tx1"/>
                </a:solidFill>
                <a:latin typeface="Arial" charset="0"/>
                <a:ea typeface="+mn-ea"/>
                <a:cs typeface="+mn-cs"/>
              </a:rPr>
              <a:t> – our connection to God, honesty, integrity is compromised</a:t>
            </a:r>
          </a:p>
          <a:p>
            <a:r>
              <a:rPr lang="en-US" sz="1200" b="1" i="1" kern="1200" dirty="0">
                <a:solidFill>
                  <a:schemeClr val="tx1"/>
                </a:solidFill>
                <a:latin typeface="Arial" charset="0"/>
                <a:ea typeface="+mn-ea"/>
                <a:cs typeface="+mn-cs"/>
              </a:rPr>
              <a:t>Harms society</a:t>
            </a:r>
            <a:r>
              <a:rPr lang="en-US" sz="1200" kern="1200" dirty="0">
                <a:solidFill>
                  <a:schemeClr val="tx1"/>
                </a:solidFill>
                <a:latin typeface="Arial" charset="0"/>
                <a:ea typeface="+mn-ea"/>
                <a:cs typeface="+mn-cs"/>
              </a:rPr>
              <a:t>-divorce, poverty, diseases, health issues</a:t>
            </a: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FB34718F-D4E1-4256-92D7-C91D0076DC36}" type="slidenum">
              <a:rPr lang="en-US" smtClean="0"/>
              <a:pPr/>
              <a:t>18</a:t>
            </a:fld>
            <a:endParaRPr lang="en-US"/>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r>
              <a:rPr lang="en-US" sz="1200" b="1" kern="1200" dirty="0">
                <a:solidFill>
                  <a:schemeClr val="tx1"/>
                </a:solidFill>
                <a:latin typeface="Arial" charset="0"/>
                <a:ea typeface="+mn-ea"/>
                <a:cs typeface="+mn-cs"/>
              </a:rPr>
              <a:t>Rule #2</a:t>
            </a:r>
            <a:endParaRPr lang="en-US" sz="1200" kern="1200" dirty="0">
              <a:solidFill>
                <a:schemeClr val="tx1"/>
              </a:solidFill>
              <a:latin typeface="Arial" charset="0"/>
              <a:ea typeface="+mn-ea"/>
              <a:cs typeface="+mn-cs"/>
            </a:endParaRPr>
          </a:p>
          <a:p>
            <a:r>
              <a:rPr lang="en-US" sz="1200" kern="1200" dirty="0">
                <a:solidFill>
                  <a:schemeClr val="tx1"/>
                </a:solidFill>
                <a:latin typeface="Arial" charset="0"/>
                <a:ea typeface="+mn-ea"/>
                <a:cs typeface="+mn-cs"/>
              </a:rPr>
              <a:t>The second rule is: </a:t>
            </a:r>
            <a:r>
              <a:rPr lang="en-US" sz="1200" b="1" u="sng" kern="1200" dirty="0">
                <a:solidFill>
                  <a:schemeClr val="tx1"/>
                </a:solidFill>
                <a:latin typeface="Arial" charset="0"/>
                <a:ea typeface="+mn-ea"/>
                <a:cs typeface="+mn-cs"/>
              </a:rPr>
              <a:t>Don’t Separate the Two Purposes</a:t>
            </a:r>
            <a:r>
              <a:rPr lang="en-US" sz="1200" kern="1200" dirty="0">
                <a:solidFill>
                  <a:schemeClr val="tx1"/>
                </a:solidFill>
                <a:latin typeface="Arial" charset="0"/>
                <a:ea typeface="+mn-ea"/>
                <a:cs typeface="+mn-cs"/>
              </a:rPr>
              <a:t>. Again, don’t separate the twofold ends of marriage: Babies and Bonding.</a:t>
            </a:r>
          </a:p>
          <a:p>
            <a:r>
              <a:rPr lang="en-US" sz="1200" kern="1200" dirty="0">
                <a:solidFill>
                  <a:schemeClr val="tx1"/>
                </a:solidFill>
                <a:latin typeface="Arial" charset="0"/>
                <a:ea typeface="+mn-ea"/>
                <a:cs typeface="+mn-cs"/>
              </a:rPr>
              <a:t>If everyone in the world lived with this rule, what issues would we not have in our society?</a:t>
            </a:r>
          </a:p>
          <a:p>
            <a:endParaRPr lang="en-US" sz="1200" b="1" i="1" u="sng" kern="1200" dirty="0">
              <a:solidFill>
                <a:schemeClr val="tx1"/>
              </a:solidFill>
              <a:latin typeface="Arial" charset="0"/>
              <a:ea typeface="+mn-ea"/>
              <a:cs typeface="+mn-cs"/>
            </a:endParaRPr>
          </a:p>
          <a:p>
            <a:r>
              <a:rPr lang="en-US" sz="1200" b="1" i="0" kern="1200" dirty="0">
                <a:solidFill>
                  <a:schemeClr val="tx1"/>
                </a:solidFill>
                <a:latin typeface="Arial" charset="0"/>
                <a:ea typeface="+mn-ea"/>
                <a:cs typeface="+mn-cs"/>
              </a:rPr>
              <a:t>[click]</a:t>
            </a:r>
          </a:p>
          <a:p>
            <a:r>
              <a:rPr lang="en-US" sz="1200" i="1" kern="1200" dirty="0">
                <a:solidFill>
                  <a:schemeClr val="tx1"/>
                </a:solidFill>
                <a:latin typeface="Arial" charset="0"/>
                <a:ea typeface="+mn-ea"/>
                <a:cs typeface="+mn-cs"/>
              </a:rPr>
              <a:t>and up pops: frozen embryos, IVF, abortion used for sex selection, babies made to our preference, not received as a gift from God… etc….</a:t>
            </a:r>
            <a:endParaRPr lang="en-US" sz="1200" kern="1200" dirty="0">
              <a:solidFill>
                <a:schemeClr val="tx1"/>
              </a:solidFill>
              <a:latin typeface="Arial" charset="0"/>
              <a:ea typeface="+mn-ea"/>
              <a:cs typeface="+mn-cs"/>
            </a:endParaRPr>
          </a:p>
          <a:p>
            <a:r>
              <a:rPr lang="en-US" sz="1200" kern="1200" dirty="0">
                <a:solidFill>
                  <a:schemeClr val="tx1"/>
                </a:solidFill>
                <a:latin typeface="Arial" charset="0"/>
                <a:ea typeface="+mn-ea"/>
                <a:cs typeface="+mn-cs"/>
              </a:rPr>
              <a:t> </a:t>
            </a:r>
          </a:p>
          <a:p>
            <a:r>
              <a:rPr lang="en-US" sz="1200" kern="1200" dirty="0">
                <a:solidFill>
                  <a:schemeClr val="tx1"/>
                </a:solidFill>
                <a:latin typeface="Arial" charset="0"/>
                <a:ea typeface="+mn-ea"/>
                <a:cs typeface="+mn-cs"/>
              </a:rPr>
              <a:t>Notice that everything that results from separating Babies and Bonding hurts people. Our Church is like a good mother and good mothers always tell us not to hurt others or ourselves.</a:t>
            </a: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FB34718F-D4E1-4256-92D7-C91D0076DC36}" type="slidenum">
              <a:rPr lang="en-US" smtClean="0"/>
              <a:pPr/>
              <a:t>19</a:t>
            </a:fld>
            <a:endParaRPr lang="en-US"/>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r>
              <a:rPr lang="en-US" sz="1200" kern="1200" dirty="0">
                <a:solidFill>
                  <a:schemeClr val="tx1"/>
                </a:solidFill>
                <a:latin typeface="Arial" charset="0"/>
                <a:ea typeface="+mn-ea"/>
                <a:cs typeface="+mn-cs"/>
              </a:rPr>
              <a:t>The real question: Is it possible to live in this way?</a:t>
            </a:r>
          </a:p>
          <a:p>
            <a:r>
              <a:rPr lang="en-US" sz="1200" kern="1200" dirty="0">
                <a:solidFill>
                  <a:schemeClr val="tx1"/>
                </a:solidFill>
                <a:latin typeface="Arial" charset="0"/>
                <a:ea typeface="+mn-ea"/>
                <a:cs typeface="+mn-cs"/>
              </a:rPr>
              <a:t> </a:t>
            </a:r>
          </a:p>
          <a:p>
            <a:r>
              <a:rPr lang="en-US" sz="1200" b="1" kern="1200" dirty="0">
                <a:solidFill>
                  <a:schemeClr val="tx1"/>
                </a:solidFill>
                <a:latin typeface="Arial" charset="0"/>
                <a:ea typeface="+mn-ea"/>
                <a:cs typeface="+mn-cs"/>
              </a:rPr>
              <a:t>[Click] </a:t>
            </a:r>
            <a:endParaRPr lang="en-US" sz="1200" kern="1200" dirty="0">
              <a:solidFill>
                <a:schemeClr val="tx1"/>
              </a:solidFill>
              <a:latin typeface="Arial" charset="0"/>
              <a:ea typeface="+mn-ea"/>
              <a:cs typeface="+mn-cs"/>
            </a:endParaRPr>
          </a:p>
          <a:p>
            <a:r>
              <a:rPr lang="en-US" sz="1200" kern="1200" dirty="0">
                <a:solidFill>
                  <a:schemeClr val="tx1"/>
                </a:solidFill>
                <a:latin typeface="Arial" charset="0"/>
                <a:ea typeface="+mn-ea"/>
                <a:cs typeface="+mn-cs"/>
              </a:rPr>
              <a:t> </a:t>
            </a:r>
          </a:p>
          <a:p>
            <a:r>
              <a:rPr lang="en-US" sz="1200" kern="1200" dirty="0">
                <a:solidFill>
                  <a:schemeClr val="tx1"/>
                </a:solidFill>
                <a:latin typeface="Arial" charset="0"/>
                <a:ea typeface="+mn-ea"/>
                <a:cs typeface="+mn-cs"/>
              </a:rPr>
              <a:t>Yes! Not easy without the grace of the sacrament. In fact, there really is</a:t>
            </a:r>
          </a:p>
          <a:p>
            <a:r>
              <a:rPr lang="en-US" sz="1200" kern="1200" dirty="0">
                <a:solidFill>
                  <a:schemeClr val="tx1"/>
                </a:solidFill>
                <a:latin typeface="Arial" charset="0"/>
                <a:ea typeface="+mn-ea"/>
                <a:cs typeface="+mn-cs"/>
              </a:rPr>
              <a:t>a </a:t>
            </a:r>
            <a:r>
              <a:rPr lang="en-US" sz="1200" u="sng" kern="1200" dirty="0">
                <a:solidFill>
                  <a:schemeClr val="tx1"/>
                </a:solidFill>
                <a:latin typeface="Arial" charset="0"/>
                <a:ea typeface="+mn-ea"/>
                <a:cs typeface="+mn-cs"/>
              </a:rPr>
              <a:t>2</a:t>
            </a:r>
            <a:r>
              <a:rPr lang="en-US" sz="1200" u="sng" kern="1200" baseline="30000" dirty="0">
                <a:solidFill>
                  <a:schemeClr val="tx1"/>
                </a:solidFill>
                <a:latin typeface="Arial" charset="0"/>
                <a:ea typeface="+mn-ea"/>
                <a:cs typeface="+mn-cs"/>
              </a:rPr>
              <a:t>nd</a:t>
            </a:r>
            <a:r>
              <a:rPr lang="en-US" sz="1200" u="sng" kern="1200" dirty="0">
                <a:solidFill>
                  <a:schemeClr val="tx1"/>
                </a:solidFill>
                <a:latin typeface="Arial" charset="0"/>
                <a:ea typeface="+mn-ea"/>
                <a:cs typeface="+mn-cs"/>
              </a:rPr>
              <a:t> ring of protection</a:t>
            </a:r>
            <a:r>
              <a:rPr lang="en-US" sz="1200" kern="1200" dirty="0">
                <a:solidFill>
                  <a:schemeClr val="tx1"/>
                </a:solidFill>
                <a:latin typeface="Arial" charset="0"/>
                <a:ea typeface="+mn-ea"/>
                <a:cs typeface="+mn-cs"/>
              </a:rPr>
              <a:t> around sacramental marriages that is the protection of God’s grace in marriage, giving couples the ability to live in this way.</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9F88300B-B79E-4AC2-BE1C-B0C1BA408FF7}" type="slidenum">
              <a:rPr lang="en-US" smtClean="0"/>
              <a:pPr/>
              <a:t>2</a:t>
            </a:fld>
            <a:endParaRPr lang="en-US" dirty="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r>
              <a:rPr lang="en-US" sz="1200" b="1" kern="1200" dirty="0">
                <a:solidFill>
                  <a:schemeClr val="tx1"/>
                </a:solidFill>
                <a:latin typeface="Arial" charset="0"/>
                <a:ea typeface="+mn-ea"/>
                <a:cs typeface="+mn-cs"/>
              </a:rPr>
              <a:t>Welcome- The Diocese of Phoenix would like to extend a welcome to all of you:</a:t>
            </a:r>
            <a:endParaRPr lang="en-US" sz="1200" kern="1200" dirty="0">
              <a:solidFill>
                <a:schemeClr val="tx1"/>
              </a:solidFill>
              <a:latin typeface="Arial" charset="0"/>
              <a:ea typeface="+mn-ea"/>
              <a:cs typeface="+mn-cs"/>
            </a:endParaRPr>
          </a:p>
          <a:p>
            <a:pPr lvl="0"/>
            <a:r>
              <a:rPr lang="en-US" sz="1200" i="1" kern="1200" dirty="0">
                <a:solidFill>
                  <a:schemeClr val="tx1"/>
                </a:solidFill>
                <a:latin typeface="Arial" charset="0"/>
                <a:ea typeface="+mn-ea"/>
                <a:cs typeface="+mn-cs"/>
              </a:rPr>
              <a:t>Note: Marriage Prep requirements change Jan. 1, 2010 </a:t>
            </a:r>
            <a:r>
              <a:rPr lang="en-US" sz="1200" kern="1200" dirty="0">
                <a:solidFill>
                  <a:schemeClr val="tx1"/>
                </a:solidFill>
                <a:latin typeface="Arial" charset="0"/>
                <a:ea typeface="+mn-ea"/>
                <a:cs typeface="+mn-cs"/>
              </a:rPr>
              <a:t>To those who are fulfilling marriage prep requirement to be married in the Catholic Church and especially those who are </a:t>
            </a:r>
            <a:r>
              <a:rPr lang="en-US" sz="1200" i="1" kern="1200" dirty="0">
                <a:solidFill>
                  <a:schemeClr val="tx1"/>
                </a:solidFill>
                <a:latin typeface="Arial" charset="0"/>
                <a:ea typeface="+mn-ea"/>
                <a:cs typeface="+mn-cs"/>
              </a:rPr>
              <a:t>not</a:t>
            </a:r>
            <a:r>
              <a:rPr lang="en-US" sz="1200" kern="1200" dirty="0">
                <a:solidFill>
                  <a:schemeClr val="tx1"/>
                </a:solidFill>
                <a:latin typeface="Arial" charset="0"/>
                <a:ea typeface="+mn-ea"/>
                <a:cs typeface="+mn-cs"/>
              </a:rPr>
              <a:t> Catholic and are here to support your Catholic spouse or fiancé (fiancée). We congratulate all of you who are taking the extra steps needed to receive the sacrament of marriage. This is a decision that will help you in your life long journey together</a:t>
            </a:r>
          </a:p>
          <a:p>
            <a:r>
              <a:rPr lang="en-US" sz="1200" kern="1200" dirty="0">
                <a:solidFill>
                  <a:schemeClr val="tx1"/>
                </a:solidFill>
                <a:latin typeface="Arial" charset="0"/>
                <a:ea typeface="+mn-ea"/>
                <a:cs typeface="+mn-cs"/>
              </a:rPr>
              <a:t> </a:t>
            </a:r>
          </a:p>
          <a:p>
            <a:r>
              <a:rPr lang="en-US" sz="1200" b="1" i="1" kern="1200" dirty="0">
                <a:solidFill>
                  <a:schemeClr val="tx1"/>
                </a:solidFill>
                <a:latin typeface="Arial" charset="0"/>
                <a:ea typeface="+mn-ea"/>
                <a:cs typeface="+mn-cs"/>
              </a:rPr>
              <a:t>(Certificates will be handed out at the end of class.)</a:t>
            </a:r>
            <a:endParaRPr lang="en-US" sz="1200" kern="1200" dirty="0">
              <a:solidFill>
                <a:schemeClr val="tx1"/>
              </a:solidFill>
              <a:latin typeface="Arial" charset="0"/>
              <a:ea typeface="+mn-ea"/>
              <a:cs typeface="+mn-cs"/>
            </a:endParaRPr>
          </a:p>
          <a:p>
            <a:r>
              <a:rPr lang="en-US" sz="1200" i="1" kern="1200" dirty="0">
                <a:solidFill>
                  <a:schemeClr val="tx1"/>
                </a:solidFill>
                <a:latin typeface="Arial" charset="0"/>
                <a:ea typeface="+mn-ea"/>
                <a:cs typeface="+mn-cs"/>
              </a:rPr>
              <a:t> </a:t>
            </a:r>
            <a:endParaRPr lang="en-US" sz="1200" kern="1200" dirty="0">
              <a:solidFill>
                <a:schemeClr val="tx1"/>
              </a:solidFill>
              <a:latin typeface="Arial" charset="0"/>
              <a:ea typeface="+mn-ea"/>
              <a:cs typeface="+mn-cs"/>
            </a:endParaRPr>
          </a:p>
          <a:p>
            <a:pPr lvl="0"/>
            <a:r>
              <a:rPr lang="en-US" sz="1200" kern="1200" dirty="0">
                <a:solidFill>
                  <a:schemeClr val="tx1"/>
                </a:solidFill>
                <a:latin typeface="Arial" charset="0"/>
                <a:ea typeface="+mn-ea"/>
                <a:cs typeface="+mn-cs"/>
              </a:rPr>
              <a:t>To those who are already married and are interested in information about NFP for health, relational, or moral reasons.</a:t>
            </a:r>
          </a:p>
          <a:p>
            <a:r>
              <a:rPr lang="en-US" sz="1200" b="1" kern="1200" dirty="0">
                <a:solidFill>
                  <a:schemeClr val="tx1"/>
                </a:solidFill>
                <a:latin typeface="Arial" charset="0"/>
                <a:ea typeface="+mn-ea"/>
                <a:cs typeface="+mn-cs"/>
              </a:rPr>
              <a:t> </a:t>
            </a:r>
            <a:endParaRPr lang="en-US" sz="1200" kern="1200" dirty="0">
              <a:solidFill>
                <a:schemeClr val="tx1"/>
              </a:solidFill>
              <a:latin typeface="Arial" charset="0"/>
              <a:ea typeface="+mn-ea"/>
              <a:cs typeface="+mn-cs"/>
            </a:endParaRPr>
          </a:p>
          <a:p>
            <a:r>
              <a:rPr lang="en-US" sz="1200" b="1" kern="1200" dirty="0">
                <a:solidFill>
                  <a:schemeClr val="tx1"/>
                </a:solidFill>
                <a:latin typeface="Arial" charset="0"/>
                <a:ea typeface="+mn-ea"/>
                <a:cs typeface="+mn-cs"/>
              </a:rPr>
              <a:t>We would like to open by praying the Our Father together</a:t>
            </a:r>
            <a:endParaRPr lang="en-US" sz="1200" kern="1200" dirty="0">
              <a:solidFill>
                <a:schemeClr val="tx1"/>
              </a:solidFill>
              <a:latin typeface="Arial" charset="0"/>
              <a:ea typeface="+mn-ea"/>
              <a:cs typeface="+mn-cs"/>
            </a:endParaRPr>
          </a:p>
          <a:p>
            <a:r>
              <a:rPr lang="en-US" sz="1200" b="1" kern="1200" dirty="0">
                <a:solidFill>
                  <a:schemeClr val="tx1"/>
                </a:solidFill>
                <a:latin typeface="Arial" charset="0"/>
                <a:ea typeface="+mn-ea"/>
                <a:cs typeface="+mn-cs"/>
              </a:rPr>
              <a:t> </a:t>
            </a:r>
            <a:endParaRPr lang="en-US" sz="1200" kern="1200" dirty="0">
              <a:solidFill>
                <a:schemeClr val="tx1"/>
              </a:solidFill>
              <a:latin typeface="Arial" charset="0"/>
              <a:ea typeface="+mn-ea"/>
              <a:cs typeface="+mn-cs"/>
            </a:endParaRPr>
          </a:p>
          <a:p>
            <a:r>
              <a:rPr lang="en-US" sz="1200" b="1" kern="1200" dirty="0">
                <a:solidFill>
                  <a:schemeClr val="tx1"/>
                </a:solidFill>
                <a:latin typeface="Arial" charset="0"/>
                <a:ea typeface="+mn-ea"/>
                <a:cs typeface="+mn-cs"/>
              </a:rPr>
              <a:t>Introduction</a:t>
            </a:r>
            <a:endParaRPr lang="en-US" sz="1200" kern="1200" dirty="0">
              <a:solidFill>
                <a:schemeClr val="tx1"/>
              </a:solidFill>
              <a:latin typeface="Arial" charset="0"/>
              <a:ea typeface="+mn-ea"/>
              <a:cs typeface="+mn-cs"/>
            </a:endParaRPr>
          </a:p>
          <a:p>
            <a:pPr lvl="0"/>
            <a:r>
              <a:rPr lang="en-US" sz="1200" kern="1200" dirty="0">
                <a:solidFill>
                  <a:schemeClr val="tx1"/>
                </a:solidFill>
                <a:latin typeface="Arial" charset="0"/>
                <a:ea typeface="+mn-ea"/>
                <a:cs typeface="+mn-cs"/>
              </a:rPr>
              <a:t>Ourselves/family,# yrs. married, #yrs used NFP (if applicable)</a:t>
            </a:r>
          </a:p>
          <a:p>
            <a:pPr lvl="0"/>
            <a:r>
              <a:rPr lang="en-US" sz="1200" kern="1200" dirty="0">
                <a:solidFill>
                  <a:schemeClr val="tx1"/>
                </a:solidFill>
                <a:latin typeface="Arial" charset="0"/>
                <a:ea typeface="+mn-ea"/>
                <a:cs typeface="+mn-cs"/>
              </a:rPr>
              <a:t>What qualifies us to teach / certification</a:t>
            </a:r>
          </a:p>
          <a:p>
            <a:pPr lvl="0"/>
            <a:r>
              <a:rPr lang="en-US" sz="1200" kern="1200" dirty="0">
                <a:solidFill>
                  <a:schemeClr val="tx1"/>
                </a:solidFill>
                <a:latin typeface="Arial" charset="0"/>
                <a:ea typeface="+mn-ea"/>
                <a:cs typeface="+mn-cs"/>
              </a:rPr>
              <a:t>Why we work in NFP</a:t>
            </a:r>
          </a:p>
          <a:p>
            <a:pPr lvl="0"/>
            <a:r>
              <a:rPr lang="en-US" sz="1200" kern="1200" dirty="0">
                <a:solidFill>
                  <a:schemeClr val="tx1"/>
                </a:solidFill>
                <a:latin typeface="Arial" charset="0"/>
                <a:ea typeface="+mn-ea"/>
                <a:cs typeface="+mn-cs"/>
              </a:rPr>
              <a:t>Suggest that couples introduce themselves to people on either side and share their wedding/ anniversary dates.</a:t>
            </a:r>
          </a:p>
          <a:p>
            <a:r>
              <a:rPr lang="en-US" sz="1200" b="1" kern="1200" dirty="0">
                <a:solidFill>
                  <a:schemeClr val="tx1"/>
                </a:solidFill>
                <a:latin typeface="Arial" charset="0"/>
                <a:ea typeface="+mn-ea"/>
                <a:cs typeface="+mn-cs"/>
              </a:rPr>
              <a:t> </a:t>
            </a:r>
            <a:endParaRPr lang="en-US" sz="1200" kern="1200" dirty="0">
              <a:solidFill>
                <a:schemeClr val="tx1"/>
              </a:solidFill>
              <a:latin typeface="Arial" charset="0"/>
              <a:ea typeface="+mn-ea"/>
              <a:cs typeface="+mn-cs"/>
            </a:endParaRPr>
          </a:p>
          <a:p>
            <a:r>
              <a:rPr lang="en-US" sz="1200" b="1" kern="1200" dirty="0">
                <a:solidFill>
                  <a:schemeClr val="tx1"/>
                </a:solidFill>
                <a:latin typeface="Arial" charset="0"/>
                <a:ea typeface="+mn-ea"/>
                <a:cs typeface="+mn-cs"/>
              </a:rPr>
              <a:t>Why the Catholic Church Requires NFP Intro or soon the full series for all marrying in the church. </a:t>
            </a:r>
            <a:endParaRPr lang="en-US" sz="1200" kern="1200" dirty="0">
              <a:solidFill>
                <a:schemeClr val="tx1"/>
              </a:solidFill>
              <a:latin typeface="Arial" charset="0"/>
              <a:ea typeface="+mn-ea"/>
              <a:cs typeface="+mn-cs"/>
            </a:endParaRPr>
          </a:p>
          <a:p>
            <a:r>
              <a:rPr lang="en-US" sz="1200" b="1" kern="1200" dirty="0">
                <a:solidFill>
                  <a:schemeClr val="tx1"/>
                </a:solidFill>
                <a:latin typeface="Arial" charset="0"/>
                <a:ea typeface="+mn-ea"/>
                <a:cs typeface="+mn-cs"/>
              </a:rPr>
              <a:t> </a:t>
            </a:r>
            <a:endParaRPr lang="en-US" sz="1200" kern="1200" dirty="0">
              <a:solidFill>
                <a:schemeClr val="tx1"/>
              </a:solidFill>
              <a:latin typeface="Arial" charset="0"/>
              <a:ea typeface="+mn-ea"/>
              <a:cs typeface="+mn-cs"/>
            </a:endParaRPr>
          </a:p>
          <a:p>
            <a:pPr lvl="0"/>
            <a:r>
              <a:rPr lang="en-US" sz="1200" kern="1200" dirty="0">
                <a:solidFill>
                  <a:schemeClr val="tx1"/>
                </a:solidFill>
                <a:latin typeface="Arial" charset="0"/>
                <a:ea typeface="+mn-ea"/>
                <a:cs typeface="+mn-cs"/>
              </a:rPr>
              <a:t>If here for marriage prep, you have asked to be married in the Catholic Church.</a:t>
            </a:r>
          </a:p>
          <a:p>
            <a:pPr lvl="0"/>
            <a:r>
              <a:rPr lang="en-US" sz="1200" kern="1200" dirty="0">
                <a:solidFill>
                  <a:schemeClr val="tx1"/>
                </a:solidFill>
                <a:latin typeface="Arial" charset="0"/>
                <a:ea typeface="+mn-ea"/>
                <a:cs typeface="+mn-cs"/>
              </a:rPr>
              <a:t>The Church believes marriage is indissoluble:  “What God has joined together, no human must separate.” (Matt. 19:6)</a:t>
            </a:r>
          </a:p>
          <a:p>
            <a:pPr lvl="0"/>
            <a:r>
              <a:rPr lang="en-US" sz="1200" kern="1200" dirty="0">
                <a:solidFill>
                  <a:schemeClr val="tx1"/>
                </a:solidFill>
                <a:latin typeface="Arial" charset="0"/>
                <a:ea typeface="+mn-ea"/>
                <a:cs typeface="+mn-cs"/>
              </a:rPr>
              <a:t>The Church cares about your having a successful marriage.</a:t>
            </a:r>
          </a:p>
          <a:p>
            <a:pPr lvl="0"/>
            <a:r>
              <a:rPr lang="en-US" sz="1200" kern="1200" dirty="0">
                <a:solidFill>
                  <a:schemeClr val="tx1"/>
                </a:solidFill>
                <a:latin typeface="Arial" charset="0"/>
                <a:ea typeface="+mn-ea"/>
                <a:cs typeface="+mn-cs"/>
              </a:rPr>
              <a:t>The Catholic Church cannot condone contraception and wants you to know how to cooperate with God in planning your family in a generous and responsible way and to understand why NFP is endorsed by the Catholic Church. We are not here to judge you but rather to educate you more about the Church’s teachings of Christian Marriage.</a:t>
            </a:r>
          </a:p>
          <a:p>
            <a:pPr lvl="0"/>
            <a:r>
              <a:rPr lang="en-US" sz="1200" kern="1200" dirty="0">
                <a:solidFill>
                  <a:schemeClr val="tx1"/>
                </a:solidFill>
                <a:latin typeface="Arial" charset="0"/>
                <a:ea typeface="+mn-ea"/>
                <a:cs typeface="+mn-cs"/>
              </a:rPr>
              <a:t>The Church has deep respect for the gift of human sexuality.</a:t>
            </a:r>
          </a:p>
          <a:p>
            <a:pPr lvl="0"/>
            <a:r>
              <a:rPr lang="en-US" sz="1200" kern="1200" dirty="0">
                <a:solidFill>
                  <a:schemeClr val="tx1"/>
                </a:solidFill>
                <a:latin typeface="Arial" charset="0"/>
                <a:ea typeface="+mn-ea"/>
                <a:cs typeface="+mn-cs"/>
              </a:rPr>
              <a:t>The Church wants you to have truthful information about family planning that serves man, woman and child.</a:t>
            </a:r>
          </a:p>
          <a:p>
            <a:r>
              <a:rPr lang="en-US" sz="1200" b="1" kern="1200" dirty="0">
                <a:solidFill>
                  <a:schemeClr val="tx1"/>
                </a:solidFill>
                <a:latin typeface="Arial" charset="0"/>
                <a:ea typeface="+mn-ea"/>
                <a:cs typeface="+mn-cs"/>
              </a:rPr>
              <a:t>Purpose of Activity #1:</a:t>
            </a:r>
            <a:endParaRPr lang="en-US" sz="1200" kern="1200" dirty="0">
              <a:solidFill>
                <a:schemeClr val="tx1"/>
              </a:solidFill>
              <a:latin typeface="Arial" charset="0"/>
              <a:ea typeface="+mn-ea"/>
              <a:cs typeface="+mn-cs"/>
            </a:endParaRPr>
          </a:p>
          <a:p>
            <a:r>
              <a:rPr lang="en-US" sz="1200" b="1" kern="1200" dirty="0">
                <a:solidFill>
                  <a:schemeClr val="tx1"/>
                </a:solidFill>
                <a:latin typeface="Arial" charset="0"/>
                <a:ea typeface="+mn-ea"/>
                <a:cs typeface="+mn-cs"/>
              </a:rPr>
              <a:t> </a:t>
            </a:r>
            <a:endParaRPr lang="en-US" sz="1200" kern="1200" dirty="0">
              <a:solidFill>
                <a:schemeClr val="tx1"/>
              </a:solidFill>
              <a:latin typeface="Arial" charset="0"/>
              <a:ea typeface="+mn-ea"/>
              <a:cs typeface="+mn-cs"/>
            </a:endParaRPr>
          </a:p>
          <a:p>
            <a:r>
              <a:rPr lang="en-US" sz="1200" kern="1200" dirty="0">
                <a:solidFill>
                  <a:schemeClr val="tx1"/>
                </a:solidFill>
                <a:latin typeface="Arial" charset="0"/>
                <a:ea typeface="+mn-ea"/>
                <a:cs typeface="+mn-cs"/>
              </a:rPr>
              <a:t>To give couples an opportunity to see that many of the qualities needed for a successful</a:t>
            </a:r>
          </a:p>
          <a:p>
            <a:r>
              <a:rPr lang="en-US" sz="1200" kern="1200" dirty="0">
                <a:solidFill>
                  <a:schemeClr val="tx1"/>
                </a:solidFill>
                <a:latin typeface="Arial" charset="0"/>
                <a:ea typeface="+mn-ea"/>
                <a:cs typeface="+mn-cs"/>
              </a:rPr>
              <a:t>marriage will be learned and exercised in the practice of NFP and will be transferred to other areas of their life together.</a:t>
            </a:r>
          </a:p>
          <a:p>
            <a:r>
              <a:rPr lang="en-US" sz="1200" kern="1200" dirty="0">
                <a:solidFill>
                  <a:schemeClr val="tx1"/>
                </a:solidFill>
                <a:latin typeface="Arial" charset="0"/>
                <a:ea typeface="+mn-ea"/>
                <a:cs typeface="+mn-cs"/>
              </a:rPr>
              <a:t>E.g.: selflessness, understanding, communication, etc</a:t>
            </a:r>
            <a:r>
              <a:rPr lang="en-US" sz="1200" b="1" kern="1200" dirty="0">
                <a:solidFill>
                  <a:schemeClr val="tx1"/>
                </a:solidFill>
                <a:latin typeface="Arial" charset="0"/>
                <a:ea typeface="+mn-ea"/>
                <a:cs typeface="+mn-cs"/>
              </a:rPr>
              <a:t>. Refer to this activity at the end of class allowing them to see how these qualities will be used in the practice of NFP giving the skills necessary for a healthy relationship.</a:t>
            </a:r>
            <a:endParaRPr lang="en-US" sz="1200" kern="1200" dirty="0">
              <a:solidFill>
                <a:schemeClr val="tx1"/>
              </a:solidFill>
              <a:latin typeface="Arial" charset="0"/>
              <a:ea typeface="+mn-ea"/>
              <a:cs typeface="+mn-cs"/>
            </a:endParaRPr>
          </a:p>
          <a:p>
            <a:r>
              <a:rPr lang="en-US" sz="1200" b="1" kern="1200" dirty="0">
                <a:solidFill>
                  <a:schemeClr val="tx1"/>
                </a:solidFill>
                <a:latin typeface="Arial" charset="0"/>
                <a:ea typeface="+mn-ea"/>
                <a:cs typeface="+mn-cs"/>
              </a:rPr>
              <a:t>Activity #1     Qualities Sheet </a:t>
            </a:r>
            <a:r>
              <a:rPr lang="en-US" sz="1200" b="0" kern="1200" dirty="0">
                <a:solidFill>
                  <a:schemeClr val="tx1"/>
                </a:solidFill>
                <a:latin typeface="Arial" charset="0"/>
                <a:ea typeface="+mn-ea"/>
                <a:cs typeface="+mn-cs"/>
              </a:rPr>
              <a:t>(</a:t>
            </a:r>
            <a:r>
              <a:rPr lang="en-US" sz="1200" kern="1200" dirty="0">
                <a:solidFill>
                  <a:schemeClr val="tx1"/>
                </a:solidFill>
                <a:latin typeface="Arial" charset="0"/>
                <a:ea typeface="+mn-ea"/>
                <a:cs typeface="+mn-cs"/>
              </a:rPr>
              <a:t>from Intro Packet)</a:t>
            </a:r>
            <a:r>
              <a:rPr lang="en-US" dirty="0"/>
              <a:t> </a:t>
            </a:r>
            <a:r>
              <a:rPr lang="en-US" sz="1200" kern="1200" dirty="0">
                <a:solidFill>
                  <a:schemeClr val="tx1"/>
                </a:solidFill>
                <a:latin typeface="Arial" charset="0"/>
                <a:ea typeface="+mn-ea"/>
                <a:cs typeface="+mn-cs"/>
              </a:rPr>
              <a:t> </a:t>
            </a:r>
          </a:p>
          <a:p>
            <a:r>
              <a:rPr lang="en-US" sz="1200" kern="1200" dirty="0">
                <a:solidFill>
                  <a:schemeClr val="tx1"/>
                </a:solidFill>
                <a:latin typeface="Arial" charset="0"/>
                <a:ea typeface="+mn-ea"/>
                <a:cs typeface="+mn-cs"/>
              </a:rPr>
              <a:t>Encourage couples to list qualities that will help in making their marriage last.  Suggest that they may already possess the quality or may wish to develop it further.  Tell them it is not a test nor will it be collected.  Give about 5 min to complete the activity, ask for volunteers to write on board, and then tell them you will refer to it later. You can tell them to remind you to come back to this.</a:t>
            </a:r>
          </a:p>
          <a:p>
            <a:r>
              <a:rPr lang="en-US" sz="1200" kern="1200" dirty="0">
                <a:solidFill>
                  <a:schemeClr val="tx1"/>
                </a:solidFill>
                <a:latin typeface="Arial" charset="0"/>
                <a:ea typeface="+mn-ea"/>
                <a:cs typeface="+mn-cs"/>
              </a:rPr>
              <a:t>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D15EA804-F28E-4FD2-AEE2-883DA9461A74}" type="slidenum">
              <a:rPr lang="en-US" smtClean="0"/>
              <a:pPr/>
              <a:t>20</a:t>
            </a:fld>
            <a:endParaRPr lang="en-US"/>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r>
              <a:rPr lang="en-US" sz="1200" kern="1200" dirty="0">
                <a:solidFill>
                  <a:schemeClr val="tx1"/>
                </a:solidFill>
                <a:latin typeface="Arial" charset="0"/>
                <a:ea typeface="+mn-ea"/>
                <a:cs typeface="+mn-cs"/>
              </a:rPr>
              <a:t>In addition to being free, faithful, total and fruitful in our marriages, the Church calls us to be responsible and generous in our decisions to avoid or achieve a pregnancy. The Church proposes a new way of thinking about children. The Church proposes that:</a:t>
            </a:r>
          </a:p>
          <a:p>
            <a:r>
              <a:rPr lang="en-US" sz="1200" kern="1200" dirty="0">
                <a:solidFill>
                  <a:schemeClr val="tx1"/>
                </a:solidFill>
                <a:latin typeface="Arial" charset="0"/>
                <a:ea typeface="+mn-ea"/>
                <a:cs typeface="+mn-cs"/>
              </a:rPr>
              <a:t> </a:t>
            </a:r>
          </a:p>
          <a:p>
            <a:r>
              <a:rPr lang="en-US" sz="1200" kern="1200" dirty="0">
                <a:solidFill>
                  <a:schemeClr val="tx1"/>
                </a:solidFill>
                <a:latin typeface="Arial" charset="0"/>
                <a:ea typeface="+mn-ea"/>
                <a:cs typeface="+mn-cs"/>
              </a:rPr>
              <a:t>Babies are always a blessing and Not the burden that society thinks they are.   There are definitely challenges and frustrations in raising children sometimes, but they are far outweighed by the blessings that children bring to a family.</a:t>
            </a:r>
          </a:p>
          <a:p>
            <a:endParaRPr lang="en-US" sz="1200" kern="1200" dirty="0">
              <a:solidFill>
                <a:schemeClr val="tx1"/>
              </a:solidFill>
              <a:latin typeface="Arial" charset="0"/>
              <a:ea typeface="+mn-ea"/>
              <a:cs typeface="+mn-cs"/>
            </a:endParaRPr>
          </a:p>
          <a:p>
            <a:r>
              <a:rPr lang="en-US" sz="1200" kern="1200" dirty="0">
                <a:solidFill>
                  <a:schemeClr val="tx1"/>
                </a:solidFill>
                <a:latin typeface="Arial" charset="0"/>
                <a:ea typeface="+mn-ea"/>
                <a:cs typeface="+mn-cs"/>
              </a:rPr>
              <a:t>[</a:t>
            </a:r>
            <a:r>
              <a:rPr lang="en-US" sz="1200" b="1" kern="1200" dirty="0">
                <a:solidFill>
                  <a:schemeClr val="tx1"/>
                </a:solidFill>
                <a:latin typeface="Arial" charset="0"/>
                <a:ea typeface="+mn-ea"/>
                <a:cs typeface="+mn-cs"/>
              </a:rPr>
              <a:t>click]</a:t>
            </a:r>
          </a:p>
          <a:p>
            <a:r>
              <a:rPr lang="en-US" sz="1200" kern="1200" dirty="0">
                <a:solidFill>
                  <a:schemeClr val="tx1"/>
                </a:solidFill>
                <a:latin typeface="Arial" charset="0"/>
                <a:ea typeface="+mn-ea"/>
                <a:cs typeface="+mn-cs"/>
              </a:rPr>
              <a:t>In fact God will help us with those challenges and that burden….( Bible quote)</a:t>
            </a:r>
          </a:p>
          <a:p>
            <a:r>
              <a:rPr lang="en-US" sz="1200" kern="1200" dirty="0">
                <a:solidFill>
                  <a:schemeClr val="tx1"/>
                </a:solidFill>
                <a:latin typeface="Arial" charset="0"/>
                <a:ea typeface="+mn-ea"/>
                <a:cs typeface="+mn-cs"/>
              </a:rPr>
              <a:t> </a:t>
            </a:r>
          </a:p>
          <a:p>
            <a:r>
              <a:rPr lang="en-US" sz="1200" kern="1200" dirty="0">
                <a:solidFill>
                  <a:schemeClr val="tx1"/>
                </a:solidFill>
                <a:latin typeface="Arial" charset="0"/>
                <a:ea typeface="+mn-ea"/>
                <a:cs typeface="+mn-cs"/>
              </a:rPr>
              <a:t>Children help us to grow in holiness and become better people as we raise them.  (The children raise the parents!)</a:t>
            </a:r>
          </a:p>
          <a:p>
            <a:pPr eaLnBrk="1" hangingPunct="1"/>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FA13F22E-B3A9-48E3-B9B2-0031635CE673}" type="slidenum">
              <a:rPr lang="en-US" smtClean="0"/>
              <a:pPr/>
              <a:t>21</a:t>
            </a:fld>
            <a:endParaRPr lang="en-US"/>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r>
              <a:rPr lang="en-US" sz="1200" kern="1200" dirty="0">
                <a:solidFill>
                  <a:schemeClr val="tx1"/>
                </a:solidFill>
                <a:latin typeface="Arial" charset="0"/>
                <a:ea typeface="+mn-ea"/>
                <a:cs typeface="+mn-cs"/>
              </a:rPr>
              <a:t>Let’s read what the Church has to say about Responsible Parenthood ***</a:t>
            </a:r>
            <a:r>
              <a:rPr lang="en-US" sz="1200" i="1" kern="1200" dirty="0">
                <a:solidFill>
                  <a:schemeClr val="tx1"/>
                </a:solidFill>
                <a:latin typeface="Arial" charset="0"/>
                <a:ea typeface="+mn-ea"/>
                <a:cs typeface="+mn-cs"/>
              </a:rPr>
              <a:t>Show slide after HV quotes.  (Could have a volunteer read the slide)</a:t>
            </a:r>
            <a:endParaRPr lang="en-US" sz="1200" kern="1200" dirty="0">
              <a:solidFill>
                <a:schemeClr val="tx1"/>
              </a:solidFill>
              <a:latin typeface="Arial" charset="0"/>
              <a:ea typeface="+mn-ea"/>
              <a:cs typeface="+mn-cs"/>
            </a:endParaRPr>
          </a:p>
          <a:p>
            <a:r>
              <a:rPr lang="en-US" sz="1200" kern="1200" dirty="0">
                <a:solidFill>
                  <a:schemeClr val="tx1"/>
                </a:solidFill>
                <a:latin typeface="Arial" charset="0"/>
                <a:ea typeface="+mn-ea"/>
                <a:cs typeface="+mn-cs"/>
              </a:rPr>
              <a:t>Even so, in a Christian marriage we are not expected to have as many children as possible.</a:t>
            </a:r>
          </a:p>
          <a:p>
            <a:r>
              <a:rPr lang="en-US" sz="1200" kern="1200" dirty="0">
                <a:solidFill>
                  <a:schemeClr val="tx1"/>
                </a:solidFill>
                <a:latin typeface="Arial" charset="0"/>
                <a:ea typeface="+mn-ea"/>
                <a:cs typeface="+mn-cs"/>
              </a:rPr>
              <a:t> </a:t>
            </a:r>
          </a:p>
          <a:p>
            <a:r>
              <a:rPr lang="en-US" sz="1200" kern="1200" dirty="0">
                <a:solidFill>
                  <a:schemeClr val="tx1"/>
                </a:solidFill>
                <a:latin typeface="Arial" charset="0"/>
                <a:ea typeface="+mn-ea"/>
                <a:cs typeface="+mn-cs"/>
              </a:rPr>
              <a:t>We are expected to be responsible: what does responsible mean? Love, nurture, educate to being a fully alive human being….</a:t>
            </a:r>
          </a:p>
          <a:p>
            <a:r>
              <a:rPr lang="en-US" sz="1200" kern="1200" dirty="0">
                <a:solidFill>
                  <a:schemeClr val="tx1"/>
                </a:solidFill>
                <a:latin typeface="Arial" charset="0"/>
                <a:ea typeface="+mn-ea"/>
                <a:cs typeface="+mn-cs"/>
              </a:rPr>
              <a:t> </a:t>
            </a:r>
          </a:p>
          <a:p>
            <a:r>
              <a:rPr lang="en-US" sz="1200" b="1" kern="1200" dirty="0" err="1">
                <a:solidFill>
                  <a:schemeClr val="tx1"/>
                </a:solidFill>
                <a:latin typeface="Arial" charset="0"/>
                <a:ea typeface="+mn-ea"/>
                <a:cs typeface="+mn-cs"/>
              </a:rPr>
              <a:t>Humanae</a:t>
            </a:r>
            <a:r>
              <a:rPr lang="en-US" sz="1200" b="1" kern="1200" dirty="0">
                <a:solidFill>
                  <a:schemeClr val="tx1"/>
                </a:solidFill>
                <a:latin typeface="Arial" charset="0"/>
                <a:ea typeface="+mn-ea"/>
                <a:cs typeface="+mn-cs"/>
              </a:rPr>
              <a:t> Vitae</a:t>
            </a:r>
            <a:r>
              <a:rPr lang="en-US" sz="1200" kern="1200" dirty="0">
                <a:solidFill>
                  <a:schemeClr val="tx1"/>
                </a:solidFill>
                <a:latin typeface="Arial" charset="0"/>
                <a:ea typeface="+mn-ea"/>
                <a:cs typeface="+mn-cs"/>
              </a:rPr>
              <a:t> written by Pope Paul VI – after Pill – Restated constant teaching of the Church. </a:t>
            </a:r>
          </a:p>
          <a:p>
            <a:r>
              <a:rPr lang="en-US" sz="1200" kern="1200" dirty="0">
                <a:solidFill>
                  <a:schemeClr val="tx1"/>
                </a:solidFill>
                <a:latin typeface="Arial" charset="0"/>
                <a:ea typeface="+mn-ea"/>
                <a:cs typeface="+mn-cs"/>
              </a:rPr>
              <a:t> </a:t>
            </a:r>
          </a:p>
          <a:p>
            <a:r>
              <a:rPr lang="en-US" sz="1200" kern="1200" dirty="0" err="1">
                <a:solidFill>
                  <a:schemeClr val="tx1"/>
                </a:solidFill>
                <a:latin typeface="Arial" charset="0"/>
                <a:ea typeface="+mn-ea"/>
                <a:cs typeface="+mn-cs"/>
              </a:rPr>
              <a:t>Humanae</a:t>
            </a:r>
            <a:r>
              <a:rPr lang="en-US" sz="1200" kern="1200" dirty="0">
                <a:solidFill>
                  <a:schemeClr val="tx1"/>
                </a:solidFill>
                <a:latin typeface="Arial" charset="0"/>
                <a:ea typeface="+mn-ea"/>
                <a:cs typeface="+mn-cs"/>
              </a:rPr>
              <a:t> Vitae:  "In relation to </a:t>
            </a:r>
            <a:r>
              <a:rPr lang="en-US" sz="1200" b="1" kern="1200" dirty="0">
                <a:solidFill>
                  <a:schemeClr val="tx1"/>
                </a:solidFill>
                <a:latin typeface="Arial" charset="0"/>
                <a:ea typeface="+mn-ea"/>
                <a:cs typeface="+mn-cs"/>
              </a:rPr>
              <a:t>physical, economic, psychological and social conditions, </a:t>
            </a:r>
            <a:r>
              <a:rPr lang="en-US" sz="1200" kern="1200" dirty="0">
                <a:solidFill>
                  <a:schemeClr val="tx1"/>
                </a:solidFill>
                <a:latin typeface="Arial" charset="0"/>
                <a:ea typeface="+mn-ea"/>
                <a:cs typeface="+mn-cs"/>
              </a:rPr>
              <a:t>responsible parenthood is exercised either by the well thought out and generous decision to raise a large family, or by the decision , made for </a:t>
            </a:r>
            <a:r>
              <a:rPr lang="en-US" sz="1200" u="sng" kern="1200" dirty="0">
                <a:solidFill>
                  <a:schemeClr val="tx1"/>
                </a:solidFill>
                <a:latin typeface="Arial" charset="0"/>
                <a:ea typeface="+mn-ea"/>
                <a:cs typeface="+mn-cs"/>
              </a:rPr>
              <a:t>serious motives</a:t>
            </a:r>
            <a:r>
              <a:rPr lang="en-US" sz="1200" kern="1200" dirty="0">
                <a:solidFill>
                  <a:schemeClr val="tx1"/>
                </a:solidFill>
                <a:latin typeface="Arial" charset="0"/>
                <a:ea typeface="+mn-ea"/>
                <a:cs typeface="+mn-cs"/>
              </a:rPr>
              <a:t> and with respect for the moral law, to avoid a new birth for the time being, or even for an indeterminate period.  (HV 10)</a:t>
            </a:r>
          </a:p>
          <a:p>
            <a:endParaRPr lang="en-US" sz="1200" kern="1200" dirty="0">
              <a:solidFill>
                <a:schemeClr val="tx1"/>
              </a:solidFill>
              <a:latin typeface="Arial" charset="0"/>
              <a:ea typeface="+mn-ea"/>
              <a:cs typeface="+mn-cs"/>
            </a:endParaRPr>
          </a:p>
          <a:p>
            <a:r>
              <a:rPr lang="en-US" sz="1200" b="1" kern="1200" dirty="0">
                <a:solidFill>
                  <a:schemeClr val="tx1"/>
                </a:solidFill>
                <a:latin typeface="Arial" charset="0"/>
                <a:ea typeface="+mn-ea"/>
                <a:cs typeface="+mn-cs"/>
              </a:rPr>
              <a:t>[click]</a:t>
            </a:r>
            <a:r>
              <a:rPr lang="en-US" sz="1200" kern="1200" dirty="0">
                <a:solidFill>
                  <a:schemeClr val="tx1"/>
                </a:solidFill>
                <a:latin typeface="Arial" charset="0"/>
                <a:ea typeface="+mn-ea"/>
                <a:cs typeface="+mn-cs"/>
              </a:rPr>
              <a:t> </a:t>
            </a:r>
          </a:p>
          <a:p>
            <a:r>
              <a:rPr lang="en-US" sz="1200" kern="1200" dirty="0" err="1">
                <a:solidFill>
                  <a:schemeClr val="tx1"/>
                </a:solidFill>
                <a:latin typeface="Arial" charset="0"/>
                <a:ea typeface="+mn-ea"/>
                <a:cs typeface="+mn-cs"/>
              </a:rPr>
              <a:t>Humanae</a:t>
            </a:r>
            <a:r>
              <a:rPr lang="en-US" sz="1200" kern="1200" dirty="0">
                <a:solidFill>
                  <a:schemeClr val="tx1"/>
                </a:solidFill>
                <a:latin typeface="Arial" charset="0"/>
                <a:ea typeface="+mn-ea"/>
                <a:cs typeface="+mn-cs"/>
              </a:rPr>
              <a:t> Vitae:   “If therefore there are well-grounded reasons for spacing births, arising from the physical or psychological condition of husband or wife, or from external circumstances, the Church teaches that married people may then take advantage of the natural cycles immanent in the reproductive system and engage in marital intercourse only during those times that are infertile, thus controlling birth in a way which does not in the least offend the moral principles which We have just explained.” (HV 16)</a:t>
            </a:r>
          </a:p>
          <a:p>
            <a:r>
              <a:rPr lang="en-US" sz="1200" kern="1200" dirty="0">
                <a:solidFill>
                  <a:schemeClr val="tx1"/>
                </a:solidFill>
                <a:latin typeface="Arial" charset="0"/>
                <a:ea typeface="+mn-ea"/>
                <a:cs typeface="+mn-cs"/>
              </a:rPr>
              <a:t> </a:t>
            </a:r>
          </a:p>
          <a:p>
            <a:r>
              <a:rPr lang="en-US" sz="1200" kern="1200" dirty="0">
                <a:solidFill>
                  <a:schemeClr val="tx1"/>
                </a:solidFill>
                <a:latin typeface="Arial" charset="0"/>
                <a:ea typeface="+mn-ea"/>
                <a:cs typeface="+mn-cs"/>
              </a:rPr>
              <a:t>Responsible parenthood begins with consciously being aware when we choose to have sexual relations that we </a:t>
            </a:r>
            <a:r>
              <a:rPr lang="en-US" sz="1200" u="sng" kern="1200" dirty="0">
                <a:solidFill>
                  <a:schemeClr val="tx1"/>
                </a:solidFill>
                <a:latin typeface="Arial" charset="0"/>
                <a:ea typeface="+mn-ea"/>
                <a:cs typeface="+mn-cs"/>
              </a:rPr>
              <a:t>may</a:t>
            </a:r>
            <a:r>
              <a:rPr lang="en-US" sz="1200" kern="1200" dirty="0">
                <a:solidFill>
                  <a:schemeClr val="tx1"/>
                </a:solidFill>
                <a:latin typeface="Arial" charset="0"/>
                <a:ea typeface="+mn-ea"/>
                <a:cs typeface="+mn-cs"/>
              </a:rPr>
              <a:t> conceive a child. We are directed by the </a:t>
            </a:r>
            <a:r>
              <a:rPr lang="en-US" sz="1200" u="sng" kern="1200" dirty="0">
                <a:solidFill>
                  <a:schemeClr val="tx1"/>
                </a:solidFill>
                <a:latin typeface="Arial" charset="0"/>
                <a:ea typeface="+mn-ea"/>
                <a:cs typeface="+mn-cs"/>
              </a:rPr>
              <a:t>Church to act responsibly and generously, both in making the decision </a:t>
            </a:r>
            <a:r>
              <a:rPr lang="en-US" sz="1200" i="1" u="sng" kern="1200" dirty="0">
                <a:solidFill>
                  <a:schemeClr val="tx1"/>
                </a:solidFill>
                <a:latin typeface="Arial" charset="0"/>
                <a:ea typeface="+mn-ea"/>
                <a:cs typeface="+mn-cs"/>
              </a:rPr>
              <a:t>to try </a:t>
            </a:r>
            <a:r>
              <a:rPr lang="en-US" sz="1200" u="sng" kern="1200" dirty="0">
                <a:solidFill>
                  <a:schemeClr val="tx1"/>
                </a:solidFill>
                <a:latin typeface="Arial" charset="0"/>
                <a:ea typeface="+mn-ea"/>
                <a:cs typeface="+mn-cs"/>
              </a:rPr>
              <a:t>to have another baby </a:t>
            </a:r>
            <a:r>
              <a:rPr lang="en-US" sz="1200" i="1" u="sng" kern="1200" dirty="0">
                <a:solidFill>
                  <a:schemeClr val="tx1"/>
                </a:solidFill>
                <a:latin typeface="Arial" charset="0"/>
                <a:ea typeface="+mn-ea"/>
                <a:cs typeface="+mn-cs"/>
              </a:rPr>
              <a:t>or to postpone</a:t>
            </a:r>
            <a:r>
              <a:rPr lang="en-US" sz="1200" u="sng" kern="1200" dirty="0">
                <a:solidFill>
                  <a:schemeClr val="tx1"/>
                </a:solidFill>
                <a:latin typeface="Arial" charset="0"/>
                <a:ea typeface="+mn-ea"/>
                <a:cs typeface="+mn-cs"/>
              </a:rPr>
              <a:t> having another child</a:t>
            </a:r>
            <a:r>
              <a:rPr lang="en-US" sz="1200" kern="1200" dirty="0">
                <a:solidFill>
                  <a:schemeClr val="tx1"/>
                </a:solidFill>
                <a:latin typeface="Arial" charset="0"/>
                <a:ea typeface="+mn-ea"/>
                <a:cs typeface="+mn-cs"/>
              </a:rPr>
              <a:t>, even indefinitely.</a:t>
            </a:r>
            <a:r>
              <a:rPr lang="en-US" sz="1200" b="1" kern="1200" dirty="0">
                <a:solidFill>
                  <a:schemeClr val="tx1"/>
                </a:solidFill>
                <a:latin typeface="Arial" charset="0"/>
                <a:ea typeface="+mn-ea"/>
                <a:cs typeface="+mn-cs"/>
              </a:rPr>
              <a:t> </a:t>
            </a:r>
            <a:r>
              <a:rPr lang="en-US" sz="1200" kern="1200" dirty="0">
                <a:solidFill>
                  <a:schemeClr val="tx1"/>
                </a:solidFill>
                <a:latin typeface="Arial" charset="0"/>
                <a:ea typeface="+mn-ea"/>
                <a:cs typeface="+mn-cs"/>
              </a:rPr>
              <a:t>There may be times in marriage when it is </a:t>
            </a:r>
            <a:r>
              <a:rPr lang="en-US" sz="1200" b="1" kern="1200" dirty="0">
                <a:solidFill>
                  <a:schemeClr val="tx1"/>
                </a:solidFill>
                <a:latin typeface="Arial" charset="0"/>
                <a:ea typeface="+mn-ea"/>
                <a:cs typeface="+mn-cs"/>
              </a:rPr>
              <a:t>prudent to postpone or avoid pregnancy, for good reasons.</a:t>
            </a:r>
            <a:r>
              <a:rPr lang="en-US" sz="1200" kern="1200" dirty="0">
                <a:solidFill>
                  <a:schemeClr val="tx1"/>
                </a:solidFill>
                <a:latin typeface="Arial" charset="0"/>
                <a:ea typeface="+mn-ea"/>
                <a:cs typeface="+mn-cs"/>
              </a:rPr>
              <a:t> A couple using NFP will learn to recognize when they are fertile and abstain during that time – this does not violate vows but rather strengthens them.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B1F9B3F2-CA48-47FC-B0EC-9E18170B2B0C}" type="slidenum">
              <a:rPr lang="en-US" smtClean="0"/>
              <a:pPr/>
              <a:t>22</a:t>
            </a:fld>
            <a:endParaRPr lang="en-US"/>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r>
              <a:rPr lang="en-US" sz="1200" kern="1200" dirty="0">
                <a:solidFill>
                  <a:schemeClr val="tx1"/>
                </a:solidFill>
                <a:latin typeface="Arial" charset="0"/>
                <a:ea typeface="+mn-ea"/>
                <a:cs typeface="+mn-cs"/>
              </a:rPr>
              <a:t>We are asked two very different questions when talk about having babies arises.</a:t>
            </a:r>
          </a:p>
          <a:p>
            <a:r>
              <a:rPr lang="en-US" sz="1200" kern="1200" dirty="0">
                <a:solidFill>
                  <a:schemeClr val="tx1"/>
                </a:solidFill>
                <a:latin typeface="Arial" charset="0"/>
                <a:ea typeface="+mn-ea"/>
                <a:cs typeface="+mn-cs"/>
              </a:rPr>
              <a:t> </a:t>
            </a:r>
          </a:p>
          <a:p>
            <a:r>
              <a:rPr lang="en-US" sz="1200" kern="1200" dirty="0">
                <a:solidFill>
                  <a:schemeClr val="tx1"/>
                </a:solidFill>
                <a:latin typeface="Arial" charset="0"/>
                <a:ea typeface="+mn-ea"/>
                <a:cs typeface="+mn-cs"/>
              </a:rPr>
              <a:t>	Society asks:  “Why would you </a:t>
            </a:r>
            <a:r>
              <a:rPr lang="en-US" sz="1200" b="1" u="sng" kern="1200" dirty="0">
                <a:solidFill>
                  <a:schemeClr val="tx1"/>
                </a:solidFill>
                <a:latin typeface="Arial" charset="0"/>
                <a:ea typeface="+mn-ea"/>
                <a:cs typeface="+mn-cs"/>
              </a:rPr>
              <a:t>have</a:t>
            </a:r>
            <a:r>
              <a:rPr lang="en-US" sz="1200" kern="1200" dirty="0">
                <a:solidFill>
                  <a:schemeClr val="tx1"/>
                </a:solidFill>
                <a:latin typeface="Arial" charset="0"/>
                <a:ea typeface="+mn-ea"/>
                <a:cs typeface="+mn-cs"/>
              </a:rPr>
              <a:t> another baby?”</a:t>
            </a:r>
          </a:p>
          <a:p>
            <a:r>
              <a:rPr lang="en-US" sz="1200" kern="1200" dirty="0">
                <a:solidFill>
                  <a:schemeClr val="tx1"/>
                </a:solidFill>
                <a:latin typeface="Arial" charset="0"/>
                <a:ea typeface="+mn-ea"/>
                <a:cs typeface="+mn-cs"/>
              </a:rPr>
              <a:t>	The Church asks:   “Why would you </a:t>
            </a:r>
            <a:r>
              <a:rPr lang="en-US" sz="1200" b="1" u="sng" kern="1200" dirty="0">
                <a:solidFill>
                  <a:schemeClr val="tx1"/>
                </a:solidFill>
                <a:latin typeface="Arial" charset="0"/>
                <a:ea typeface="+mn-ea"/>
                <a:cs typeface="+mn-cs"/>
              </a:rPr>
              <a:t>not have</a:t>
            </a:r>
            <a:r>
              <a:rPr lang="en-US" sz="1200" kern="1200" dirty="0">
                <a:solidFill>
                  <a:schemeClr val="tx1"/>
                </a:solidFill>
                <a:latin typeface="Arial" charset="0"/>
                <a:ea typeface="+mn-ea"/>
                <a:cs typeface="+mn-cs"/>
              </a:rPr>
              <a:t> another baby?”</a:t>
            </a:r>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3FBADF6D-E961-46DA-BAFF-6E8230953C4F}" type="slidenum">
              <a:rPr lang="en-US" smtClean="0"/>
              <a:pPr/>
              <a:t>23</a:t>
            </a:fld>
            <a:endParaRPr lang="en-US"/>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r>
              <a:rPr lang="en-US" sz="1200" kern="1200" dirty="0">
                <a:solidFill>
                  <a:schemeClr val="tx1"/>
                </a:solidFill>
                <a:latin typeface="Arial" charset="0"/>
                <a:ea typeface="+mn-ea"/>
                <a:cs typeface="+mn-cs"/>
              </a:rPr>
              <a:t>In abstaining from marital relations during the possible fertile times because the couples has just and prudent reasons to do so, certain benefits or virtues can be experienced by a couple. These same benefits are also experienced by engaged couples who abstain before marriage</a:t>
            </a:r>
          </a:p>
          <a:p>
            <a:r>
              <a:rPr lang="en-US" sz="1200" kern="1200" dirty="0">
                <a:solidFill>
                  <a:schemeClr val="tx1"/>
                </a:solidFill>
                <a:latin typeface="Arial" charset="0"/>
                <a:ea typeface="+mn-ea"/>
                <a:cs typeface="+mn-cs"/>
              </a:rPr>
              <a:t>If not avoiding pregnancy, you may still find it helpful to have periodic abstinence during other times of cycle</a:t>
            </a:r>
            <a:endParaRPr lang="en-US" sz="1200" i="1" kern="1200" dirty="0">
              <a:solidFill>
                <a:schemeClr val="tx1"/>
              </a:solidFill>
              <a:latin typeface="Arial" charset="0"/>
              <a:ea typeface="+mn-ea"/>
              <a:cs typeface="+mn-cs"/>
            </a:endParaRPr>
          </a:p>
          <a:p>
            <a:endParaRPr lang="en-US" sz="1200" kern="1200" dirty="0">
              <a:solidFill>
                <a:schemeClr val="tx1"/>
              </a:solidFill>
              <a:latin typeface="Arial" charset="0"/>
              <a:ea typeface="+mn-ea"/>
              <a:cs typeface="+mn-cs"/>
            </a:endParaRPr>
          </a:p>
          <a:p>
            <a:pPr lvl="0"/>
            <a:r>
              <a:rPr lang="en-US" sz="1200" b="1" kern="1200" dirty="0">
                <a:solidFill>
                  <a:schemeClr val="tx1"/>
                </a:solidFill>
                <a:latin typeface="Arial" charset="0"/>
                <a:ea typeface="+mn-ea"/>
                <a:cs typeface="+mn-cs"/>
              </a:rPr>
              <a:t>[click]</a:t>
            </a:r>
            <a:r>
              <a:rPr lang="en-US" sz="1200" b="1" i="1" kern="1200" dirty="0">
                <a:solidFill>
                  <a:schemeClr val="tx1"/>
                </a:solidFill>
                <a:latin typeface="Arial" charset="0"/>
                <a:ea typeface="+mn-ea"/>
                <a:cs typeface="+mn-cs"/>
              </a:rPr>
              <a:t> </a:t>
            </a:r>
          </a:p>
          <a:p>
            <a:pPr lvl="0"/>
            <a:r>
              <a:rPr lang="en-US" sz="1200" b="1" i="1" kern="1200" dirty="0">
                <a:solidFill>
                  <a:schemeClr val="tx1"/>
                </a:solidFill>
                <a:latin typeface="Arial" charset="0"/>
                <a:ea typeface="+mn-ea"/>
                <a:cs typeface="+mn-cs"/>
              </a:rPr>
              <a:t>Better Communication</a:t>
            </a:r>
            <a:r>
              <a:rPr lang="en-US" sz="1200" kern="1200" dirty="0">
                <a:solidFill>
                  <a:schemeClr val="tx1"/>
                </a:solidFill>
                <a:latin typeface="Arial" charset="0"/>
                <a:ea typeface="+mn-ea"/>
                <a:cs typeface="+mn-cs"/>
              </a:rPr>
              <a:t> – Couples must talk openly about their sexual  needs and desires, readiness for a child.  Discussion and decisions in these areas foster communication in other areas.</a:t>
            </a:r>
          </a:p>
          <a:p>
            <a:pPr lvl="0"/>
            <a:endParaRPr lang="en-US" sz="1200" kern="1200" dirty="0">
              <a:solidFill>
                <a:schemeClr val="tx1"/>
              </a:solidFill>
              <a:latin typeface="Arial" charset="0"/>
              <a:ea typeface="+mn-ea"/>
              <a:cs typeface="+mn-cs"/>
            </a:endParaRPr>
          </a:p>
          <a:p>
            <a:pPr lvl="0"/>
            <a:r>
              <a:rPr lang="en-US" sz="1200" b="1" kern="1200" dirty="0">
                <a:solidFill>
                  <a:schemeClr val="tx1"/>
                </a:solidFill>
                <a:latin typeface="Arial" charset="0"/>
                <a:ea typeface="+mn-ea"/>
                <a:cs typeface="+mn-cs"/>
              </a:rPr>
              <a:t>[click]</a:t>
            </a:r>
            <a:r>
              <a:rPr lang="en-US" sz="1200" b="1" i="1" kern="1200" dirty="0">
                <a:solidFill>
                  <a:schemeClr val="tx1"/>
                </a:solidFill>
                <a:latin typeface="Arial" charset="0"/>
                <a:ea typeface="+mn-ea"/>
                <a:cs typeface="+mn-cs"/>
              </a:rPr>
              <a:t> </a:t>
            </a:r>
          </a:p>
          <a:p>
            <a:pPr lvl="0"/>
            <a:r>
              <a:rPr lang="en-US" sz="1200" b="1" i="1" kern="1200" dirty="0">
                <a:solidFill>
                  <a:schemeClr val="tx1"/>
                </a:solidFill>
                <a:latin typeface="Arial" charset="0"/>
                <a:ea typeface="+mn-ea"/>
                <a:cs typeface="+mn-cs"/>
              </a:rPr>
              <a:t>Enhanced Intimacy</a:t>
            </a:r>
            <a:r>
              <a:rPr lang="en-US" sz="1200" kern="1200" dirty="0">
                <a:solidFill>
                  <a:schemeClr val="tx1"/>
                </a:solidFill>
                <a:latin typeface="Arial" charset="0"/>
                <a:ea typeface="+mn-ea"/>
                <a:cs typeface="+mn-cs"/>
              </a:rPr>
              <a:t> – </a:t>
            </a:r>
            <a:r>
              <a:rPr lang="en-US" sz="1200" b="1" kern="1200" dirty="0">
                <a:solidFill>
                  <a:schemeClr val="tx1"/>
                </a:solidFill>
                <a:latin typeface="Arial" charset="0"/>
                <a:ea typeface="+mn-ea"/>
                <a:cs typeface="+mn-cs"/>
              </a:rPr>
              <a:t>C</a:t>
            </a:r>
            <a:r>
              <a:rPr lang="en-US" sz="1200" kern="1200" dirty="0">
                <a:solidFill>
                  <a:schemeClr val="tx1"/>
                </a:solidFill>
                <a:latin typeface="Arial" charset="0"/>
                <a:ea typeface="+mn-ea"/>
                <a:cs typeface="+mn-cs"/>
              </a:rPr>
              <a:t>ouples learn to express love and affection in non-genital ways during fertile time thus fostering intimacy even if intercourse is not available.</a:t>
            </a:r>
          </a:p>
          <a:p>
            <a:pPr lvl="0"/>
            <a:endParaRPr lang="en-US" sz="1200" kern="1200" dirty="0">
              <a:solidFill>
                <a:schemeClr val="tx1"/>
              </a:solidFill>
              <a:latin typeface="Arial" charset="0"/>
              <a:ea typeface="+mn-ea"/>
              <a:cs typeface="+mn-cs"/>
            </a:endParaRPr>
          </a:p>
          <a:p>
            <a:pPr lvl="0"/>
            <a:r>
              <a:rPr lang="en-US" sz="1200" b="1" kern="1200" dirty="0">
                <a:solidFill>
                  <a:schemeClr val="tx1"/>
                </a:solidFill>
                <a:latin typeface="Arial" charset="0"/>
                <a:ea typeface="+mn-ea"/>
                <a:cs typeface="+mn-cs"/>
              </a:rPr>
              <a:t>[click]</a:t>
            </a:r>
            <a:r>
              <a:rPr lang="en-US" sz="1200" b="1" i="1" kern="1200" dirty="0">
                <a:solidFill>
                  <a:schemeClr val="tx1"/>
                </a:solidFill>
                <a:latin typeface="Arial" charset="0"/>
                <a:ea typeface="+mn-ea"/>
                <a:cs typeface="+mn-cs"/>
              </a:rPr>
              <a:t> </a:t>
            </a:r>
          </a:p>
          <a:p>
            <a:pPr lvl="0"/>
            <a:r>
              <a:rPr lang="en-US" sz="1200" b="1" i="1" kern="1200" dirty="0">
                <a:solidFill>
                  <a:schemeClr val="tx1"/>
                </a:solidFill>
                <a:latin typeface="Arial" charset="0"/>
                <a:ea typeface="+mn-ea"/>
                <a:cs typeface="+mn-cs"/>
              </a:rPr>
              <a:t>Acquisition of Self-mastery</a:t>
            </a:r>
            <a:r>
              <a:rPr lang="en-US" sz="1200" kern="1200" dirty="0">
                <a:solidFill>
                  <a:schemeClr val="tx1"/>
                </a:solidFill>
                <a:latin typeface="Arial" charset="0"/>
                <a:ea typeface="+mn-ea"/>
                <a:cs typeface="+mn-cs"/>
              </a:rPr>
              <a:t> – Both husband and wife grow in self mastery as they learn to control their sexual desires for the good of the other. They make a choice to freely give to and receive each other in their love-making.  They find out that if one can’t say no, what does their yes really mean?  We are not merely subject to our feelings and desires.</a:t>
            </a:r>
          </a:p>
          <a:p>
            <a:pPr lvl="0"/>
            <a:endParaRPr lang="en-US" sz="1200" kern="1200" dirty="0">
              <a:solidFill>
                <a:schemeClr val="tx1"/>
              </a:solidFill>
              <a:latin typeface="Arial" charset="0"/>
              <a:ea typeface="+mn-ea"/>
              <a:cs typeface="+mn-cs"/>
            </a:endParaRPr>
          </a:p>
          <a:p>
            <a:pPr lvl="0"/>
            <a:r>
              <a:rPr lang="en-US" sz="1200" b="1" kern="1200" dirty="0">
                <a:solidFill>
                  <a:schemeClr val="tx1"/>
                </a:solidFill>
                <a:latin typeface="Arial" charset="0"/>
                <a:ea typeface="+mn-ea"/>
                <a:cs typeface="+mn-cs"/>
              </a:rPr>
              <a:t>[click]</a:t>
            </a:r>
            <a:r>
              <a:rPr lang="en-US" sz="1200" b="1" i="1" kern="1200" dirty="0">
                <a:solidFill>
                  <a:schemeClr val="tx1"/>
                </a:solidFill>
                <a:latin typeface="Arial" charset="0"/>
                <a:ea typeface="+mn-ea"/>
                <a:cs typeface="+mn-cs"/>
              </a:rPr>
              <a:t> </a:t>
            </a:r>
          </a:p>
          <a:p>
            <a:pPr lvl="0"/>
            <a:r>
              <a:rPr lang="en-US" sz="1200" b="1" i="1" kern="1200" dirty="0">
                <a:solidFill>
                  <a:schemeClr val="tx1"/>
                </a:solidFill>
                <a:latin typeface="Arial" charset="0"/>
                <a:ea typeface="+mn-ea"/>
                <a:cs typeface="+mn-cs"/>
              </a:rPr>
              <a:t>Mutual Respect</a:t>
            </a:r>
            <a:r>
              <a:rPr lang="en-US" sz="1200" kern="1200" dirty="0">
                <a:solidFill>
                  <a:schemeClr val="tx1"/>
                </a:solidFill>
                <a:latin typeface="Arial" charset="0"/>
                <a:ea typeface="+mn-ea"/>
                <a:cs typeface="+mn-cs"/>
              </a:rPr>
              <a:t> – Men learn to appreciate the woman’s beautifully complex reproductive system and her potential to bear his children.  She is more than an object of his pleasure and gratification.  Women experience greater trust in their husbands and their ability to master sexual desires.  The restraint on the part of both man and woman is a testimony of mutual love and commitment to shared goals.</a:t>
            </a:r>
          </a:p>
          <a:p>
            <a:pPr lvl="0"/>
            <a:endParaRPr lang="en-US" sz="1200" kern="1200" dirty="0">
              <a:solidFill>
                <a:schemeClr val="tx1"/>
              </a:solidFill>
              <a:latin typeface="Arial" charset="0"/>
              <a:ea typeface="+mn-ea"/>
              <a:cs typeface="+mn-cs"/>
            </a:endParaRPr>
          </a:p>
          <a:p>
            <a:pPr lvl="0"/>
            <a:r>
              <a:rPr lang="en-US" sz="1200" b="1" kern="1200" dirty="0">
                <a:solidFill>
                  <a:schemeClr val="tx1"/>
                </a:solidFill>
                <a:latin typeface="Arial" charset="0"/>
                <a:ea typeface="+mn-ea"/>
                <a:cs typeface="+mn-cs"/>
              </a:rPr>
              <a:t>[click]</a:t>
            </a:r>
            <a:r>
              <a:rPr lang="en-US" sz="1200" b="1" i="1" kern="1200" dirty="0">
                <a:solidFill>
                  <a:schemeClr val="tx1"/>
                </a:solidFill>
                <a:latin typeface="Arial" charset="0"/>
                <a:ea typeface="+mn-ea"/>
                <a:cs typeface="+mn-cs"/>
              </a:rPr>
              <a:t> </a:t>
            </a:r>
          </a:p>
          <a:p>
            <a:pPr lvl="0"/>
            <a:r>
              <a:rPr lang="en-US" sz="1200" b="1" i="1" kern="1200" dirty="0">
                <a:solidFill>
                  <a:schemeClr val="tx1"/>
                </a:solidFill>
                <a:latin typeface="Arial" charset="0"/>
                <a:ea typeface="+mn-ea"/>
                <a:cs typeface="+mn-cs"/>
              </a:rPr>
              <a:t>Continued enthusiasm</a:t>
            </a:r>
            <a:r>
              <a:rPr lang="en-US" sz="1200" b="1" kern="1200" dirty="0">
                <a:solidFill>
                  <a:schemeClr val="tx1"/>
                </a:solidFill>
                <a:latin typeface="Arial" charset="0"/>
                <a:ea typeface="+mn-ea"/>
                <a:cs typeface="+mn-cs"/>
              </a:rPr>
              <a:t> –</a:t>
            </a:r>
            <a:r>
              <a:rPr lang="en-US" sz="1200" kern="1200" dirty="0">
                <a:solidFill>
                  <a:schemeClr val="tx1"/>
                </a:solidFill>
                <a:latin typeface="Arial" charset="0"/>
                <a:ea typeface="+mn-ea"/>
                <a:cs typeface="+mn-cs"/>
              </a:rPr>
              <a:t> Fosters the Courtship/Honeymoon  scenario through a “time of longing” and a “time of fulfillment” each cycle. In avoiding intercourse during the possibly fertile times because the couple has just reasons to do so, certain benefits or virtues can be experienced by a couple.</a:t>
            </a:r>
          </a:p>
          <a:p>
            <a:pPr lvl="0"/>
            <a:endParaRPr lang="en-US" sz="1200" kern="1200" dirty="0">
              <a:solidFill>
                <a:schemeClr val="tx1"/>
              </a:solidFill>
              <a:latin typeface="Arial" charset="0"/>
              <a:ea typeface="+mn-ea"/>
              <a:cs typeface="+mn-cs"/>
            </a:endParaRPr>
          </a:p>
          <a:p>
            <a:pPr lvl="0"/>
            <a:r>
              <a:rPr lang="en-US" sz="1200" b="1" kern="1200" dirty="0">
                <a:solidFill>
                  <a:schemeClr val="tx1"/>
                </a:solidFill>
                <a:latin typeface="Arial" charset="0"/>
                <a:ea typeface="+mn-ea"/>
                <a:cs typeface="+mn-cs"/>
              </a:rPr>
              <a:t>[click]</a:t>
            </a:r>
          </a:p>
          <a:p>
            <a:r>
              <a:rPr lang="en-US" sz="1200" b="1" i="1" kern="1200" dirty="0">
                <a:solidFill>
                  <a:schemeClr val="tx1"/>
                </a:solidFill>
                <a:latin typeface="Arial" charset="0"/>
                <a:ea typeface="+mn-ea"/>
                <a:cs typeface="+mn-cs"/>
              </a:rPr>
              <a:t>Lower Divorce Rates</a:t>
            </a:r>
            <a:r>
              <a:rPr lang="en-US" sz="1200" kern="1200" dirty="0">
                <a:solidFill>
                  <a:schemeClr val="tx1"/>
                </a:solidFill>
                <a:latin typeface="Arial" charset="0"/>
                <a:ea typeface="+mn-ea"/>
                <a:cs typeface="+mn-cs"/>
              </a:rPr>
              <a:t>- In the many studies associated with various methods of NFP, divorce rates are always below 5%.</a:t>
            </a:r>
          </a:p>
          <a:p>
            <a:endParaRPr lang="en-US" sz="1200" b="1" i="1" kern="1200" dirty="0">
              <a:solidFill>
                <a:schemeClr val="tx1"/>
              </a:solidFill>
              <a:latin typeface="Arial" charset="0"/>
              <a:ea typeface="+mn-ea"/>
              <a:cs typeface="+mn-cs"/>
            </a:endParaRPr>
          </a:p>
          <a:p>
            <a:r>
              <a:rPr lang="en-US" sz="1200" b="1" i="0" kern="1200" dirty="0">
                <a:solidFill>
                  <a:schemeClr val="tx1"/>
                </a:solidFill>
                <a:latin typeface="Arial" charset="0"/>
                <a:ea typeface="+mn-ea"/>
                <a:cs typeface="+mn-cs"/>
              </a:rPr>
              <a:t>[click]</a:t>
            </a:r>
          </a:p>
          <a:p>
            <a:r>
              <a:rPr lang="en-US" sz="1200" b="1" i="1" kern="1200" dirty="0">
                <a:solidFill>
                  <a:schemeClr val="tx1"/>
                </a:solidFill>
                <a:latin typeface="Arial" charset="0"/>
                <a:ea typeface="+mn-ea"/>
                <a:cs typeface="+mn-cs"/>
              </a:rPr>
              <a:t>Husbands knowing wife’s fertility cycle</a:t>
            </a:r>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07F9F42E-1B19-41E6-99CF-1624A297AED3}" type="slidenum">
              <a:rPr lang="en-US" smtClean="0"/>
              <a:pPr/>
              <a:t>24</a:t>
            </a:fld>
            <a:endParaRPr lang="en-US"/>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r>
              <a:rPr lang="en-US" sz="1200" b="0" kern="1200" dirty="0">
                <a:solidFill>
                  <a:schemeClr val="tx1"/>
                </a:solidFill>
                <a:latin typeface="Arial" charset="0"/>
                <a:ea typeface="+mn-ea"/>
                <a:cs typeface="+mn-cs"/>
              </a:rPr>
              <a:t>Do we have a “right” to have children by virtue of our marriages?</a:t>
            </a:r>
          </a:p>
          <a:p>
            <a:r>
              <a:rPr lang="en-US" sz="1200" b="1" kern="1200" dirty="0">
                <a:solidFill>
                  <a:schemeClr val="tx1"/>
                </a:solidFill>
                <a:latin typeface="Arial" charset="0"/>
                <a:ea typeface="+mn-ea"/>
                <a:cs typeface="+mn-cs"/>
              </a:rPr>
              <a:t> </a:t>
            </a:r>
            <a:endParaRPr lang="en-US" sz="1200" kern="1200" dirty="0">
              <a:solidFill>
                <a:schemeClr val="tx1"/>
              </a:solidFill>
              <a:latin typeface="Arial" charset="0"/>
              <a:ea typeface="+mn-ea"/>
              <a:cs typeface="+mn-cs"/>
            </a:endParaRPr>
          </a:p>
          <a:p>
            <a:r>
              <a:rPr lang="en-US" sz="1200" b="1" kern="1200" dirty="0">
                <a:solidFill>
                  <a:schemeClr val="tx1"/>
                </a:solidFill>
                <a:latin typeface="Arial" charset="0"/>
                <a:ea typeface="+mn-ea"/>
                <a:cs typeface="+mn-cs"/>
              </a:rPr>
              <a:t>Not every couple who marries will be able to conceive a child. something </a:t>
            </a:r>
            <a:r>
              <a:rPr lang="en-US" sz="1200" b="1" i="1" kern="1200" dirty="0">
                <a:solidFill>
                  <a:schemeClr val="tx1"/>
                </a:solidFill>
                <a:latin typeface="Arial" charset="0"/>
                <a:ea typeface="+mn-ea"/>
                <a:cs typeface="+mn-cs"/>
              </a:rPr>
              <a:t>owed</a:t>
            </a:r>
            <a:r>
              <a:rPr lang="en-US" sz="1200" b="1" kern="1200" dirty="0">
                <a:solidFill>
                  <a:schemeClr val="tx1"/>
                </a:solidFill>
                <a:latin typeface="Arial" charset="0"/>
                <a:ea typeface="+mn-ea"/>
                <a:cs typeface="+mn-cs"/>
              </a:rPr>
              <a:t> to one, but a </a:t>
            </a:r>
            <a:r>
              <a:rPr lang="en-US" sz="1200" b="1" i="1" kern="1200" dirty="0">
                <a:solidFill>
                  <a:schemeClr val="tx1"/>
                </a:solidFill>
                <a:latin typeface="Arial" charset="0"/>
                <a:ea typeface="+mn-ea"/>
                <a:cs typeface="+mn-cs"/>
              </a:rPr>
              <a:t>gift.  </a:t>
            </a:r>
            <a:r>
              <a:rPr lang="en-US" sz="1200" b="1" kern="1200" dirty="0">
                <a:solidFill>
                  <a:schemeClr val="tx1"/>
                </a:solidFill>
                <a:latin typeface="Arial" charset="0"/>
                <a:ea typeface="+mn-ea"/>
                <a:cs typeface="+mn-cs"/>
              </a:rPr>
              <a:t>A child may not be considered a piece of property, an idea to which an alleged “right to a child” would lead.  In this area, only the child possesses genuine rights; the right “to be the fruit of the specific act of the conjugal love of his parents,” and “the right to be respected as a person from the moment of his conception.” (</a:t>
            </a:r>
            <a:r>
              <a:rPr lang="en-US" sz="1200" b="1" kern="1200" dirty="0" err="1">
                <a:solidFill>
                  <a:schemeClr val="tx1"/>
                </a:solidFill>
                <a:latin typeface="Arial" charset="0"/>
                <a:ea typeface="+mn-ea"/>
                <a:cs typeface="+mn-cs"/>
              </a:rPr>
              <a:t>Donum</a:t>
            </a:r>
            <a:r>
              <a:rPr lang="en-US" sz="1200" b="1" kern="1200" dirty="0">
                <a:solidFill>
                  <a:schemeClr val="tx1"/>
                </a:solidFill>
                <a:latin typeface="Arial" charset="0"/>
                <a:ea typeface="+mn-ea"/>
                <a:cs typeface="+mn-cs"/>
              </a:rPr>
              <a:t> vitae II. 8)</a:t>
            </a:r>
            <a:endParaRPr lang="en-US" sz="1200" kern="1200" dirty="0">
              <a:solidFill>
                <a:schemeClr val="tx1"/>
              </a:solidFill>
              <a:latin typeface="Arial" charset="0"/>
              <a:ea typeface="+mn-ea"/>
              <a:cs typeface="+mn-cs"/>
            </a:endParaRPr>
          </a:p>
          <a:p>
            <a:r>
              <a:rPr lang="en-US" sz="1200" b="1" kern="1200" dirty="0">
                <a:solidFill>
                  <a:schemeClr val="tx1"/>
                </a:solidFill>
                <a:latin typeface="Arial" charset="0"/>
                <a:ea typeface="+mn-ea"/>
                <a:cs typeface="+mn-cs"/>
              </a:rPr>
              <a:t> </a:t>
            </a:r>
            <a:endParaRPr lang="en-US" sz="1200" kern="1200" dirty="0">
              <a:solidFill>
                <a:schemeClr val="tx1"/>
              </a:solidFill>
              <a:latin typeface="Arial" charset="0"/>
              <a:ea typeface="+mn-ea"/>
              <a:cs typeface="+mn-cs"/>
            </a:endParaRPr>
          </a:p>
          <a:p>
            <a:r>
              <a:rPr lang="en-US" sz="1200" kern="1200" dirty="0">
                <a:solidFill>
                  <a:schemeClr val="tx1"/>
                </a:solidFill>
                <a:latin typeface="Arial" charset="0"/>
                <a:ea typeface="+mn-ea"/>
                <a:cs typeface="+mn-cs"/>
              </a:rPr>
              <a:t>Because we mistakenly may perceive children as a “right” rather than a gift, we then conclude that we can use any means available through fertility procedures to ensure a child for ourselves.</a:t>
            </a:r>
          </a:p>
          <a:p>
            <a:r>
              <a:rPr lang="en-US" sz="1200" b="1" kern="1200" dirty="0">
                <a:solidFill>
                  <a:schemeClr val="tx1"/>
                </a:solidFill>
                <a:latin typeface="Arial" charset="0"/>
                <a:ea typeface="+mn-ea"/>
                <a:cs typeface="+mn-cs"/>
              </a:rPr>
              <a:t>Intro Pack:</a:t>
            </a:r>
            <a:endParaRPr lang="en-US" sz="1200" kern="1200" dirty="0">
              <a:solidFill>
                <a:schemeClr val="tx1"/>
              </a:solidFill>
              <a:latin typeface="Arial" charset="0"/>
              <a:ea typeface="+mn-ea"/>
              <a:cs typeface="+mn-cs"/>
            </a:endParaRPr>
          </a:p>
          <a:p>
            <a:r>
              <a:rPr lang="en-US" sz="1200" b="1" kern="1200" dirty="0">
                <a:solidFill>
                  <a:schemeClr val="tx1"/>
                </a:solidFill>
                <a:latin typeface="Arial" charset="0"/>
                <a:ea typeface="+mn-ea"/>
                <a:cs typeface="+mn-cs"/>
              </a:rPr>
              <a:t> </a:t>
            </a:r>
            <a:endParaRPr lang="en-US" sz="1200" kern="1200" dirty="0">
              <a:solidFill>
                <a:schemeClr val="tx1"/>
              </a:solidFill>
              <a:latin typeface="Arial" charset="0"/>
              <a:ea typeface="+mn-ea"/>
              <a:cs typeface="+mn-cs"/>
            </a:endParaRPr>
          </a:p>
          <a:p>
            <a:r>
              <a:rPr lang="en-US" sz="1200" kern="1200" dirty="0">
                <a:solidFill>
                  <a:schemeClr val="tx1"/>
                </a:solidFill>
                <a:latin typeface="Arial" charset="0"/>
                <a:ea typeface="+mn-ea"/>
                <a:cs typeface="+mn-cs"/>
              </a:rPr>
              <a:t>Refer  to</a:t>
            </a:r>
          </a:p>
          <a:p>
            <a:r>
              <a:rPr lang="en-US" sz="1200" kern="1200" dirty="0">
                <a:solidFill>
                  <a:schemeClr val="tx1"/>
                </a:solidFill>
                <a:latin typeface="Arial" charset="0"/>
                <a:ea typeface="+mn-ea"/>
                <a:cs typeface="+mn-cs"/>
              </a:rPr>
              <a:t> </a:t>
            </a:r>
          </a:p>
          <a:p>
            <a:r>
              <a:rPr lang="en-US" sz="1200" b="1" i="1" kern="1200" dirty="0">
                <a:solidFill>
                  <a:schemeClr val="tx1"/>
                </a:solidFill>
                <a:latin typeface="Arial" charset="0"/>
                <a:ea typeface="+mn-ea"/>
                <a:cs typeface="+mn-cs"/>
              </a:rPr>
              <a:t>“Evaluation &amp; Treatment of Infertility” </a:t>
            </a:r>
            <a:endParaRPr lang="en-US" sz="1200" kern="1200" dirty="0">
              <a:solidFill>
                <a:schemeClr val="tx1"/>
              </a:solidFill>
              <a:latin typeface="Arial" charset="0"/>
              <a:ea typeface="+mn-ea"/>
              <a:cs typeface="+mn-cs"/>
            </a:endParaRPr>
          </a:p>
          <a:p>
            <a:r>
              <a:rPr lang="en-US" sz="1200" b="1" i="1" kern="1200" dirty="0">
                <a:solidFill>
                  <a:schemeClr val="tx1"/>
                </a:solidFill>
                <a:latin typeface="Arial" charset="0"/>
                <a:ea typeface="+mn-ea"/>
                <a:cs typeface="+mn-cs"/>
              </a:rPr>
              <a:t>In your packet of information there is a sheet describing fertility procedures and what is morally permissible.  </a:t>
            </a:r>
            <a:endParaRPr lang="en-US" sz="1200" kern="1200" dirty="0">
              <a:solidFill>
                <a:schemeClr val="tx1"/>
              </a:solidFill>
              <a:latin typeface="Arial" charset="0"/>
              <a:ea typeface="+mn-ea"/>
              <a:cs typeface="+mn-cs"/>
            </a:endParaRPr>
          </a:p>
          <a:p>
            <a:r>
              <a:rPr lang="en-US" sz="1200" b="1" kern="1200" dirty="0">
                <a:solidFill>
                  <a:schemeClr val="tx1"/>
                </a:solidFill>
                <a:latin typeface="Arial" charset="0"/>
                <a:ea typeface="+mn-ea"/>
                <a:cs typeface="+mn-cs"/>
              </a:rPr>
              <a:t>Keep in mind that many infertile couples choose to express their openness to life through adoption.</a:t>
            </a:r>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Arial" charset="0"/>
                <a:ea typeface="+mn-ea"/>
                <a:cs typeface="+mn-cs"/>
              </a:rPr>
              <a:t>The great tragedy is that so many couples today have been duped - deceived into believing that using contraception in their marriages is a morally upright and just behavior.  We can hardly fault young couples for thinking this way because our culture has become so saturated with the thought that sex and parenthood are completely separate entities.  Consider the difference between the two phrases: “</a:t>
            </a:r>
            <a:r>
              <a:rPr lang="en-US" sz="1200" i="1" kern="1200" dirty="0">
                <a:solidFill>
                  <a:schemeClr val="tx1"/>
                </a:solidFill>
                <a:latin typeface="Arial" charset="0"/>
                <a:ea typeface="+mn-ea"/>
                <a:cs typeface="+mn-cs"/>
              </a:rPr>
              <a:t>I want to have sex with you.</a:t>
            </a:r>
            <a:r>
              <a:rPr lang="en-US" sz="1200" kern="1200" dirty="0">
                <a:solidFill>
                  <a:schemeClr val="tx1"/>
                </a:solidFill>
                <a:latin typeface="Arial" charset="0"/>
                <a:ea typeface="+mn-ea"/>
                <a:cs typeface="+mn-cs"/>
              </a:rPr>
              <a:t>” vs. “</a:t>
            </a:r>
            <a:r>
              <a:rPr lang="en-US" sz="1200" i="1" kern="1200" dirty="0">
                <a:solidFill>
                  <a:schemeClr val="tx1"/>
                </a:solidFill>
                <a:latin typeface="Arial" charset="0"/>
                <a:ea typeface="+mn-ea"/>
                <a:cs typeface="+mn-cs"/>
              </a:rPr>
              <a:t>I want to bring a baby into the world with you.</a:t>
            </a:r>
            <a:r>
              <a:rPr lang="en-US" sz="1200" kern="1200" dirty="0">
                <a:solidFill>
                  <a:schemeClr val="tx1"/>
                </a:solidFill>
                <a:latin typeface="Arial" charset="0"/>
                <a:ea typeface="+mn-ea"/>
                <a:cs typeface="+mn-cs"/>
              </a:rPr>
              <a:t>”  These two phrases shouldn’t mean two different things, but in today’s culture they do.</a:t>
            </a:r>
          </a:p>
          <a:p>
            <a:r>
              <a:rPr lang="en-US" sz="1200" kern="1200" dirty="0">
                <a:solidFill>
                  <a:schemeClr val="tx1"/>
                </a:solidFill>
                <a:latin typeface="Arial" charset="0"/>
                <a:ea typeface="+mn-ea"/>
                <a:cs typeface="+mn-cs"/>
              </a:rPr>
              <a:t> </a:t>
            </a:r>
          </a:p>
          <a:p>
            <a:r>
              <a:rPr lang="en-US" sz="1200" b="1" kern="1200" dirty="0">
                <a:solidFill>
                  <a:schemeClr val="tx1"/>
                </a:solidFill>
                <a:latin typeface="Arial" charset="0"/>
                <a:ea typeface="+mn-ea"/>
                <a:cs typeface="+mn-cs"/>
              </a:rPr>
              <a:t>[click]</a:t>
            </a:r>
            <a:endParaRPr lang="en-US" sz="1200" kern="1200" dirty="0">
              <a:solidFill>
                <a:schemeClr val="tx1"/>
              </a:solidFill>
              <a:latin typeface="Arial" charset="0"/>
              <a:ea typeface="+mn-ea"/>
              <a:cs typeface="+mn-cs"/>
            </a:endParaRPr>
          </a:p>
          <a:p>
            <a:r>
              <a:rPr lang="en-US" sz="1200" b="1" kern="1200" dirty="0">
                <a:solidFill>
                  <a:schemeClr val="tx1"/>
                </a:solidFill>
                <a:latin typeface="Arial" charset="0"/>
                <a:ea typeface="+mn-ea"/>
                <a:cs typeface="+mn-cs"/>
              </a:rPr>
              <a:t> </a:t>
            </a:r>
            <a:endParaRPr lang="en-US" sz="1200" kern="1200" dirty="0">
              <a:solidFill>
                <a:schemeClr val="tx1"/>
              </a:solidFill>
              <a:latin typeface="Arial" charset="0"/>
              <a:ea typeface="+mn-ea"/>
              <a:cs typeface="+mn-cs"/>
            </a:endParaRPr>
          </a:p>
          <a:p>
            <a:r>
              <a:rPr lang="en-US" sz="1200" kern="1200" dirty="0">
                <a:solidFill>
                  <a:schemeClr val="tx1"/>
                </a:solidFill>
                <a:latin typeface="Arial" charset="0"/>
                <a:ea typeface="+mn-ea"/>
                <a:cs typeface="+mn-cs"/>
              </a:rPr>
              <a:t>The beauty of God’s design, the beauty of marital love is that what God has joined, man must not divide.</a:t>
            </a:r>
            <a:endParaRPr lang="en-US" dirty="0"/>
          </a:p>
        </p:txBody>
      </p:sp>
      <p:sp>
        <p:nvSpPr>
          <p:cNvPr id="4" name="Slide Number Placeholder 3"/>
          <p:cNvSpPr>
            <a:spLocks noGrp="1"/>
          </p:cNvSpPr>
          <p:nvPr>
            <p:ph type="sldNum" sz="quarter" idx="10"/>
          </p:nvPr>
        </p:nvSpPr>
        <p:spPr/>
        <p:txBody>
          <a:bodyPr/>
          <a:lstStyle/>
          <a:p>
            <a:pPr>
              <a:defRPr/>
            </a:pPr>
            <a:fld id="{03099B6C-8643-4E20-8628-E26574025240}"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CD804588-D6AA-44B6-89F9-658A05E0C855}" type="slidenum">
              <a:rPr lang="en-US" smtClean="0"/>
              <a:pPr/>
              <a:t>26</a:t>
            </a:fld>
            <a:endParaRPr lang="en-US"/>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r>
              <a:rPr lang="en-US" sz="1200" b="1" kern="1200" dirty="0">
                <a:solidFill>
                  <a:schemeClr val="tx1"/>
                </a:solidFill>
                <a:latin typeface="Arial" charset="0"/>
                <a:ea typeface="+mn-ea"/>
                <a:cs typeface="+mn-cs"/>
              </a:rPr>
              <a:t>MIDWAY POINT</a:t>
            </a:r>
            <a:endParaRPr lang="en-US" sz="1200" kern="1200" dirty="0">
              <a:solidFill>
                <a:schemeClr val="tx1"/>
              </a:solidFill>
              <a:latin typeface="Arial" charset="0"/>
              <a:ea typeface="+mn-ea"/>
              <a:cs typeface="+mn-cs"/>
            </a:endParaRPr>
          </a:p>
          <a:p>
            <a:r>
              <a:rPr lang="en-US" sz="1200" i="1" kern="1200" dirty="0">
                <a:solidFill>
                  <a:schemeClr val="tx1"/>
                </a:solidFill>
                <a:latin typeface="Arial" charset="0"/>
                <a:ea typeface="+mn-ea"/>
                <a:cs typeface="+mn-cs"/>
              </a:rPr>
              <a:t>Point out where bathrooms.</a:t>
            </a:r>
            <a:endParaRPr lang="en-US" sz="1200" kern="1200" dirty="0">
              <a:solidFill>
                <a:schemeClr val="tx1"/>
              </a:solidFill>
              <a:latin typeface="Arial" charset="0"/>
              <a:ea typeface="+mn-ea"/>
              <a:cs typeface="+mn-cs"/>
            </a:endParaRPr>
          </a:p>
          <a:p>
            <a:r>
              <a:rPr lang="en-US" sz="1200" kern="1200" dirty="0">
                <a:solidFill>
                  <a:schemeClr val="tx1"/>
                </a:solidFill>
                <a:latin typeface="Arial" charset="0"/>
                <a:ea typeface="+mn-ea"/>
                <a:cs typeface="+mn-cs"/>
              </a:rPr>
              <a:t> </a:t>
            </a:r>
          </a:p>
          <a:p>
            <a:r>
              <a:rPr lang="en-US" sz="1200" i="1" kern="1200" dirty="0">
                <a:solidFill>
                  <a:schemeClr val="tx1"/>
                </a:solidFill>
                <a:latin typeface="Arial" charset="0"/>
                <a:ea typeface="+mn-ea"/>
                <a:cs typeface="+mn-cs"/>
              </a:rPr>
              <a:t>and drinking fountains are located</a:t>
            </a:r>
          </a:p>
          <a:p>
            <a:endParaRPr lang="en-US" sz="1200" i="1" kern="1200" dirty="0">
              <a:solidFill>
                <a:schemeClr val="tx1"/>
              </a:solidFill>
              <a:latin typeface="Arial" charset="0"/>
              <a:ea typeface="+mn-ea"/>
              <a:cs typeface="+mn-cs"/>
            </a:endParaRPr>
          </a:p>
          <a:p>
            <a:r>
              <a:rPr lang="en-US" sz="1200" i="1" kern="1200" dirty="0">
                <a:solidFill>
                  <a:schemeClr val="tx1"/>
                </a:solidFill>
                <a:latin typeface="Arial" charset="0"/>
                <a:ea typeface="+mn-ea"/>
                <a:cs typeface="+mn-cs"/>
              </a:rPr>
              <a:t>Click the “play” button</a:t>
            </a:r>
            <a:r>
              <a:rPr lang="en-US" sz="1200" i="1" kern="1200" baseline="0" dirty="0">
                <a:solidFill>
                  <a:schemeClr val="tx1"/>
                </a:solidFill>
                <a:latin typeface="Arial" charset="0"/>
                <a:ea typeface="+mn-ea"/>
                <a:cs typeface="+mn-cs"/>
              </a:rPr>
              <a:t> in the bottom-right corner to start the “History Of NFP” slide.  This slide will loop until you click the “play” button again.</a:t>
            </a:r>
            <a:endParaRPr lang="en-US" sz="1200" kern="1200" dirty="0">
              <a:solidFill>
                <a:schemeClr val="tx1"/>
              </a:solidFill>
              <a:latin typeface="Arial" charset="0"/>
              <a:ea typeface="+mn-ea"/>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DD0B66B5-6DC8-454B-A20E-323FE30FA919}" type="slidenum">
              <a:rPr lang="en-US" smtClean="0"/>
              <a:pPr/>
              <a:t>27</a:t>
            </a:fld>
            <a:endParaRPr lang="en-US"/>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r>
              <a:rPr lang="en-US" sz="1200" i="1" kern="1200" dirty="0">
                <a:solidFill>
                  <a:schemeClr val="tx1"/>
                </a:solidFill>
                <a:latin typeface="Arial" charset="0"/>
                <a:ea typeface="+mn-ea"/>
                <a:cs typeface="+mn-cs"/>
              </a:rPr>
              <a:t>This slide does</a:t>
            </a:r>
            <a:r>
              <a:rPr lang="en-US" sz="1200" i="1" kern="1200" baseline="0" dirty="0">
                <a:solidFill>
                  <a:schemeClr val="tx1"/>
                </a:solidFill>
                <a:latin typeface="Arial" charset="0"/>
                <a:ea typeface="+mn-ea"/>
                <a:cs typeface="+mn-cs"/>
              </a:rPr>
              <a:t> not loop.  If you want the slide to loop, back up one slide and press the “play button” on the bottom right corner of the slide.</a:t>
            </a:r>
          </a:p>
          <a:p>
            <a:endParaRPr lang="en-US" sz="1200" kern="1200" dirty="0">
              <a:solidFill>
                <a:schemeClr val="tx1"/>
              </a:solidFill>
              <a:latin typeface="Arial" charset="0"/>
              <a:ea typeface="+mn-ea"/>
              <a:cs typeface="+mn-cs"/>
            </a:endParaRPr>
          </a:p>
          <a:p>
            <a:r>
              <a:rPr lang="en-US" sz="1200" kern="1200" dirty="0">
                <a:solidFill>
                  <a:schemeClr val="tx1"/>
                </a:solidFill>
                <a:latin typeface="Arial" charset="0"/>
                <a:ea typeface="+mn-ea"/>
                <a:cs typeface="+mn-cs"/>
              </a:rPr>
              <a:t>Mary Putnam Jacobi was one of the first American woman physicians.</a:t>
            </a:r>
          </a:p>
          <a:p>
            <a:r>
              <a:rPr lang="en-US" sz="1200" kern="1200" dirty="0">
                <a:solidFill>
                  <a:schemeClr val="tx1"/>
                </a:solidFill>
                <a:latin typeface="Arial" charset="0"/>
                <a:ea typeface="+mn-ea"/>
                <a:cs typeface="+mn-cs"/>
              </a:rPr>
              <a:t>In 1877, she published her findings regarding how a woman’s temperature changes during the cycle</a:t>
            </a:r>
          </a:p>
          <a:p>
            <a:r>
              <a:rPr lang="en-US" sz="1200" kern="1200" dirty="0">
                <a:solidFill>
                  <a:schemeClr val="tx1"/>
                </a:solidFill>
                <a:latin typeface="Arial" charset="0"/>
                <a:ea typeface="+mn-ea"/>
                <a:cs typeface="+mn-cs"/>
              </a:rPr>
              <a:t> </a:t>
            </a:r>
          </a:p>
          <a:p>
            <a:r>
              <a:rPr lang="en-US" sz="1200" kern="1200" dirty="0">
                <a:solidFill>
                  <a:schemeClr val="tx1"/>
                </a:solidFill>
                <a:latin typeface="Arial" charset="0"/>
                <a:ea typeface="+mn-ea"/>
                <a:cs typeface="+mn-cs"/>
              </a:rPr>
              <a:t>Since then, many other contributions and developments have been made by various doctors over the decades to give us the scientific, effective method of NFP that we have today.</a:t>
            </a:r>
          </a:p>
          <a:p>
            <a:r>
              <a:rPr lang="en-US" sz="1200" kern="1200" dirty="0">
                <a:solidFill>
                  <a:schemeClr val="tx1"/>
                </a:solidFill>
                <a:latin typeface="Arial" charset="0"/>
                <a:ea typeface="+mn-ea"/>
                <a:cs typeface="+mn-cs"/>
              </a:rPr>
              <a:t> </a:t>
            </a:r>
          </a:p>
          <a:p>
            <a:r>
              <a:rPr lang="en-US" sz="1200" kern="1200" dirty="0">
                <a:solidFill>
                  <a:schemeClr val="tx1"/>
                </a:solidFill>
                <a:latin typeface="Arial" charset="0"/>
                <a:ea typeface="+mn-ea"/>
                <a:cs typeface="+mn-cs"/>
              </a:rPr>
              <a:t>Phoenix NFP Established in 1974 by Phoenix OB/GYN. Became a part of the Diocese of Phoenix on July 1, 2008.</a:t>
            </a:r>
          </a:p>
          <a:p>
            <a:r>
              <a:rPr lang="en-US" sz="1200" kern="1200" dirty="0">
                <a:solidFill>
                  <a:schemeClr val="tx1"/>
                </a:solidFill>
                <a:latin typeface="Arial" charset="0"/>
                <a:ea typeface="+mn-ea"/>
                <a:cs typeface="+mn-cs"/>
              </a:rPr>
              <a:t> </a:t>
            </a:r>
          </a:p>
          <a:p>
            <a:r>
              <a:rPr lang="en-US" sz="1200" kern="1200" dirty="0">
                <a:solidFill>
                  <a:schemeClr val="tx1"/>
                </a:solidFill>
                <a:latin typeface="Arial" charset="0"/>
                <a:ea typeface="+mn-ea"/>
                <a:cs typeface="+mn-cs"/>
              </a:rPr>
              <a:t>NFP used by couples of all religious, socio-economic backgrounds</a:t>
            </a:r>
          </a:p>
          <a:p>
            <a:r>
              <a:rPr lang="en-US" sz="1200" kern="1200" dirty="0">
                <a:solidFill>
                  <a:schemeClr val="tx1"/>
                </a:solidFill>
                <a:latin typeface="Arial" charset="0"/>
                <a:ea typeface="+mn-ea"/>
                <a:cs typeface="+mn-cs"/>
              </a:rPr>
              <a:t>All Diocese of Phoenix NFP Instructors are volunteers who are trained in rigorous program in their particular method of NFP.</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38E8E56D-ACE5-471B-A407-3353A8901CC4}" type="slidenum">
              <a:rPr lang="en-US" smtClean="0"/>
              <a:pPr/>
              <a:t>28</a:t>
            </a:fld>
            <a:endParaRPr lang="en-US"/>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r>
              <a:rPr lang="en-US" sz="1200" b="1" kern="1200" dirty="0">
                <a:solidFill>
                  <a:schemeClr val="tx1"/>
                </a:solidFill>
                <a:latin typeface="Arial" charset="0"/>
                <a:ea typeface="+mn-ea"/>
                <a:cs typeface="+mn-cs"/>
              </a:rPr>
              <a:t>How many are familiar with NFP?</a:t>
            </a:r>
            <a:endParaRPr lang="en-US" sz="1200" kern="1200" dirty="0">
              <a:solidFill>
                <a:schemeClr val="tx1"/>
              </a:solidFill>
              <a:latin typeface="Arial" charset="0"/>
              <a:ea typeface="+mn-ea"/>
              <a:cs typeface="+mn-cs"/>
            </a:endParaRPr>
          </a:p>
          <a:p>
            <a:r>
              <a:rPr lang="en-US" sz="1200" b="1" kern="1200" dirty="0">
                <a:solidFill>
                  <a:schemeClr val="tx1"/>
                </a:solidFill>
                <a:latin typeface="Arial" charset="0"/>
                <a:ea typeface="+mn-ea"/>
                <a:cs typeface="+mn-cs"/>
              </a:rPr>
              <a:t>What have you heard about it?</a:t>
            </a:r>
            <a:endParaRPr lang="en-US" sz="1200" kern="1200" dirty="0">
              <a:solidFill>
                <a:schemeClr val="tx1"/>
              </a:solidFill>
              <a:latin typeface="Arial" charset="0"/>
              <a:ea typeface="+mn-ea"/>
              <a:cs typeface="+mn-cs"/>
            </a:endParaRPr>
          </a:p>
          <a:p>
            <a:r>
              <a:rPr lang="en-US" sz="1200" kern="1200" dirty="0">
                <a:solidFill>
                  <a:schemeClr val="tx1"/>
                </a:solidFill>
                <a:latin typeface="Arial" charset="0"/>
                <a:ea typeface="+mn-ea"/>
                <a:cs typeface="+mn-cs"/>
              </a:rPr>
              <a:t> </a:t>
            </a:r>
          </a:p>
          <a:p>
            <a:r>
              <a:rPr lang="en-US" sz="1200" kern="1200" dirty="0">
                <a:solidFill>
                  <a:schemeClr val="tx1"/>
                </a:solidFill>
                <a:latin typeface="Arial" charset="0"/>
                <a:ea typeface="+mn-ea"/>
                <a:cs typeface="+mn-cs"/>
              </a:rPr>
              <a:t>Natural Family Planning is a method of fertility awareness in which an understanding of the natural cycles of fertility and infertility are taught.  A couple who has learned this can then use that information responsibly deciding to either avoid pregnancy by abstaining from genital sexual activity during the fertile time or try to achieve pregnancy by engaging in sexual intercourse when fertile.</a:t>
            </a:r>
          </a:p>
          <a:p>
            <a:r>
              <a:rPr lang="en-US" sz="1200" kern="1200" dirty="0">
                <a:solidFill>
                  <a:schemeClr val="tx1"/>
                </a:solidFill>
                <a:latin typeface="Arial" charset="0"/>
                <a:ea typeface="+mn-ea"/>
                <a:cs typeface="+mn-cs"/>
              </a:rPr>
              <a:t> </a:t>
            </a:r>
          </a:p>
          <a:p>
            <a:r>
              <a:rPr lang="en-US" sz="1200" b="1" kern="1200" dirty="0">
                <a:solidFill>
                  <a:schemeClr val="tx1"/>
                </a:solidFill>
                <a:latin typeface="Arial" charset="0"/>
                <a:ea typeface="+mn-ea"/>
                <a:cs typeface="+mn-cs"/>
              </a:rPr>
              <a:t>NFP is not Rhythm!  </a:t>
            </a:r>
            <a:r>
              <a:rPr lang="en-US" sz="1200" kern="1200" dirty="0">
                <a:solidFill>
                  <a:schemeClr val="tx1"/>
                </a:solidFill>
                <a:latin typeface="Arial" charset="0"/>
                <a:ea typeface="+mn-ea"/>
                <a:cs typeface="+mn-cs"/>
              </a:rPr>
              <a:t>Rhythm was used before a more scientific and better understanding of women’s fertility was known.  Calculations were made by examining a woman’s history while NFP evaluates a current day by day fertility pattern.  While it was a precursor of NFP it is </a:t>
            </a:r>
            <a:r>
              <a:rPr lang="en-US" sz="1200" b="1" kern="1200" dirty="0">
                <a:solidFill>
                  <a:schemeClr val="tx1"/>
                </a:solidFill>
                <a:latin typeface="Arial" charset="0"/>
                <a:ea typeface="+mn-ea"/>
                <a:cs typeface="+mn-cs"/>
              </a:rPr>
              <a:t>not</a:t>
            </a:r>
            <a:r>
              <a:rPr lang="en-US" sz="1200" kern="1200" dirty="0">
                <a:solidFill>
                  <a:schemeClr val="tx1"/>
                </a:solidFill>
                <a:latin typeface="Arial" charset="0"/>
                <a:ea typeface="+mn-ea"/>
                <a:cs typeface="+mn-cs"/>
              </a:rPr>
              <a:t> what we are now discussing.</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4395F0CF-B33C-4EDB-85FE-17EDB81A9ED2}" type="slidenum">
              <a:rPr lang="en-US" smtClean="0"/>
              <a:pPr/>
              <a:t>29</a:t>
            </a:fld>
            <a:endParaRPr lang="en-US"/>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r>
              <a:rPr lang="en-US" sz="1200" kern="1200" dirty="0">
                <a:solidFill>
                  <a:schemeClr val="tx1"/>
                </a:solidFill>
                <a:latin typeface="Arial" charset="0"/>
                <a:ea typeface="+mn-ea"/>
                <a:cs typeface="+mn-cs"/>
              </a:rPr>
              <a:t>Couples practicing NFP to achieve pregnancy have the opportunity to discover the awesome gift they possess in becoming co-creators with God as a new life is produced resulting from their union on known fertile days.</a:t>
            </a:r>
          </a:p>
          <a:p>
            <a:endParaRPr lang="en-US" sz="1200" kern="1200" dirty="0">
              <a:solidFill>
                <a:schemeClr val="tx1"/>
              </a:solidFill>
              <a:latin typeface="Arial" charset="0"/>
              <a:ea typeface="+mn-ea"/>
              <a:cs typeface="+mn-cs"/>
            </a:endParaRPr>
          </a:p>
          <a:p>
            <a:r>
              <a:rPr lang="en-US" sz="1200" kern="1200" dirty="0">
                <a:solidFill>
                  <a:schemeClr val="tx1"/>
                </a:solidFill>
                <a:latin typeface="Arial" charset="0"/>
                <a:ea typeface="+mn-ea"/>
                <a:cs typeface="+mn-cs"/>
              </a:rPr>
              <a:t>They can more accurately calculate their baby’s due date since the approximate time of conception is known.  They have a better opportunity to protect their baby’s healthy development due to an earlier confirmation that pregnancy has occurred and they can enjoy the benefits of sharing as a couple the decisions related to planning their family.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7139306D-0EDF-461F-9EC3-AD4254C3B2BC}" type="slidenum">
              <a:rPr lang="en-US" smtClean="0"/>
              <a:pPr/>
              <a:t>3</a:t>
            </a:fld>
            <a:endParaRPr lang="en-US" dirty="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lvl="0"/>
            <a:r>
              <a:rPr lang="en-US" sz="1200" kern="1200" dirty="0">
                <a:solidFill>
                  <a:schemeClr val="tx1"/>
                </a:solidFill>
                <a:latin typeface="Arial" charset="0"/>
                <a:ea typeface="+mn-ea"/>
                <a:cs typeface="+mn-cs"/>
              </a:rPr>
              <a:t>Christian &amp; Sacramental View of Marriage-Theological Foundation</a:t>
            </a:r>
          </a:p>
          <a:p>
            <a:pPr lvl="0"/>
            <a:r>
              <a:rPr lang="en-US" sz="1200" kern="1200" dirty="0">
                <a:solidFill>
                  <a:schemeClr val="tx1"/>
                </a:solidFill>
                <a:latin typeface="Arial" charset="0"/>
                <a:ea typeface="+mn-ea"/>
                <a:cs typeface="+mn-cs"/>
              </a:rPr>
              <a:t>Scientific Basis of NFP: Anatomy, Hormones, Menstrual Cycle</a:t>
            </a:r>
          </a:p>
          <a:p>
            <a:pPr lvl="0"/>
            <a:r>
              <a:rPr lang="en-US" sz="1200" kern="1200" dirty="0">
                <a:solidFill>
                  <a:schemeClr val="tx1"/>
                </a:solidFill>
                <a:latin typeface="Arial" charset="0"/>
                <a:ea typeface="+mn-ea"/>
                <a:cs typeface="+mn-cs"/>
              </a:rPr>
              <a:t>Contraception &amp; Unintended Effects</a:t>
            </a:r>
          </a:p>
          <a:p>
            <a:pPr lvl="0"/>
            <a:r>
              <a:rPr lang="en-US" sz="1200" kern="1200" dirty="0">
                <a:solidFill>
                  <a:schemeClr val="tx1"/>
                </a:solidFill>
                <a:latin typeface="Arial" charset="0"/>
                <a:ea typeface="+mn-ea"/>
                <a:cs typeface="+mn-cs"/>
              </a:rPr>
              <a:t>Effectiveness Rates of NFP</a:t>
            </a:r>
          </a:p>
          <a:p>
            <a:r>
              <a:rPr lang="en-US" sz="1200" kern="1200" dirty="0">
                <a:solidFill>
                  <a:schemeClr val="tx1"/>
                </a:solidFill>
                <a:latin typeface="Arial" charset="0"/>
                <a:ea typeface="+mn-ea"/>
                <a:cs typeface="+mn-cs"/>
              </a:rPr>
              <a:t>How to learn NFP- this class is just an overview. In order to learn NFP you will need to take additional classes.</a:t>
            </a:r>
            <a:endParaRPr lang="en-US" sz="1000"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76B02AF6-5DDF-498E-86B7-8E34A98D14F2}" type="slidenum">
              <a:rPr lang="en-US" smtClean="0"/>
              <a:pPr/>
              <a:t>30</a:t>
            </a:fld>
            <a:endParaRPr lang="en-US"/>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r>
              <a:rPr lang="en-US" sz="1200" kern="1200" dirty="0">
                <a:solidFill>
                  <a:schemeClr val="tx1"/>
                </a:solidFill>
                <a:latin typeface="Arial" charset="0"/>
                <a:ea typeface="+mn-ea"/>
                <a:cs typeface="+mn-cs"/>
              </a:rPr>
              <a:t>Natural Family Planning can be used by couples everywhere, in any stage of their reproductive life.  You need not have regular cycles and it is applicable while breastfeeding when ovulation might be temporarily delayed as well as during the pre-menopausal time when cycles often change dramatically.  Through daily monitoring of signs of fertility, couples evaluate whether or not conception could occur each day.  NFP is not limited to just Catholic couples even though its use conforms to Catholic teaching.  Women wishing to promote good personal health will tend to look to a method of family planning that has no side effects while allowing them to accomplish their goals.  NFP is also inexpensive.  After the initial costs of learning there are no other expenses other than for supplies such as thermometers, charts etc.</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AE131007-F464-4010-AD57-95FFB8812326}" type="slidenum">
              <a:rPr lang="en-US" smtClean="0"/>
              <a:pPr/>
              <a:t>31</a:t>
            </a:fld>
            <a:endParaRPr lang="en-US"/>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pPr lvl="0"/>
            <a:r>
              <a:rPr lang="en-US" sz="1200" kern="1200" dirty="0">
                <a:solidFill>
                  <a:schemeClr val="tx1"/>
                </a:solidFill>
                <a:latin typeface="Arial" charset="0"/>
                <a:ea typeface="+mn-ea"/>
                <a:cs typeface="+mn-cs"/>
              </a:rPr>
              <a:t>Understanding basic male &amp; female fertility( knowing when you are fertile and when you are not</a:t>
            </a:r>
          </a:p>
          <a:p>
            <a:pPr lvl="0"/>
            <a:endParaRPr lang="en-US" sz="1200" kern="1200" dirty="0">
              <a:solidFill>
                <a:schemeClr val="tx1"/>
              </a:solidFill>
              <a:latin typeface="Arial" charset="0"/>
              <a:ea typeface="+mn-ea"/>
              <a:cs typeface="+mn-cs"/>
            </a:endParaRPr>
          </a:p>
          <a:p>
            <a:pPr lvl="0"/>
            <a:r>
              <a:rPr lang="en-US" sz="1200" kern="1200" dirty="0">
                <a:solidFill>
                  <a:schemeClr val="tx1"/>
                </a:solidFill>
                <a:latin typeface="Arial" charset="0"/>
                <a:ea typeface="+mn-ea"/>
                <a:cs typeface="+mn-cs"/>
              </a:rPr>
              <a:t>Observation of fertility signs in a woman’s body</a:t>
            </a:r>
          </a:p>
          <a:p>
            <a:pPr lvl="0"/>
            <a:endParaRPr lang="en-US" sz="1200" kern="1200" dirty="0">
              <a:solidFill>
                <a:schemeClr val="tx1"/>
              </a:solidFill>
              <a:latin typeface="Arial" charset="0"/>
              <a:ea typeface="+mn-ea"/>
              <a:cs typeface="+mn-cs"/>
            </a:endParaRPr>
          </a:p>
          <a:p>
            <a:pPr lvl="0"/>
            <a:r>
              <a:rPr lang="en-US" sz="1200" kern="1200" dirty="0">
                <a:solidFill>
                  <a:schemeClr val="tx1"/>
                </a:solidFill>
                <a:latin typeface="Arial" charset="0"/>
                <a:ea typeface="+mn-ea"/>
                <a:cs typeface="+mn-cs"/>
              </a:rPr>
              <a:t>Daily recording signs on chart</a:t>
            </a:r>
          </a:p>
          <a:p>
            <a:pPr lvl="0"/>
            <a:endParaRPr lang="en-US" sz="1200" kern="1200" dirty="0">
              <a:solidFill>
                <a:schemeClr val="tx1"/>
              </a:solidFill>
              <a:latin typeface="Arial" charset="0"/>
              <a:ea typeface="+mn-ea"/>
              <a:cs typeface="+mn-cs"/>
            </a:endParaRPr>
          </a:p>
          <a:p>
            <a:pPr lvl="0"/>
            <a:r>
              <a:rPr lang="en-US" sz="1200" kern="1200" dirty="0">
                <a:solidFill>
                  <a:schemeClr val="tx1"/>
                </a:solidFill>
                <a:latin typeface="Arial" charset="0"/>
                <a:ea typeface="+mn-ea"/>
                <a:cs typeface="+mn-cs"/>
              </a:rPr>
              <a:t>Deciding, as a couple to achieve or avoid pregnancy</a:t>
            </a:r>
          </a:p>
          <a:p>
            <a:pPr lvl="0"/>
            <a:endParaRPr lang="en-US" sz="1200" kern="1200" dirty="0">
              <a:solidFill>
                <a:schemeClr val="tx1"/>
              </a:solidFill>
              <a:latin typeface="Arial" charset="0"/>
              <a:ea typeface="+mn-ea"/>
              <a:cs typeface="+mn-cs"/>
            </a:endParaRPr>
          </a:p>
          <a:p>
            <a:pPr lvl="0"/>
            <a:r>
              <a:rPr lang="en-US" sz="1200" kern="1200" dirty="0">
                <a:solidFill>
                  <a:schemeClr val="tx1"/>
                </a:solidFill>
                <a:latin typeface="Arial" charset="0"/>
                <a:ea typeface="+mn-ea"/>
                <a:cs typeface="+mn-cs"/>
              </a:rPr>
              <a:t>Abstaining from, or engaging in, marital  relations depending on your  family planning intentions that cycle.</a:t>
            </a:r>
          </a:p>
          <a:p>
            <a:pPr eaLnBrk="1" hangingPunct="1"/>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35C5B6C8-4D2D-47C6-91B2-E2FE942020D3}" type="slidenum">
              <a:rPr lang="en-US" smtClean="0"/>
              <a:pPr/>
              <a:t>32</a:t>
            </a:fld>
            <a:endParaRPr lang="en-US"/>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r>
              <a:rPr lang="en-US" sz="1200" kern="1200" dirty="0">
                <a:solidFill>
                  <a:schemeClr val="tx1"/>
                </a:solidFill>
                <a:latin typeface="Arial" charset="0"/>
                <a:ea typeface="+mn-ea"/>
                <a:cs typeface="+mn-cs"/>
              </a:rPr>
              <a:t>Fertility Awareness is the key to NFP.  Through a series of classes and one-to-one follow-up guidance, couples are taught to monitor and chart signs of fertility.  From those charts they can determine which rules they should apply depending on their pregnancy intentions. </a:t>
            </a:r>
          </a:p>
          <a:p>
            <a:endParaRPr lang="en-US" sz="1200" b="1" kern="1200" dirty="0">
              <a:solidFill>
                <a:schemeClr val="tx1"/>
              </a:solidFill>
              <a:latin typeface="Arial" charset="0"/>
              <a:ea typeface="+mn-ea"/>
              <a:cs typeface="+mn-cs"/>
            </a:endParaRPr>
          </a:p>
          <a:p>
            <a:r>
              <a:rPr lang="en-US" sz="1200" b="1" kern="1200" dirty="0">
                <a:solidFill>
                  <a:schemeClr val="tx1"/>
                </a:solidFill>
                <a:latin typeface="Arial" charset="0"/>
                <a:ea typeface="+mn-ea"/>
                <a:cs typeface="+mn-cs"/>
              </a:rPr>
              <a:t>Next</a:t>
            </a:r>
            <a:r>
              <a:rPr lang="en-US" sz="1200" b="1" kern="1200" baseline="0" dirty="0">
                <a:solidFill>
                  <a:schemeClr val="tx1"/>
                </a:solidFill>
                <a:latin typeface="Arial" charset="0"/>
                <a:ea typeface="+mn-ea"/>
                <a:cs typeface="+mn-cs"/>
              </a:rPr>
              <a:t> we will be discussing a</a:t>
            </a:r>
            <a:r>
              <a:rPr lang="en-US" sz="1200" b="1" kern="1200" dirty="0">
                <a:solidFill>
                  <a:schemeClr val="tx1"/>
                </a:solidFill>
                <a:latin typeface="Arial" charset="0"/>
                <a:ea typeface="+mn-ea"/>
                <a:cs typeface="+mn-cs"/>
              </a:rPr>
              <a:t>natomy and physiology</a:t>
            </a:r>
            <a:r>
              <a:rPr lang="en-US" sz="1200" kern="1200" dirty="0">
                <a:solidFill>
                  <a:schemeClr val="tx1"/>
                </a:solidFill>
                <a:latin typeface="Arial" charset="0"/>
                <a:ea typeface="+mn-ea"/>
                <a:cs typeface="+mn-cs"/>
              </a:rPr>
              <a:t>: </a:t>
            </a:r>
          </a:p>
          <a:p>
            <a:r>
              <a:rPr lang="en-US" sz="1200" kern="1200" dirty="0">
                <a:solidFill>
                  <a:schemeClr val="tx1"/>
                </a:solidFill>
                <a:latin typeface="Arial" charset="0"/>
                <a:ea typeface="+mn-ea"/>
                <a:cs typeface="+mn-cs"/>
              </a:rPr>
              <a:t>To understand how and why NFP works it is necessary to understand male and female reproductive anatomy and physiology.</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C5B31C29-0FE9-4E35-93D6-F0D09FD02982}" type="slidenum">
              <a:rPr lang="en-US" smtClean="0"/>
              <a:pPr/>
              <a:t>33</a:t>
            </a:fld>
            <a:endParaRPr lang="en-US"/>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r>
              <a:rPr lang="en-US" sz="1200" b="1" kern="1200" dirty="0">
                <a:solidFill>
                  <a:schemeClr val="tx1"/>
                </a:solidFill>
                <a:latin typeface="Arial" charset="0"/>
                <a:ea typeface="+mn-ea"/>
                <a:cs typeface="+mn-cs"/>
              </a:rPr>
              <a:t>Male Anatomy </a:t>
            </a:r>
            <a:endParaRPr lang="en-US" sz="1200" kern="1200" dirty="0">
              <a:solidFill>
                <a:schemeClr val="tx1"/>
              </a:solidFill>
              <a:latin typeface="Arial" charset="0"/>
              <a:ea typeface="+mn-ea"/>
              <a:cs typeface="+mn-cs"/>
            </a:endParaRPr>
          </a:p>
          <a:p>
            <a:pPr lvl="0"/>
            <a:r>
              <a:rPr lang="en-US" sz="1200" b="1" kern="1200" dirty="0">
                <a:solidFill>
                  <a:schemeClr val="tx1"/>
                </a:solidFill>
                <a:latin typeface="Arial" charset="0"/>
                <a:ea typeface="+mn-ea"/>
                <a:cs typeface="+mn-cs"/>
              </a:rPr>
              <a:t>Identify:  Penis, Testes, </a:t>
            </a:r>
            <a:r>
              <a:rPr lang="en-US" sz="1200" b="1" kern="1200" dirty="0" err="1">
                <a:solidFill>
                  <a:schemeClr val="tx1"/>
                </a:solidFill>
                <a:latin typeface="Arial" charset="0"/>
                <a:ea typeface="+mn-ea"/>
                <a:cs typeface="+mn-cs"/>
              </a:rPr>
              <a:t>Epididymis</a:t>
            </a:r>
            <a:r>
              <a:rPr lang="en-US" sz="1200" b="1" kern="1200" dirty="0">
                <a:solidFill>
                  <a:schemeClr val="tx1"/>
                </a:solidFill>
                <a:latin typeface="Arial" charset="0"/>
                <a:ea typeface="+mn-ea"/>
                <a:cs typeface="+mn-cs"/>
              </a:rPr>
              <a:t>, Vas Deferens, Urethra, Seminal Vesicles, Bladder and Prostate Gland</a:t>
            </a:r>
            <a:endParaRPr lang="en-US" sz="1200" kern="1200" dirty="0">
              <a:solidFill>
                <a:schemeClr val="tx1"/>
              </a:solidFill>
              <a:latin typeface="Arial" charset="0"/>
              <a:ea typeface="+mn-ea"/>
              <a:cs typeface="+mn-cs"/>
            </a:endParaRPr>
          </a:p>
          <a:p>
            <a:pPr lvl="0"/>
            <a:r>
              <a:rPr lang="en-US" sz="1200" b="1" kern="1200" dirty="0">
                <a:solidFill>
                  <a:schemeClr val="tx1"/>
                </a:solidFill>
                <a:latin typeface="Arial" charset="0"/>
                <a:ea typeface="+mn-ea"/>
                <a:cs typeface="+mn-cs"/>
              </a:rPr>
              <a:t>The Male is always fertile</a:t>
            </a:r>
            <a:endParaRPr lang="en-US" sz="1200" kern="1200" dirty="0">
              <a:solidFill>
                <a:schemeClr val="tx1"/>
              </a:solidFill>
              <a:latin typeface="Arial" charset="0"/>
              <a:ea typeface="+mn-ea"/>
              <a:cs typeface="+mn-cs"/>
            </a:endParaRPr>
          </a:p>
          <a:p>
            <a:pPr lvl="0"/>
            <a:r>
              <a:rPr lang="en-US" sz="1200" b="1" kern="1200" dirty="0">
                <a:solidFill>
                  <a:schemeClr val="tx1"/>
                </a:solidFill>
                <a:latin typeface="Arial" charset="0"/>
                <a:ea typeface="+mn-ea"/>
                <a:cs typeface="+mn-cs"/>
              </a:rPr>
              <a:t>Genital contact can lead to pregnancy due to pre-ejaculatory secretions</a:t>
            </a:r>
            <a:endParaRPr lang="en-US" sz="1200" kern="1200" dirty="0">
              <a:solidFill>
                <a:schemeClr val="tx1"/>
              </a:solidFill>
              <a:latin typeface="Arial" charset="0"/>
              <a:ea typeface="+mn-ea"/>
              <a:cs typeface="+mn-cs"/>
            </a:endParaRPr>
          </a:p>
          <a:p>
            <a:r>
              <a:rPr lang="en-US" sz="1200" kern="1200" dirty="0">
                <a:solidFill>
                  <a:schemeClr val="tx1"/>
                </a:solidFill>
                <a:latin typeface="Arial" charset="0"/>
                <a:ea typeface="+mn-ea"/>
                <a:cs typeface="+mn-cs"/>
              </a:rPr>
              <a:t> </a:t>
            </a:r>
          </a:p>
          <a:p>
            <a:r>
              <a:rPr lang="en-US" sz="1200" kern="1200" dirty="0">
                <a:solidFill>
                  <a:schemeClr val="tx1"/>
                </a:solidFill>
                <a:latin typeface="Arial" charset="0"/>
                <a:ea typeface="+mn-ea"/>
                <a:cs typeface="+mn-cs"/>
              </a:rPr>
              <a:t>It is often said that the brain is the primary sex organ.  This statement helps us to think of the hormonal processes that direct both male and female fertility. Hormonal messengers are sent from the </a:t>
            </a:r>
            <a:r>
              <a:rPr lang="en-US" sz="1200" b="1" kern="1200" dirty="0">
                <a:solidFill>
                  <a:schemeClr val="tx1"/>
                </a:solidFill>
                <a:latin typeface="Arial" charset="0"/>
                <a:ea typeface="+mn-ea"/>
                <a:cs typeface="+mn-cs"/>
              </a:rPr>
              <a:t>pituitary gland, i</a:t>
            </a:r>
            <a:r>
              <a:rPr lang="en-US" sz="1200" kern="1200" dirty="0">
                <a:solidFill>
                  <a:schemeClr val="tx1"/>
                </a:solidFill>
                <a:latin typeface="Arial" charset="0"/>
                <a:ea typeface="+mn-ea"/>
                <a:cs typeface="+mn-cs"/>
              </a:rPr>
              <a:t>n the brain,</a:t>
            </a:r>
            <a:r>
              <a:rPr lang="en-US" sz="1200" b="1" kern="1200" dirty="0">
                <a:solidFill>
                  <a:schemeClr val="tx1"/>
                </a:solidFill>
                <a:latin typeface="Arial" charset="0"/>
                <a:ea typeface="+mn-ea"/>
                <a:cs typeface="+mn-cs"/>
              </a:rPr>
              <a:t> </a:t>
            </a:r>
            <a:r>
              <a:rPr lang="en-US" sz="1200" kern="1200" dirty="0">
                <a:solidFill>
                  <a:schemeClr val="tx1"/>
                </a:solidFill>
                <a:latin typeface="Arial" charset="0"/>
                <a:ea typeface="+mn-ea"/>
                <a:cs typeface="+mn-cs"/>
              </a:rPr>
              <a:t>to </a:t>
            </a:r>
            <a:r>
              <a:rPr lang="en-US" sz="1200" b="1" kern="1200" dirty="0">
                <a:solidFill>
                  <a:schemeClr val="tx1"/>
                </a:solidFill>
                <a:latin typeface="Arial" charset="0"/>
                <a:ea typeface="+mn-ea"/>
                <a:cs typeface="+mn-cs"/>
              </a:rPr>
              <a:t>the testes</a:t>
            </a:r>
            <a:r>
              <a:rPr lang="en-US" sz="1200" kern="1200" dirty="0">
                <a:solidFill>
                  <a:schemeClr val="tx1"/>
                </a:solidFill>
                <a:latin typeface="Arial" charset="0"/>
                <a:ea typeface="+mn-ea"/>
                <a:cs typeface="+mn-cs"/>
              </a:rPr>
              <a:t> </a:t>
            </a:r>
            <a:r>
              <a:rPr lang="en-US" sz="1200" b="1" kern="1200" dirty="0">
                <a:solidFill>
                  <a:schemeClr val="tx1"/>
                </a:solidFill>
                <a:latin typeface="Arial" charset="0"/>
                <a:ea typeface="+mn-ea"/>
                <a:cs typeface="+mn-cs"/>
              </a:rPr>
              <a:t>or testicles</a:t>
            </a:r>
            <a:r>
              <a:rPr lang="en-US" sz="1200" kern="1200" dirty="0">
                <a:solidFill>
                  <a:schemeClr val="tx1"/>
                </a:solidFill>
                <a:latin typeface="Arial" charset="0"/>
                <a:ea typeface="+mn-ea"/>
                <a:cs typeface="+mn-cs"/>
              </a:rPr>
              <a:t> inside the scrotum, a baggy pouch of skin resting under the </a:t>
            </a:r>
            <a:r>
              <a:rPr lang="en-US" sz="1200" b="1" kern="1200" dirty="0">
                <a:solidFill>
                  <a:schemeClr val="tx1"/>
                </a:solidFill>
                <a:latin typeface="Arial" charset="0"/>
                <a:ea typeface="+mn-ea"/>
                <a:cs typeface="+mn-cs"/>
              </a:rPr>
              <a:t>penis</a:t>
            </a:r>
            <a:r>
              <a:rPr lang="en-US" sz="1200" kern="1200" dirty="0">
                <a:solidFill>
                  <a:schemeClr val="tx1"/>
                </a:solidFill>
                <a:latin typeface="Arial" charset="0"/>
                <a:ea typeface="+mn-ea"/>
                <a:cs typeface="+mn-cs"/>
              </a:rPr>
              <a:t>. The primary reproductive organs of the male are located outside the body’s torso so that sperm, which are very sensitive to heat, can be kept a little cooler than normal body temperature. The testicles are about the same shape and size as a plum and they have a twofold function: first, to produce sperm and secondly, to secrete male sex hormones.  The most commonly known male sex hormone is </a:t>
            </a:r>
            <a:r>
              <a:rPr lang="en-US" sz="1200" b="1" kern="1200" dirty="0">
                <a:solidFill>
                  <a:schemeClr val="tx1"/>
                </a:solidFill>
                <a:latin typeface="Arial" charset="0"/>
                <a:ea typeface="+mn-ea"/>
                <a:cs typeface="+mn-cs"/>
              </a:rPr>
              <a:t>testosterone</a:t>
            </a:r>
            <a:r>
              <a:rPr lang="en-US" sz="1200" kern="1200" dirty="0">
                <a:solidFill>
                  <a:schemeClr val="tx1"/>
                </a:solidFill>
                <a:latin typeface="Arial" charset="0"/>
                <a:ea typeface="+mn-ea"/>
                <a:cs typeface="+mn-cs"/>
              </a:rPr>
              <a:t>, which is responsible for triggering puberty that results in the growth of body hair, a changing voice and development of body mass.</a:t>
            </a:r>
          </a:p>
          <a:p>
            <a:r>
              <a:rPr lang="en-US" sz="1200" kern="1200" dirty="0">
                <a:solidFill>
                  <a:schemeClr val="tx1"/>
                </a:solidFill>
                <a:latin typeface="Arial" charset="0"/>
                <a:ea typeface="+mn-ea"/>
                <a:cs typeface="+mn-cs"/>
              </a:rPr>
              <a:t> </a:t>
            </a:r>
          </a:p>
          <a:p>
            <a:r>
              <a:rPr lang="en-US" sz="1200" kern="1200" dirty="0">
                <a:solidFill>
                  <a:schemeClr val="tx1"/>
                </a:solidFill>
                <a:latin typeface="Arial" charset="0"/>
                <a:ea typeface="+mn-ea"/>
                <a:cs typeface="+mn-cs"/>
              </a:rPr>
              <a:t>Healthy males will produce sperm continuously from puberty until they die. </a:t>
            </a:r>
          </a:p>
          <a:p>
            <a:r>
              <a:rPr lang="en-US" sz="1200" b="1" i="1" kern="1200" dirty="0">
                <a:solidFill>
                  <a:schemeClr val="tx1"/>
                </a:solidFill>
                <a:latin typeface="Arial" charset="0"/>
                <a:ea typeface="+mn-ea"/>
                <a:cs typeface="+mn-cs"/>
              </a:rPr>
              <a:t>1.) Therefore, it is important to remember that a healthy male from the onset of puberty is always fertile.</a:t>
            </a:r>
            <a:endParaRPr lang="en-US" sz="1200" kern="1200" dirty="0">
              <a:solidFill>
                <a:schemeClr val="tx1"/>
              </a:solidFill>
              <a:latin typeface="Arial" charset="0"/>
              <a:ea typeface="+mn-ea"/>
              <a:cs typeface="+mn-cs"/>
            </a:endParaRPr>
          </a:p>
          <a:p>
            <a:r>
              <a:rPr lang="en-US" sz="1200" kern="1200" dirty="0">
                <a:solidFill>
                  <a:schemeClr val="tx1"/>
                </a:solidFill>
                <a:latin typeface="Arial" charset="0"/>
                <a:ea typeface="+mn-ea"/>
                <a:cs typeface="+mn-cs"/>
              </a:rPr>
              <a:t> </a:t>
            </a:r>
          </a:p>
          <a:p>
            <a:r>
              <a:rPr lang="en-US" sz="1200" kern="1200" dirty="0">
                <a:solidFill>
                  <a:schemeClr val="tx1"/>
                </a:solidFill>
                <a:latin typeface="Arial" charset="0"/>
                <a:ea typeface="+mn-ea"/>
                <a:cs typeface="+mn-cs"/>
              </a:rPr>
              <a:t>After sperm are produced in the testicles, they pass into the </a:t>
            </a:r>
            <a:r>
              <a:rPr lang="en-US" sz="1200" b="1" kern="1200" dirty="0" err="1">
                <a:solidFill>
                  <a:schemeClr val="tx1"/>
                </a:solidFill>
                <a:latin typeface="Arial" charset="0"/>
                <a:ea typeface="+mn-ea"/>
                <a:cs typeface="+mn-cs"/>
              </a:rPr>
              <a:t>epididymus</a:t>
            </a:r>
            <a:r>
              <a:rPr lang="en-US" sz="1200" kern="1200" dirty="0">
                <a:solidFill>
                  <a:schemeClr val="tx1"/>
                </a:solidFill>
                <a:latin typeface="Arial" charset="0"/>
                <a:ea typeface="+mn-ea"/>
                <a:cs typeface="+mn-cs"/>
              </a:rPr>
              <a:t> to mature and are expelled through the </a:t>
            </a:r>
            <a:r>
              <a:rPr lang="en-US" sz="1200" b="1" kern="1200" dirty="0">
                <a:solidFill>
                  <a:schemeClr val="tx1"/>
                </a:solidFill>
                <a:latin typeface="Arial" charset="0"/>
                <a:ea typeface="+mn-ea"/>
                <a:cs typeface="+mn-cs"/>
              </a:rPr>
              <a:t>vas deferens</a:t>
            </a:r>
            <a:r>
              <a:rPr lang="en-US" sz="1200" kern="1200" dirty="0">
                <a:solidFill>
                  <a:schemeClr val="tx1"/>
                </a:solidFill>
                <a:latin typeface="Arial" charset="0"/>
                <a:ea typeface="+mn-ea"/>
                <a:cs typeface="+mn-cs"/>
              </a:rPr>
              <a:t> (or sperm duct) and the</a:t>
            </a:r>
            <a:r>
              <a:rPr lang="en-US" sz="1200" b="1" kern="1200" dirty="0">
                <a:solidFill>
                  <a:schemeClr val="tx1"/>
                </a:solidFill>
                <a:latin typeface="Arial" charset="0"/>
                <a:ea typeface="+mn-ea"/>
                <a:cs typeface="+mn-cs"/>
              </a:rPr>
              <a:t> urethra</a:t>
            </a:r>
            <a:r>
              <a:rPr lang="en-US" sz="1200" kern="1200" dirty="0">
                <a:solidFill>
                  <a:schemeClr val="tx1"/>
                </a:solidFill>
                <a:latin typeface="Arial" charset="0"/>
                <a:ea typeface="+mn-ea"/>
                <a:cs typeface="+mn-cs"/>
              </a:rPr>
              <a:t> during ejaculation as part of the </a:t>
            </a:r>
            <a:r>
              <a:rPr lang="en-US" sz="1200" b="1" kern="1200" dirty="0">
                <a:solidFill>
                  <a:schemeClr val="tx1"/>
                </a:solidFill>
                <a:latin typeface="Arial" charset="0"/>
                <a:ea typeface="+mn-ea"/>
                <a:cs typeface="+mn-cs"/>
              </a:rPr>
              <a:t>semen.  </a:t>
            </a:r>
            <a:r>
              <a:rPr lang="en-US" sz="1200" kern="1200" dirty="0">
                <a:solidFill>
                  <a:schemeClr val="tx1"/>
                </a:solidFill>
                <a:latin typeface="Arial" charset="0"/>
                <a:ea typeface="+mn-ea"/>
                <a:cs typeface="+mn-cs"/>
              </a:rPr>
              <a:t>The seminal vesicles add to the fluid portion of the semen.  The urethra allows either the elimination of urine from the bladder or the ejaculation of semen.  A complicated system of valves, within the prostate gland, makes it impossible for both to take place at the same time.  In addition, during arousal, the prostate gland changes shape and allows a pre-ejaculatory secretion to take place in order to balance the acidity of the urethra</a:t>
            </a:r>
            <a:r>
              <a:rPr lang="en-US" sz="1200" b="1" kern="1200" dirty="0">
                <a:solidFill>
                  <a:schemeClr val="tx1"/>
                </a:solidFill>
                <a:latin typeface="Arial" charset="0"/>
                <a:ea typeface="+mn-ea"/>
                <a:cs typeface="+mn-cs"/>
              </a:rPr>
              <a:t>.  </a:t>
            </a:r>
            <a:r>
              <a:rPr lang="en-US" sz="1200" b="1" u="sng" kern="1200" dirty="0">
                <a:solidFill>
                  <a:schemeClr val="tx1"/>
                </a:solidFill>
                <a:latin typeface="Arial" charset="0"/>
                <a:ea typeface="+mn-ea"/>
                <a:cs typeface="+mn-cs"/>
              </a:rPr>
              <a:t>Present in this fluid are viable sperm</a:t>
            </a:r>
            <a:r>
              <a:rPr lang="en-US" sz="1200" b="1" kern="1200" dirty="0">
                <a:solidFill>
                  <a:schemeClr val="tx1"/>
                </a:solidFill>
                <a:latin typeface="Arial" charset="0"/>
                <a:ea typeface="+mn-ea"/>
                <a:cs typeface="+mn-cs"/>
              </a:rPr>
              <a:t>.</a:t>
            </a:r>
            <a:r>
              <a:rPr lang="en-US" sz="1200" kern="1200" dirty="0">
                <a:solidFill>
                  <a:schemeClr val="tx1"/>
                </a:solidFill>
                <a:latin typeface="Arial" charset="0"/>
                <a:ea typeface="+mn-ea"/>
                <a:cs typeface="+mn-cs"/>
              </a:rPr>
              <a:t> </a:t>
            </a:r>
            <a:r>
              <a:rPr lang="en-US" sz="1200" b="1" kern="1200" dirty="0">
                <a:solidFill>
                  <a:schemeClr val="tx1"/>
                </a:solidFill>
                <a:latin typeface="Arial" charset="0"/>
                <a:ea typeface="+mn-ea"/>
                <a:cs typeface="+mn-cs"/>
              </a:rPr>
              <a:t>2) So, if there is any contact between the penis and the vagina during this period of arousal, before ejaculation, enough sperm may be transmitted to cause a pregnancy.</a:t>
            </a:r>
            <a:r>
              <a:rPr lang="en-US" sz="1200" kern="1200" dirty="0">
                <a:solidFill>
                  <a:schemeClr val="tx1"/>
                </a:solidFill>
                <a:latin typeface="Arial" charset="0"/>
                <a:ea typeface="+mn-ea"/>
                <a:cs typeface="+mn-cs"/>
              </a:rPr>
              <a:t>  This explains why </a:t>
            </a:r>
            <a:r>
              <a:rPr lang="en-US" sz="1200" b="1" kern="1200" dirty="0">
                <a:solidFill>
                  <a:schemeClr val="tx1"/>
                </a:solidFill>
                <a:latin typeface="Arial" charset="0"/>
                <a:ea typeface="+mn-ea"/>
                <a:cs typeface="+mn-cs"/>
              </a:rPr>
              <a:t>withdrawal,</a:t>
            </a:r>
            <a:r>
              <a:rPr lang="en-US" sz="1200" kern="1200" dirty="0">
                <a:solidFill>
                  <a:schemeClr val="tx1"/>
                </a:solidFill>
                <a:latin typeface="Arial" charset="0"/>
                <a:ea typeface="+mn-ea"/>
                <a:cs typeface="+mn-cs"/>
              </a:rPr>
              <a:t> as a form of contraception is often ineffective.</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DFE93F93-DD4E-4BB0-A8D4-DC29D11E4111}" type="slidenum">
              <a:rPr lang="en-US" smtClean="0"/>
              <a:pPr/>
              <a:t>34</a:t>
            </a:fld>
            <a:endParaRPr lang="en-US"/>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r>
              <a:rPr lang="en-US" sz="1200" b="1" kern="1200" dirty="0">
                <a:solidFill>
                  <a:schemeClr val="tx1"/>
                </a:solidFill>
                <a:latin typeface="Arial" charset="0"/>
                <a:ea typeface="+mn-ea"/>
                <a:cs typeface="+mn-cs"/>
              </a:rPr>
              <a:t>Female Anatomy</a:t>
            </a:r>
            <a:endParaRPr lang="en-US" sz="1200" kern="1200" dirty="0">
              <a:solidFill>
                <a:schemeClr val="tx1"/>
              </a:solidFill>
              <a:latin typeface="Arial" charset="0"/>
              <a:ea typeface="+mn-ea"/>
              <a:cs typeface="+mn-cs"/>
            </a:endParaRPr>
          </a:p>
          <a:p>
            <a:r>
              <a:rPr lang="en-US" sz="1200" b="1" kern="1200" dirty="0">
                <a:solidFill>
                  <a:schemeClr val="tx1"/>
                </a:solidFill>
                <a:latin typeface="Arial" charset="0"/>
                <a:ea typeface="+mn-ea"/>
                <a:cs typeface="+mn-cs"/>
              </a:rPr>
              <a:t>Identify:  Ovaries, Ovum(Egg), Fallopian Tubes, Uterus, </a:t>
            </a:r>
            <a:r>
              <a:rPr lang="en-US" sz="1200" b="1" kern="1200" dirty="0" err="1">
                <a:solidFill>
                  <a:schemeClr val="tx1"/>
                </a:solidFill>
                <a:latin typeface="Arial" charset="0"/>
                <a:ea typeface="+mn-ea"/>
                <a:cs typeface="+mn-cs"/>
              </a:rPr>
              <a:t>Endometrium</a:t>
            </a:r>
            <a:r>
              <a:rPr lang="en-US" sz="1200" b="1" kern="1200" dirty="0">
                <a:solidFill>
                  <a:schemeClr val="tx1"/>
                </a:solidFill>
                <a:latin typeface="Arial" charset="0"/>
                <a:ea typeface="+mn-ea"/>
                <a:cs typeface="+mn-cs"/>
              </a:rPr>
              <a:t>, Cervix, Cervical Crypts, Vagina</a:t>
            </a:r>
            <a:endParaRPr lang="en-US" sz="1200" kern="1200" dirty="0">
              <a:solidFill>
                <a:schemeClr val="tx1"/>
              </a:solidFill>
              <a:latin typeface="Arial" charset="0"/>
              <a:ea typeface="+mn-ea"/>
              <a:cs typeface="+mn-cs"/>
            </a:endParaRPr>
          </a:p>
          <a:p>
            <a:r>
              <a:rPr lang="en-US" sz="1200" kern="1200" dirty="0">
                <a:solidFill>
                  <a:schemeClr val="tx1"/>
                </a:solidFill>
                <a:latin typeface="Arial" charset="0"/>
                <a:ea typeface="+mn-ea"/>
                <a:cs typeface="+mn-cs"/>
              </a:rPr>
              <a:t> </a:t>
            </a:r>
          </a:p>
          <a:p>
            <a:r>
              <a:rPr lang="en-US" sz="1200" kern="1200" dirty="0">
                <a:solidFill>
                  <a:schemeClr val="tx1"/>
                </a:solidFill>
                <a:latin typeface="Arial" charset="0"/>
                <a:ea typeface="+mn-ea"/>
                <a:cs typeface="+mn-cs"/>
              </a:rPr>
              <a:t>Like men, women’s fertility is also orchestrated from the </a:t>
            </a:r>
            <a:r>
              <a:rPr lang="en-US" sz="1200" b="1" kern="1200" dirty="0">
                <a:solidFill>
                  <a:schemeClr val="tx1"/>
                </a:solidFill>
                <a:latin typeface="Arial" charset="0"/>
                <a:ea typeface="+mn-ea"/>
                <a:cs typeface="+mn-cs"/>
              </a:rPr>
              <a:t>pituitary gland</a:t>
            </a:r>
            <a:r>
              <a:rPr lang="en-US" sz="1200" kern="1200" dirty="0">
                <a:solidFill>
                  <a:schemeClr val="tx1"/>
                </a:solidFill>
                <a:latin typeface="Arial" charset="0"/>
                <a:ea typeface="+mn-ea"/>
                <a:cs typeface="+mn-cs"/>
              </a:rPr>
              <a:t>. But, unlike men, women’s reproductive organs are inside her body.  The </a:t>
            </a:r>
            <a:r>
              <a:rPr lang="en-US" sz="1200" b="1" kern="1200" dirty="0">
                <a:solidFill>
                  <a:schemeClr val="tx1"/>
                </a:solidFill>
                <a:latin typeface="Arial" charset="0"/>
                <a:ea typeface="+mn-ea"/>
                <a:cs typeface="+mn-cs"/>
              </a:rPr>
              <a:t>ovaries, </a:t>
            </a:r>
            <a:r>
              <a:rPr lang="en-US" sz="1200" kern="1200" dirty="0">
                <a:solidFill>
                  <a:schemeClr val="tx1"/>
                </a:solidFill>
                <a:latin typeface="Arial" charset="0"/>
                <a:ea typeface="+mn-ea"/>
                <a:cs typeface="+mn-cs"/>
              </a:rPr>
              <a:t>which are about the size and shape of an almond, contain, at her birth, all the eggs a woman will ever have as opposed to sperm production which is continuous.  The </a:t>
            </a:r>
            <a:r>
              <a:rPr lang="en-US" sz="1200" b="1" kern="1200" dirty="0">
                <a:solidFill>
                  <a:schemeClr val="tx1"/>
                </a:solidFill>
                <a:latin typeface="Arial" charset="0"/>
                <a:ea typeface="+mn-ea"/>
                <a:cs typeface="+mn-cs"/>
              </a:rPr>
              <a:t>fallopian tubes </a:t>
            </a:r>
            <a:r>
              <a:rPr lang="en-US" sz="1200" kern="1200" dirty="0">
                <a:solidFill>
                  <a:schemeClr val="tx1"/>
                </a:solidFill>
                <a:latin typeface="Arial" charset="0"/>
                <a:ea typeface="+mn-ea"/>
                <a:cs typeface="+mn-cs"/>
              </a:rPr>
              <a:t>are trumpet-shaped organs which form a connecting link to the uterus and it is in the outer third of the fallopian tubes where conception takes place. </a:t>
            </a:r>
          </a:p>
          <a:p>
            <a:r>
              <a:rPr lang="en-US" sz="1200" kern="1200" dirty="0">
                <a:solidFill>
                  <a:schemeClr val="tx1"/>
                </a:solidFill>
                <a:latin typeface="Arial" charset="0"/>
                <a:ea typeface="+mn-ea"/>
                <a:cs typeface="+mn-cs"/>
              </a:rPr>
              <a:t> </a:t>
            </a:r>
          </a:p>
          <a:p>
            <a:r>
              <a:rPr lang="en-US" sz="1200" kern="1200" dirty="0">
                <a:solidFill>
                  <a:schemeClr val="tx1"/>
                </a:solidFill>
                <a:latin typeface="Arial" charset="0"/>
                <a:ea typeface="+mn-ea"/>
                <a:cs typeface="+mn-cs"/>
              </a:rPr>
              <a:t>At the ends of the fallopian tubes are the </a:t>
            </a:r>
            <a:r>
              <a:rPr lang="en-US" sz="1200" b="1" kern="1200" dirty="0" err="1">
                <a:solidFill>
                  <a:schemeClr val="tx1"/>
                </a:solidFill>
                <a:latin typeface="Arial" charset="0"/>
                <a:ea typeface="+mn-ea"/>
                <a:cs typeface="+mn-cs"/>
              </a:rPr>
              <a:t>fimbria</a:t>
            </a:r>
            <a:r>
              <a:rPr lang="en-US" sz="1200" b="1" kern="1200" dirty="0">
                <a:solidFill>
                  <a:schemeClr val="tx1"/>
                </a:solidFill>
                <a:latin typeface="Arial" charset="0"/>
                <a:ea typeface="+mn-ea"/>
                <a:cs typeface="+mn-cs"/>
              </a:rPr>
              <a:t>, </a:t>
            </a:r>
            <a:r>
              <a:rPr lang="en-US" sz="1200" kern="1200" dirty="0">
                <a:solidFill>
                  <a:schemeClr val="tx1"/>
                </a:solidFill>
                <a:latin typeface="Arial" charset="0"/>
                <a:ea typeface="+mn-ea"/>
                <a:cs typeface="+mn-cs"/>
              </a:rPr>
              <a:t>which</a:t>
            </a:r>
            <a:r>
              <a:rPr lang="en-US" sz="1200" b="1" kern="1200" dirty="0">
                <a:solidFill>
                  <a:schemeClr val="tx1"/>
                </a:solidFill>
                <a:latin typeface="Arial" charset="0"/>
                <a:ea typeface="+mn-ea"/>
                <a:cs typeface="+mn-cs"/>
              </a:rPr>
              <a:t> are</a:t>
            </a:r>
            <a:r>
              <a:rPr lang="en-US" sz="1200" kern="1200" dirty="0">
                <a:solidFill>
                  <a:schemeClr val="tx1"/>
                </a:solidFill>
                <a:latin typeface="Arial" charset="0"/>
                <a:ea typeface="+mn-ea"/>
                <a:cs typeface="+mn-cs"/>
              </a:rPr>
              <a:t> fingerlike projections, which catch and transport the egg toward the uterus  after ovulation takes place. The </a:t>
            </a:r>
            <a:r>
              <a:rPr lang="en-US" sz="1200" b="1" kern="1200" dirty="0">
                <a:solidFill>
                  <a:schemeClr val="tx1"/>
                </a:solidFill>
                <a:latin typeface="Arial" charset="0"/>
                <a:ea typeface="+mn-ea"/>
                <a:cs typeface="+mn-cs"/>
              </a:rPr>
              <a:t>uterus or womb </a:t>
            </a:r>
            <a:r>
              <a:rPr lang="en-US" sz="1200" kern="1200" dirty="0">
                <a:solidFill>
                  <a:schemeClr val="tx1"/>
                </a:solidFill>
                <a:latin typeface="Arial" charset="0"/>
                <a:ea typeface="+mn-ea"/>
                <a:cs typeface="+mn-cs"/>
              </a:rPr>
              <a:t>is a muscular organ, similar to a small pear in shape and size, connected to the fallopian tubes and is located in the lower abdomen between the bladder and the rectum.  It is very elastic and can greatly expands during pregnancy to accommodate the baby.</a:t>
            </a:r>
          </a:p>
          <a:p>
            <a:r>
              <a:rPr lang="en-US" sz="1200" kern="1200" dirty="0">
                <a:solidFill>
                  <a:schemeClr val="tx1"/>
                </a:solidFill>
                <a:latin typeface="Arial" charset="0"/>
                <a:ea typeface="+mn-ea"/>
                <a:cs typeface="+mn-cs"/>
              </a:rPr>
              <a:t> </a:t>
            </a:r>
          </a:p>
          <a:p>
            <a:r>
              <a:rPr lang="en-US" sz="1200" kern="1200" dirty="0">
                <a:solidFill>
                  <a:schemeClr val="tx1"/>
                </a:solidFill>
                <a:latin typeface="Arial" charset="0"/>
                <a:ea typeface="+mn-ea"/>
                <a:cs typeface="+mn-cs"/>
              </a:rPr>
              <a:t>The inner lining of the uterus is called the </a:t>
            </a:r>
            <a:r>
              <a:rPr lang="en-US" sz="1200" b="1" kern="1200" dirty="0" err="1">
                <a:solidFill>
                  <a:schemeClr val="tx1"/>
                </a:solidFill>
                <a:latin typeface="Arial" charset="0"/>
                <a:ea typeface="+mn-ea"/>
                <a:cs typeface="+mn-cs"/>
              </a:rPr>
              <a:t>endometrium</a:t>
            </a:r>
            <a:r>
              <a:rPr lang="en-US" sz="1200" b="1" kern="1200" dirty="0">
                <a:solidFill>
                  <a:schemeClr val="tx1"/>
                </a:solidFill>
                <a:latin typeface="Arial" charset="0"/>
                <a:ea typeface="+mn-ea"/>
                <a:cs typeface="+mn-cs"/>
              </a:rPr>
              <a:t>.</a:t>
            </a:r>
            <a:r>
              <a:rPr lang="en-US" sz="1200" kern="1200" dirty="0">
                <a:solidFill>
                  <a:schemeClr val="tx1"/>
                </a:solidFill>
                <a:latin typeface="Arial" charset="0"/>
                <a:ea typeface="+mn-ea"/>
                <a:cs typeface="+mn-cs"/>
              </a:rPr>
              <a:t>  Its purpose is to receive and nourish the fertilized egg until birth.  If fertilization (the meeting of the sperm and egg) does not occur, this lining degenerates and is eliminated as part of the menstrual flow.  </a:t>
            </a:r>
          </a:p>
          <a:p>
            <a:r>
              <a:rPr lang="en-US" sz="1200" kern="1200" dirty="0">
                <a:solidFill>
                  <a:schemeClr val="tx1"/>
                </a:solidFill>
                <a:latin typeface="Arial" charset="0"/>
                <a:ea typeface="+mn-ea"/>
                <a:cs typeface="+mn-cs"/>
              </a:rPr>
              <a:t> </a:t>
            </a:r>
          </a:p>
          <a:p>
            <a:r>
              <a:rPr lang="en-US" sz="1200" kern="1200" dirty="0">
                <a:solidFill>
                  <a:schemeClr val="tx1"/>
                </a:solidFill>
                <a:latin typeface="Arial" charset="0"/>
                <a:ea typeface="+mn-ea"/>
                <a:cs typeface="+mn-cs"/>
              </a:rPr>
              <a:t>The bottom part of the uterus is the </a:t>
            </a:r>
            <a:r>
              <a:rPr lang="en-US" sz="1200" b="1" kern="1200" dirty="0">
                <a:solidFill>
                  <a:schemeClr val="tx1"/>
                </a:solidFill>
                <a:latin typeface="Arial" charset="0"/>
                <a:ea typeface="+mn-ea"/>
                <a:cs typeface="+mn-cs"/>
              </a:rPr>
              <a:t>cervix </a:t>
            </a:r>
            <a:r>
              <a:rPr lang="en-US" sz="1200" kern="1200" dirty="0">
                <a:solidFill>
                  <a:schemeClr val="tx1"/>
                </a:solidFill>
                <a:latin typeface="Arial" charset="0"/>
                <a:ea typeface="+mn-ea"/>
                <a:cs typeface="+mn-cs"/>
              </a:rPr>
              <a:t>that connects the uterus and vagina.  The </a:t>
            </a:r>
            <a:r>
              <a:rPr lang="en-US" sz="1200" b="1" kern="1200" dirty="0">
                <a:solidFill>
                  <a:schemeClr val="tx1"/>
                </a:solidFill>
                <a:latin typeface="Arial" charset="0"/>
                <a:ea typeface="+mn-ea"/>
                <a:cs typeface="+mn-cs"/>
              </a:rPr>
              <a:t>cervical crypts </a:t>
            </a:r>
            <a:r>
              <a:rPr lang="en-US" sz="1200" kern="1200" dirty="0">
                <a:solidFill>
                  <a:schemeClr val="tx1"/>
                </a:solidFill>
                <a:latin typeface="Arial" charset="0"/>
                <a:ea typeface="+mn-ea"/>
                <a:cs typeface="+mn-cs"/>
              </a:rPr>
              <a:t>produce various types of cervical mucus depending on what stage of fertility is present and </a:t>
            </a:r>
            <a:r>
              <a:rPr lang="en-US" sz="1200" u="sng" kern="1200" dirty="0">
                <a:solidFill>
                  <a:schemeClr val="tx1"/>
                </a:solidFill>
                <a:latin typeface="Arial" charset="0"/>
                <a:ea typeface="+mn-ea"/>
                <a:cs typeface="+mn-cs"/>
              </a:rPr>
              <a:t>this is observed by women who use NFP</a:t>
            </a:r>
            <a:r>
              <a:rPr lang="en-US" sz="1200" kern="1200" dirty="0">
                <a:solidFill>
                  <a:schemeClr val="tx1"/>
                </a:solidFill>
                <a:latin typeface="Arial" charset="0"/>
                <a:ea typeface="+mn-ea"/>
                <a:cs typeface="+mn-cs"/>
              </a:rPr>
              <a:t>.  The </a:t>
            </a:r>
            <a:r>
              <a:rPr lang="en-US" sz="1200" b="1" kern="1200" dirty="0">
                <a:solidFill>
                  <a:schemeClr val="tx1"/>
                </a:solidFill>
                <a:latin typeface="Arial" charset="0"/>
                <a:ea typeface="+mn-ea"/>
                <a:cs typeface="+mn-cs"/>
              </a:rPr>
              <a:t>vagina, </a:t>
            </a:r>
            <a:r>
              <a:rPr lang="en-US" sz="1200" kern="1200" dirty="0">
                <a:solidFill>
                  <a:schemeClr val="tx1"/>
                </a:solidFill>
                <a:latin typeface="Arial" charset="0"/>
                <a:ea typeface="+mn-ea"/>
                <a:cs typeface="+mn-cs"/>
              </a:rPr>
              <a:t>a muscular tube connects the cervix to the external genital structures as well as serving as receptacle for the penis in intercourse, the birth canal and the channel for cervical mucus and menstruation.</a:t>
            </a:r>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8B155539-D366-4679-9444-F4A0EC59E0D5}" type="slidenum">
              <a:rPr lang="en-US" smtClean="0"/>
              <a:pPr/>
              <a:t>35</a:t>
            </a:fld>
            <a:endParaRPr lang="en-US"/>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r>
              <a:rPr lang="en-US" sz="1200" kern="1200" dirty="0">
                <a:solidFill>
                  <a:schemeClr val="tx1"/>
                </a:solidFill>
                <a:latin typeface="Arial" charset="0"/>
                <a:ea typeface="+mn-ea"/>
                <a:cs typeface="+mn-cs"/>
              </a:rPr>
              <a:t>Conception - Beginning of Life</a:t>
            </a:r>
          </a:p>
          <a:p>
            <a:r>
              <a:rPr lang="en-US" sz="1200" kern="1200" dirty="0">
                <a:solidFill>
                  <a:schemeClr val="tx1"/>
                </a:solidFill>
                <a:latin typeface="Arial" charset="0"/>
                <a:ea typeface="+mn-ea"/>
                <a:cs typeface="+mn-cs"/>
              </a:rPr>
              <a:t> </a:t>
            </a:r>
          </a:p>
          <a:p>
            <a:r>
              <a:rPr lang="en-US" sz="1200" kern="1200" dirty="0">
                <a:solidFill>
                  <a:schemeClr val="tx1"/>
                </a:solidFill>
                <a:latin typeface="Arial" charset="0"/>
                <a:ea typeface="+mn-ea"/>
                <a:cs typeface="+mn-cs"/>
              </a:rPr>
              <a:t>We see here the process leading toward conception.  When intercourse takes place during the fertile time, the cervical mucus present in the vagina helps to transport the sperm upward into the cervix and the Fallopian Tubes.  Conception, the fertilization of the egg by sperm, occurs here, in the upper third of the Fallopian Tube and requires three things:</a:t>
            </a:r>
          </a:p>
          <a:p>
            <a:r>
              <a:rPr lang="en-US" sz="1200" kern="1200" dirty="0">
                <a:solidFill>
                  <a:schemeClr val="tx1"/>
                </a:solidFill>
                <a:latin typeface="Arial" charset="0"/>
                <a:ea typeface="+mn-ea"/>
                <a:cs typeface="+mn-cs"/>
              </a:rPr>
              <a:t> </a:t>
            </a:r>
          </a:p>
          <a:p>
            <a:pPr lvl="0"/>
            <a:r>
              <a:rPr lang="en-US" sz="1200" kern="1200" dirty="0">
                <a:solidFill>
                  <a:schemeClr val="tx1"/>
                </a:solidFill>
                <a:latin typeface="Arial" charset="0"/>
                <a:ea typeface="+mn-ea"/>
                <a:cs typeface="+mn-cs"/>
              </a:rPr>
              <a:t>viable sperm in the Fallopian tube</a:t>
            </a:r>
          </a:p>
          <a:p>
            <a:pPr lvl="0"/>
            <a:r>
              <a:rPr lang="en-US" sz="1200" kern="1200" dirty="0">
                <a:solidFill>
                  <a:schemeClr val="tx1"/>
                </a:solidFill>
                <a:latin typeface="Arial" charset="0"/>
                <a:ea typeface="+mn-ea"/>
                <a:cs typeface="+mn-cs"/>
              </a:rPr>
              <a:t>favorable mucus to allow the sperm to get there</a:t>
            </a:r>
          </a:p>
          <a:p>
            <a:pPr lvl="0"/>
            <a:r>
              <a:rPr lang="en-US" sz="1200" kern="1200" dirty="0">
                <a:solidFill>
                  <a:schemeClr val="tx1"/>
                </a:solidFill>
                <a:latin typeface="Arial" charset="0"/>
                <a:ea typeface="+mn-ea"/>
                <a:cs typeface="+mn-cs"/>
              </a:rPr>
              <a:t>an egg released within the last 24 hours</a:t>
            </a:r>
          </a:p>
          <a:p>
            <a:r>
              <a:rPr lang="en-US" sz="1200" kern="1200" dirty="0">
                <a:solidFill>
                  <a:schemeClr val="tx1"/>
                </a:solidFill>
                <a:latin typeface="Arial" charset="0"/>
                <a:ea typeface="+mn-ea"/>
                <a:cs typeface="+mn-cs"/>
              </a:rPr>
              <a:t> </a:t>
            </a:r>
          </a:p>
          <a:p>
            <a:r>
              <a:rPr lang="en-US" sz="1200" kern="1200" dirty="0">
                <a:solidFill>
                  <a:schemeClr val="tx1"/>
                </a:solidFill>
                <a:latin typeface="Arial" charset="0"/>
                <a:ea typeface="+mn-ea"/>
                <a:cs typeface="+mn-cs"/>
              </a:rPr>
              <a:t>At conception </a:t>
            </a:r>
            <a:r>
              <a:rPr lang="en-US" sz="1200" b="1" kern="1200" dirty="0">
                <a:solidFill>
                  <a:schemeClr val="tx1"/>
                </a:solidFill>
                <a:latin typeface="Arial" charset="0"/>
                <a:ea typeface="+mn-ea"/>
                <a:cs typeface="+mn-cs"/>
              </a:rPr>
              <a:t>a unique human individual or embryo forms from the intertwining of DNA</a:t>
            </a:r>
            <a:r>
              <a:rPr lang="en-US" sz="1200" kern="1200" dirty="0">
                <a:solidFill>
                  <a:schemeClr val="tx1"/>
                </a:solidFill>
                <a:latin typeface="Arial" charset="0"/>
                <a:ea typeface="+mn-ea"/>
                <a:cs typeface="+mn-cs"/>
              </a:rPr>
              <a:t> molecular strands from the sperm and ovum.  At this point the DNA is active and begins a rapid process of organizing nutrition, cell division and differentiation of different types of cells.  Indeed, after the first twenty cell divisions, there are thousands of cells.</a:t>
            </a:r>
          </a:p>
          <a:p>
            <a:r>
              <a:rPr lang="en-US" sz="1200" kern="1200" dirty="0">
                <a:solidFill>
                  <a:schemeClr val="tx1"/>
                </a:solidFill>
                <a:latin typeface="Arial" charset="0"/>
                <a:ea typeface="+mn-ea"/>
                <a:cs typeface="+mn-cs"/>
              </a:rPr>
              <a:t>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AF2798AD-3DC9-4195-ACAD-8488266C3EB4}" type="slidenum">
              <a:rPr lang="en-US" smtClean="0"/>
              <a:pPr/>
              <a:t>36</a:t>
            </a:fld>
            <a:endParaRPr lang="en-US"/>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p:spPr>
        <p:txBody>
          <a:bodyPr/>
          <a:lstStyle/>
          <a:p>
            <a:r>
              <a:rPr lang="en-US" sz="1200" kern="1200" dirty="0">
                <a:solidFill>
                  <a:schemeClr val="tx1"/>
                </a:solidFill>
                <a:latin typeface="Arial" charset="0"/>
                <a:ea typeface="+mn-ea"/>
                <a:cs typeface="+mn-cs"/>
              </a:rPr>
              <a:t>Tiny hairs on the inside of the Fallopian tube, called cilia, move the embryo toward the uterus, a journey that takes approximately 7-10 days.  There the </a:t>
            </a:r>
            <a:r>
              <a:rPr lang="en-US" sz="1200" b="1" kern="1200" dirty="0">
                <a:solidFill>
                  <a:schemeClr val="tx1"/>
                </a:solidFill>
                <a:latin typeface="Arial" charset="0"/>
                <a:ea typeface="+mn-ea"/>
                <a:cs typeface="+mn-cs"/>
              </a:rPr>
              <a:t>embryo implants </a:t>
            </a:r>
            <a:r>
              <a:rPr lang="en-US" sz="1200" kern="1200" dirty="0">
                <a:solidFill>
                  <a:schemeClr val="tx1"/>
                </a:solidFill>
                <a:latin typeface="Arial" charset="0"/>
                <a:ea typeface="+mn-ea"/>
                <a:cs typeface="+mn-cs"/>
              </a:rPr>
              <a:t>in the </a:t>
            </a:r>
            <a:r>
              <a:rPr lang="en-US" sz="1200" kern="1200" dirty="0" err="1">
                <a:solidFill>
                  <a:schemeClr val="tx1"/>
                </a:solidFill>
                <a:latin typeface="Arial" charset="0"/>
                <a:ea typeface="+mn-ea"/>
                <a:cs typeface="+mn-cs"/>
              </a:rPr>
              <a:t>endometrium</a:t>
            </a:r>
            <a:r>
              <a:rPr lang="en-US" sz="1200" kern="1200" dirty="0">
                <a:solidFill>
                  <a:schemeClr val="tx1"/>
                </a:solidFill>
                <a:latin typeface="Arial" charset="0"/>
                <a:ea typeface="+mn-ea"/>
                <a:cs typeface="+mn-cs"/>
              </a:rPr>
              <a:t>.  </a:t>
            </a:r>
            <a:r>
              <a:rPr lang="en-US" sz="1200" b="1" kern="1200" dirty="0">
                <a:solidFill>
                  <a:schemeClr val="tx1"/>
                </a:solidFill>
                <a:latin typeface="Arial" charset="0"/>
                <a:ea typeface="+mn-ea"/>
                <a:cs typeface="+mn-cs"/>
              </a:rPr>
              <a:t>The embryo is not just a mass of cells, but a highly diversified individual human being.</a:t>
            </a:r>
            <a:r>
              <a:rPr lang="en-US" sz="1200" kern="1200" dirty="0">
                <a:solidFill>
                  <a:schemeClr val="tx1"/>
                </a:solidFill>
                <a:latin typeface="Arial" charset="0"/>
                <a:ea typeface="+mn-ea"/>
                <a:cs typeface="+mn-cs"/>
              </a:rPr>
              <a:t> Three different types of cells , ectoderm, mesoderm and endoderm are already functioning in ways that will form all the systems of the human body. </a:t>
            </a:r>
          </a:p>
          <a:p>
            <a:r>
              <a:rPr lang="en-US" sz="1200" kern="1200" dirty="0">
                <a:solidFill>
                  <a:schemeClr val="tx1"/>
                </a:solidFill>
                <a:latin typeface="Arial" charset="0"/>
                <a:ea typeface="+mn-ea"/>
                <a:cs typeface="+mn-cs"/>
              </a:rPr>
              <a:t> </a:t>
            </a:r>
          </a:p>
          <a:p>
            <a:r>
              <a:rPr lang="en-US" sz="1200" kern="1200" dirty="0">
                <a:solidFill>
                  <a:schemeClr val="tx1"/>
                </a:solidFill>
                <a:latin typeface="Arial" charset="0"/>
                <a:ea typeface="+mn-ea"/>
                <a:cs typeface="+mn-cs"/>
              </a:rPr>
              <a:t>Note:  The “Yellow Body”, or corpus </a:t>
            </a:r>
            <a:r>
              <a:rPr lang="en-US" sz="1200" kern="1200" dirty="0" err="1">
                <a:solidFill>
                  <a:schemeClr val="tx1"/>
                </a:solidFill>
                <a:latin typeface="Arial" charset="0"/>
                <a:ea typeface="+mn-ea"/>
                <a:cs typeface="+mn-cs"/>
              </a:rPr>
              <a:t>luteum</a:t>
            </a:r>
            <a:r>
              <a:rPr lang="en-US" sz="1200" kern="1200" dirty="0">
                <a:solidFill>
                  <a:schemeClr val="tx1"/>
                </a:solidFill>
                <a:latin typeface="Arial" charset="0"/>
                <a:ea typeface="+mn-ea"/>
                <a:cs typeface="+mn-cs"/>
              </a:rPr>
              <a:t>, the former housing for the egg, actively produces a hormone which:</a:t>
            </a:r>
          </a:p>
          <a:p>
            <a:pPr lvl="0"/>
            <a:r>
              <a:rPr lang="en-US" sz="1200" kern="1200" dirty="0">
                <a:solidFill>
                  <a:schemeClr val="tx1"/>
                </a:solidFill>
                <a:latin typeface="Arial" charset="0"/>
                <a:ea typeface="+mn-ea"/>
                <a:cs typeface="+mn-cs"/>
              </a:rPr>
              <a:t>Impacts a change in fertile signs signaling ovulation as passed,</a:t>
            </a:r>
          </a:p>
          <a:p>
            <a:pPr lvl="0"/>
            <a:r>
              <a:rPr lang="en-US" sz="1200" kern="1200" dirty="0">
                <a:solidFill>
                  <a:schemeClr val="tx1"/>
                </a:solidFill>
                <a:latin typeface="Arial" charset="0"/>
                <a:ea typeface="+mn-ea"/>
                <a:cs typeface="+mn-cs"/>
              </a:rPr>
              <a:t>Continues support of the uterine lining if pregnancy has occurred and</a:t>
            </a:r>
          </a:p>
          <a:p>
            <a:pPr lvl="0"/>
            <a:r>
              <a:rPr lang="en-US" sz="1200" kern="1200" dirty="0">
                <a:solidFill>
                  <a:schemeClr val="tx1"/>
                </a:solidFill>
                <a:latin typeface="Arial" charset="0"/>
                <a:ea typeface="+mn-ea"/>
                <a:cs typeface="+mn-cs"/>
              </a:rPr>
              <a:t>Suppresses further ovulation until the birth of the child. </a:t>
            </a:r>
          </a:p>
          <a:p>
            <a:r>
              <a:rPr lang="en-US" sz="1200" kern="1200" dirty="0">
                <a:solidFill>
                  <a:schemeClr val="tx1"/>
                </a:solidFill>
                <a:latin typeface="Arial" charset="0"/>
                <a:ea typeface="+mn-ea"/>
                <a:cs typeface="+mn-cs"/>
              </a:rPr>
              <a:t> </a:t>
            </a:r>
          </a:p>
          <a:p>
            <a:r>
              <a:rPr lang="en-US" sz="1200" b="1" kern="1200" dirty="0">
                <a:solidFill>
                  <a:schemeClr val="tx1"/>
                </a:solidFill>
                <a:latin typeface="Arial" charset="0"/>
                <a:ea typeface="+mn-ea"/>
                <a:cs typeface="+mn-cs"/>
              </a:rPr>
              <a:t>The cervical mucus has formed a plug at the mouth of the cervix to protect a new pregnancy, if it has been achieved, by preventing additional sperm or bacteria from entering the uterus.</a:t>
            </a:r>
            <a:endParaRPr lang="en-US" sz="1200" kern="1200" dirty="0">
              <a:solidFill>
                <a:schemeClr val="tx1"/>
              </a:solidFill>
              <a:latin typeface="Arial" charset="0"/>
              <a:ea typeface="+mn-ea"/>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Arial" charset="0"/>
                <a:ea typeface="+mn-ea"/>
                <a:cs typeface="+mn-cs"/>
              </a:rPr>
              <a:t>**Dr. Bernard </a:t>
            </a:r>
            <a:r>
              <a:rPr lang="en-US" sz="1200" kern="1200" dirty="0" err="1">
                <a:solidFill>
                  <a:schemeClr val="tx1"/>
                </a:solidFill>
                <a:latin typeface="Arial" charset="0"/>
                <a:ea typeface="+mn-ea"/>
                <a:cs typeface="+mn-cs"/>
              </a:rPr>
              <a:t>Nathensen</a:t>
            </a:r>
            <a:r>
              <a:rPr lang="en-US" sz="1200" kern="1200" dirty="0">
                <a:solidFill>
                  <a:schemeClr val="tx1"/>
                </a:solidFill>
                <a:latin typeface="Arial" charset="0"/>
                <a:ea typeface="+mn-ea"/>
                <a:cs typeface="+mn-cs"/>
              </a:rPr>
              <a:t>—saw a tubal pregnancy baby like this one at 6 weeks, alive and stopped aborting babies.</a:t>
            </a:r>
          </a:p>
          <a:p>
            <a:r>
              <a:rPr lang="en-US" sz="1200" kern="1200" dirty="0">
                <a:solidFill>
                  <a:schemeClr val="tx1"/>
                </a:solidFill>
                <a:latin typeface="Arial" charset="0"/>
                <a:ea typeface="+mn-ea"/>
                <a:cs typeface="+mn-cs"/>
              </a:rPr>
              <a:t> </a:t>
            </a:r>
          </a:p>
          <a:p>
            <a:r>
              <a:rPr lang="en-US" sz="1200" kern="1200" dirty="0">
                <a:solidFill>
                  <a:schemeClr val="tx1"/>
                </a:solidFill>
                <a:latin typeface="Arial" charset="0"/>
                <a:ea typeface="+mn-ea"/>
                <a:cs typeface="+mn-cs"/>
              </a:rPr>
              <a:t>At 8 weeks of fetal development this child is just about 1” long.  Everything is present that will allow full adult development.  The heart has been beating for about a month, the stomach is producing digestive juices and the kidneys are functioning.  Many sets of muscles receive nerve stimulation.  This baby responds to its mother’s touch even though she cannot yet feel her child’s movement.</a:t>
            </a:r>
          </a:p>
          <a:p>
            <a:r>
              <a:rPr lang="en-US" sz="1200" b="1" kern="1200" dirty="0">
                <a:solidFill>
                  <a:schemeClr val="tx1"/>
                </a:solidFill>
                <a:latin typeface="Arial" charset="0"/>
                <a:ea typeface="+mn-ea"/>
                <a:cs typeface="+mn-cs"/>
              </a:rPr>
              <a:t> </a:t>
            </a:r>
            <a:endParaRPr lang="en-US" sz="1200" kern="1200" dirty="0">
              <a:solidFill>
                <a:schemeClr val="tx1"/>
              </a:solidFill>
              <a:latin typeface="Arial" charset="0"/>
              <a:ea typeface="+mn-ea"/>
              <a:cs typeface="+mn-cs"/>
            </a:endParaRPr>
          </a:p>
          <a:p>
            <a:r>
              <a:rPr lang="en-US" sz="1200" b="1" u="sng" kern="1200" dirty="0">
                <a:solidFill>
                  <a:schemeClr val="tx1"/>
                </a:solidFill>
                <a:latin typeface="Arial" charset="0"/>
                <a:ea typeface="+mn-ea"/>
                <a:cs typeface="+mn-cs"/>
              </a:rPr>
              <a:t>Hormonal Influence on the Menstrual Cycle</a:t>
            </a:r>
            <a:endParaRPr lang="en-US" sz="1200" kern="1200" dirty="0">
              <a:solidFill>
                <a:schemeClr val="tx1"/>
              </a:solidFill>
              <a:latin typeface="Arial" charset="0"/>
              <a:ea typeface="+mn-ea"/>
              <a:cs typeface="+mn-cs"/>
            </a:endParaRPr>
          </a:p>
          <a:p>
            <a:r>
              <a:rPr lang="en-US" sz="1200" kern="1200" dirty="0">
                <a:solidFill>
                  <a:schemeClr val="tx1"/>
                </a:solidFill>
                <a:latin typeface="Arial" charset="0"/>
                <a:ea typeface="+mn-ea"/>
                <a:cs typeface="+mn-cs"/>
              </a:rPr>
              <a:t>In these next series of slides we will be taking you through a woman’s reproductive system through one entire menstrual cycle so you can see how highly organized it is.</a:t>
            </a:r>
          </a:p>
          <a:p>
            <a:endParaRPr lang="en-US" dirty="0"/>
          </a:p>
        </p:txBody>
      </p:sp>
      <p:sp>
        <p:nvSpPr>
          <p:cNvPr id="4" name="Slide Number Placeholder 3"/>
          <p:cNvSpPr>
            <a:spLocks noGrp="1"/>
          </p:cNvSpPr>
          <p:nvPr>
            <p:ph type="sldNum" sz="quarter" idx="10"/>
          </p:nvPr>
        </p:nvSpPr>
        <p:spPr/>
        <p:txBody>
          <a:bodyPr/>
          <a:lstStyle/>
          <a:p>
            <a:fld id="{5D770841-BBA1-4BBC-A774-26CA54A78449}"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977028AB-6DC7-4017-B843-C4DD8F1771EC}" type="slidenum">
              <a:rPr lang="en-US" smtClean="0"/>
              <a:pPr/>
              <a:t>38</a:t>
            </a:fld>
            <a:endParaRPr lang="en-US"/>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r>
              <a:rPr lang="en-US" sz="1200" kern="1200" dirty="0">
                <a:solidFill>
                  <a:schemeClr val="tx1"/>
                </a:solidFill>
                <a:latin typeface="Arial" charset="0"/>
                <a:ea typeface="+mn-ea"/>
                <a:cs typeface="+mn-cs"/>
              </a:rPr>
              <a:t>Imagine the menstrual cycle as a horizontal line, beginning on the left with menstruation and ending on the right with the next menstruation.  Ovulation ( or the release of the egg) is shown on this example as occurring at the vertical midline, on one of these green days. </a:t>
            </a:r>
          </a:p>
          <a:p>
            <a:r>
              <a:rPr lang="en-US" sz="1200" kern="1200" dirty="0">
                <a:solidFill>
                  <a:schemeClr val="tx1"/>
                </a:solidFill>
                <a:latin typeface="Arial" charset="0"/>
                <a:ea typeface="+mn-ea"/>
                <a:cs typeface="+mn-cs"/>
              </a:rPr>
              <a:t> </a:t>
            </a:r>
          </a:p>
          <a:p>
            <a:r>
              <a:rPr lang="en-US" sz="1200" kern="1200" dirty="0">
                <a:solidFill>
                  <a:schemeClr val="tx1"/>
                </a:solidFill>
                <a:latin typeface="Arial" charset="0"/>
                <a:ea typeface="+mn-ea"/>
                <a:cs typeface="+mn-cs"/>
              </a:rPr>
              <a:t>Let’s begin in a woman’s </a:t>
            </a:r>
            <a:r>
              <a:rPr lang="en-US" sz="1200" b="1" kern="1200" dirty="0">
                <a:solidFill>
                  <a:schemeClr val="tx1"/>
                </a:solidFill>
                <a:latin typeface="Arial" charset="0"/>
                <a:ea typeface="+mn-ea"/>
                <a:cs typeface="+mn-cs"/>
              </a:rPr>
              <a:t>ovaries.</a:t>
            </a:r>
            <a:r>
              <a:rPr lang="en-US" sz="1200" kern="1200" dirty="0">
                <a:solidFill>
                  <a:schemeClr val="tx1"/>
                </a:solidFill>
                <a:latin typeface="Arial" charset="0"/>
                <a:ea typeface="+mn-ea"/>
                <a:cs typeface="+mn-cs"/>
              </a:rPr>
              <a:t> Hormones are chemical “messengers” which are produced in one part or organ of the body and initiate or regulate the activity of an organ or group of cells in another part of the body</a:t>
            </a:r>
          </a:p>
          <a:p>
            <a:r>
              <a:rPr lang="en-US" sz="1200" kern="1200" dirty="0">
                <a:solidFill>
                  <a:schemeClr val="tx1"/>
                </a:solidFill>
                <a:latin typeface="Arial" charset="0"/>
                <a:ea typeface="+mn-ea"/>
                <a:cs typeface="+mn-cs"/>
              </a:rPr>
              <a:t>As </a:t>
            </a:r>
            <a:r>
              <a:rPr lang="en-US" sz="1200" b="1" kern="1200" dirty="0">
                <a:solidFill>
                  <a:schemeClr val="tx1"/>
                </a:solidFill>
                <a:latin typeface="Arial" charset="0"/>
                <a:ea typeface="+mn-ea"/>
                <a:cs typeface="+mn-cs"/>
              </a:rPr>
              <a:t>FSH </a:t>
            </a:r>
            <a:r>
              <a:rPr lang="en-US" sz="1200" kern="1200" dirty="0">
                <a:solidFill>
                  <a:schemeClr val="tx1"/>
                </a:solidFill>
                <a:latin typeface="Arial" charset="0"/>
                <a:ea typeface="+mn-ea"/>
                <a:cs typeface="+mn-cs"/>
              </a:rPr>
              <a:t>(Follicle Stimulating Hormone) is released from the brain, many follicles respond in the ovary and begin to mature, releasing </a:t>
            </a:r>
            <a:r>
              <a:rPr lang="en-US" sz="1200" b="1" kern="1200" dirty="0">
                <a:solidFill>
                  <a:schemeClr val="tx1"/>
                </a:solidFill>
                <a:latin typeface="Arial" charset="0"/>
                <a:ea typeface="+mn-ea"/>
                <a:cs typeface="+mn-cs"/>
              </a:rPr>
              <a:t>estrogen</a:t>
            </a:r>
            <a:r>
              <a:rPr lang="en-US" sz="1200" kern="1200" dirty="0">
                <a:solidFill>
                  <a:schemeClr val="tx1"/>
                </a:solidFill>
                <a:latin typeface="Arial" charset="0"/>
                <a:ea typeface="+mn-ea"/>
                <a:cs typeface="+mn-cs"/>
              </a:rPr>
              <a:t> into the bloodstream.  When a desired level of estrogen from the developing follicles has reached the brain it is stimulated to release another hormone, </a:t>
            </a:r>
            <a:r>
              <a:rPr lang="en-US" sz="1200" b="1" kern="1200" dirty="0">
                <a:solidFill>
                  <a:schemeClr val="tx1"/>
                </a:solidFill>
                <a:latin typeface="Arial" charset="0"/>
                <a:ea typeface="+mn-ea"/>
                <a:cs typeface="+mn-cs"/>
              </a:rPr>
              <a:t>LH (</a:t>
            </a:r>
            <a:r>
              <a:rPr lang="en-US" sz="1200" b="1" kern="1200" dirty="0" err="1">
                <a:solidFill>
                  <a:schemeClr val="tx1"/>
                </a:solidFill>
                <a:latin typeface="Arial" charset="0"/>
                <a:ea typeface="+mn-ea"/>
                <a:cs typeface="+mn-cs"/>
              </a:rPr>
              <a:t>Lutienizing</a:t>
            </a:r>
            <a:r>
              <a:rPr lang="en-US" sz="1200" b="1" kern="1200" dirty="0">
                <a:solidFill>
                  <a:schemeClr val="tx1"/>
                </a:solidFill>
                <a:latin typeface="Arial" charset="0"/>
                <a:ea typeface="+mn-ea"/>
                <a:cs typeface="+mn-cs"/>
              </a:rPr>
              <a:t> hormone) </a:t>
            </a:r>
            <a:r>
              <a:rPr lang="en-US" sz="1200" kern="1200" dirty="0">
                <a:solidFill>
                  <a:schemeClr val="tx1"/>
                </a:solidFill>
                <a:latin typeface="Arial" charset="0"/>
                <a:ea typeface="+mn-ea"/>
                <a:cs typeface="+mn-cs"/>
              </a:rPr>
              <a:t>which triggers the actual event of ovulation of the dominant egg.  The remaining developing eggs atrophy and no additional follicles begin to develop until the next cycle.  Once the egg is released from the ovary, the follicle (or yellow body known as the corpus </a:t>
            </a:r>
            <a:r>
              <a:rPr lang="en-US" sz="1200" kern="1200" dirty="0" err="1">
                <a:solidFill>
                  <a:schemeClr val="tx1"/>
                </a:solidFill>
                <a:latin typeface="Arial" charset="0"/>
                <a:ea typeface="+mn-ea"/>
                <a:cs typeface="+mn-cs"/>
              </a:rPr>
              <a:t>luteum</a:t>
            </a:r>
            <a:r>
              <a:rPr lang="en-US" sz="1200" kern="1200" dirty="0">
                <a:solidFill>
                  <a:schemeClr val="tx1"/>
                </a:solidFill>
                <a:latin typeface="Arial" charset="0"/>
                <a:ea typeface="+mn-ea"/>
                <a:cs typeface="+mn-cs"/>
              </a:rPr>
              <a:t>) that held the egg, changes in function, and now produces increased levels of </a:t>
            </a:r>
            <a:r>
              <a:rPr lang="en-US" sz="1200" b="1" kern="1200" dirty="0">
                <a:solidFill>
                  <a:schemeClr val="tx1"/>
                </a:solidFill>
                <a:latin typeface="Arial" charset="0"/>
                <a:ea typeface="+mn-ea"/>
                <a:cs typeface="+mn-cs"/>
              </a:rPr>
              <a:t>progesterone.  </a:t>
            </a:r>
            <a:r>
              <a:rPr lang="en-US" sz="1200" kern="1200" dirty="0">
                <a:solidFill>
                  <a:schemeClr val="tx1"/>
                </a:solidFill>
                <a:latin typeface="Arial" charset="0"/>
                <a:ea typeface="+mn-ea"/>
                <a:cs typeface="+mn-cs"/>
              </a:rPr>
              <a:t>The levels of progesterone and estrogen remain for about 10-16 days at which time they sharply decline if pregnancy has not occurred. What event do you think this will trigger in the woman’s body? Yes, menstruation!</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635C56BE-D42C-4080-B36D-947438AF6428}" type="slidenum">
              <a:rPr lang="en-US" smtClean="0"/>
              <a:pPr/>
              <a:t>39</a:t>
            </a:fld>
            <a:endParaRPr lang="en-US"/>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r>
              <a:rPr lang="en-US" sz="1200" kern="1200" dirty="0">
                <a:solidFill>
                  <a:schemeClr val="tx1"/>
                </a:solidFill>
                <a:latin typeface="Arial" charset="0"/>
                <a:ea typeface="+mn-ea"/>
                <a:cs typeface="+mn-cs"/>
              </a:rPr>
              <a:t>This slide shows the rise of estrogen levels in the early part of the cycle and the elevation of progesterone is the later part of the cycle. The following slides will demonstrate how estrogen and progesterone affect the fertility signs of a woman.</a:t>
            </a:r>
          </a:p>
          <a:p>
            <a:r>
              <a:rPr lang="en-US" sz="1200" kern="1200" dirty="0">
                <a:solidFill>
                  <a:schemeClr val="tx1"/>
                </a:solidFill>
                <a:latin typeface="Arial" charset="0"/>
                <a:ea typeface="+mn-ea"/>
                <a:cs typeface="+mn-cs"/>
              </a:rPr>
              <a: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AC443C9A-B31D-4585-A22E-E40393FC06D5}" type="slidenum">
              <a:rPr lang="en-US" smtClean="0"/>
              <a:pPr/>
              <a:t>4</a:t>
            </a:fld>
            <a:endParaRPr lang="en-US" dirty="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r>
              <a:rPr lang="en-US" sz="1200" kern="1200" dirty="0">
                <a:solidFill>
                  <a:schemeClr val="tx1"/>
                </a:solidFill>
                <a:latin typeface="Arial" charset="0"/>
                <a:ea typeface="+mn-ea"/>
                <a:cs typeface="+mn-cs"/>
              </a:rPr>
              <a:t>Before we can talk about NFP, we need to understand the foundation on which Catholic teaching about family planning is based.</a:t>
            </a:r>
          </a:p>
          <a:p>
            <a:r>
              <a:rPr lang="en-US" sz="1200" kern="1200" dirty="0">
                <a:solidFill>
                  <a:schemeClr val="tx1"/>
                </a:solidFill>
                <a:latin typeface="Arial" charset="0"/>
                <a:ea typeface="+mn-ea"/>
                <a:cs typeface="+mn-cs"/>
              </a:rPr>
              <a:t> </a:t>
            </a:r>
          </a:p>
          <a:p>
            <a:r>
              <a:rPr lang="en-US" sz="1200" b="1" i="1" u="sng" kern="1200" dirty="0">
                <a:solidFill>
                  <a:schemeClr val="tx1"/>
                </a:solidFill>
                <a:latin typeface="Arial" charset="0"/>
                <a:ea typeface="+mn-ea"/>
                <a:cs typeface="+mn-cs"/>
              </a:rPr>
              <a:t>Audience Participation Activity #2</a:t>
            </a:r>
            <a:r>
              <a:rPr lang="en-US" sz="1200" b="1" kern="1200" dirty="0">
                <a:solidFill>
                  <a:schemeClr val="tx1"/>
                </a:solidFill>
                <a:latin typeface="Arial" charset="0"/>
                <a:ea typeface="+mn-ea"/>
                <a:cs typeface="+mn-cs"/>
              </a:rPr>
              <a:t>:</a:t>
            </a:r>
            <a:endParaRPr lang="en-US" sz="1200" kern="1200" dirty="0">
              <a:solidFill>
                <a:schemeClr val="tx1"/>
              </a:solidFill>
              <a:latin typeface="Arial" charset="0"/>
              <a:ea typeface="+mn-ea"/>
              <a:cs typeface="+mn-cs"/>
            </a:endParaRPr>
          </a:p>
          <a:p>
            <a:r>
              <a:rPr lang="en-US" sz="1200" b="1" kern="1200" dirty="0">
                <a:solidFill>
                  <a:schemeClr val="tx1"/>
                </a:solidFill>
                <a:latin typeface="Arial" charset="0"/>
                <a:ea typeface="+mn-ea"/>
                <a:cs typeface="+mn-cs"/>
              </a:rPr>
              <a:t> </a:t>
            </a:r>
            <a:endParaRPr lang="en-US" sz="1200" kern="1200" dirty="0">
              <a:solidFill>
                <a:schemeClr val="tx1"/>
              </a:solidFill>
              <a:latin typeface="Arial" charset="0"/>
              <a:ea typeface="+mn-ea"/>
              <a:cs typeface="+mn-cs"/>
            </a:endParaRPr>
          </a:p>
          <a:p>
            <a:r>
              <a:rPr lang="en-US" sz="1200" b="1" kern="1200" dirty="0">
                <a:solidFill>
                  <a:schemeClr val="tx1"/>
                </a:solidFill>
                <a:latin typeface="Arial" charset="0"/>
                <a:ea typeface="+mn-ea"/>
                <a:cs typeface="+mn-cs"/>
              </a:rPr>
              <a:t>Why do you want to get married in this day and age?</a:t>
            </a:r>
            <a:endParaRPr lang="en-US" sz="1200" kern="1200" dirty="0">
              <a:solidFill>
                <a:schemeClr val="tx1"/>
              </a:solidFill>
              <a:latin typeface="Arial" charset="0"/>
              <a:ea typeface="+mn-ea"/>
              <a:cs typeface="+mn-cs"/>
            </a:endParaRPr>
          </a:p>
          <a:p>
            <a:r>
              <a:rPr lang="en-US" sz="1200" b="1" kern="1200" dirty="0">
                <a:solidFill>
                  <a:schemeClr val="tx1"/>
                </a:solidFill>
                <a:latin typeface="Arial" charset="0"/>
                <a:ea typeface="+mn-ea"/>
                <a:cs typeface="+mn-cs"/>
              </a:rPr>
              <a:t>Why not just live together?	</a:t>
            </a:r>
            <a:r>
              <a:rPr lang="en-US" sz="1200" b="0" kern="1200" dirty="0">
                <a:solidFill>
                  <a:schemeClr val="tx1"/>
                </a:solidFill>
                <a:latin typeface="Arial" charset="0"/>
                <a:ea typeface="+mn-ea"/>
                <a:cs typeface="+mn-cs"/>
              </a:rPr>
              <a:t>(</a:t>
            </a:r>
            <a:r>
              <a:rPr lang="en-US" sz="1200" i="1" kern="1200" dirty="0">
                <a:solidFill>
                  <a:schemeClr val="tx1"/>
                </a:solidFill>
                <a:latin typeface="Arial" charset="0"/>
                <a:ea typeface="+mn-ea"/>
                <a:cs typeface="+mn-cs"/>
              </a:rPr>
              <a:t>If you have board, list responses</a:t>
            </a:r>
            <a:r>
              <a:rPr lang="en-US" sz="1200" kern="1200" dirty="0">
                <a:solidFill>
                  <a:schemeClr val="tx1"/>
                </a:solidFill>
                <a:latin typeface="Arial" charset="0"/>
                <a:ea typeface="+mn-ea"/>
                <a:cs typeface="+mn-cs"/>
              </a:rPr>
              <a:t> &amp; </a:t>
            </a:r>
            <a:r>
              <a:rPr lang="en-US" sz="1200" i="1" kern="1200" dirty="0">
                <a:solidFill>
                  <a:schemeClr val="tx1"/>
                </a:solidFill>
                <a:latin typeface="Arial" charset="0"/>
                <a:ea typeface="+mn-ea"/>
                <a:cs typeface="+mn-cs"/>
              </a:rPr>
              <a:t>include the following)</a:t>
            </a:r>
            <a:endParaRPr lang="en-US" sz="1200" kern="1200" dirty="0">
              <a:solidFill>
                <a:schemeClr val="tx1"/>
              </a:solidFill>
              <a:latin typeface="Arial" charset="0"/>
              <a:ea typeface="+mn-ea"/>
              <a:cs typeface="+mn-cs"/>
            </a:endParaRPr>
          </a:p>
          <a:p>
            <a:pPr lvl="0"/>
            <a:r>
              <a:rPr lang="en-US" sz="1200" kern="1200" dirty="0">
                <a:solidFill>
                  <a:schemeClr val="tx1"/>
                </a:solidFill>
                <a:latin typeface="Arial" charset="0"/>
                <a:ea typeface="+mn-ea"/>
                <a:cs typeface="+mn-cs"/>
              </a:rPr>
              <a:t>Commitment</a:t>
            </a:r>
          </a:p>
          <a:p>
            <a:pPr lvl="0"/>
            <a:r>
              <a:rPr lang="en-US" sz="1200" kern="1200" dirty="0">
                <a:solidFill>
                  <a:schemeClr val="tx1"/>
                </a:solidFill>
                <a:latin typeface="Arial" charset="0"/>
                <a:ea typeface="+mn-ea"/>
                <a:cs typeface="+mn-cs"/>
              </a:rPr>
              <a:t>lifelong promise of fidelity</a:t>
            </a:r>
          </a:p>
          <a:p>
            <a:pPr lvl="0"/>
            <a:r>
              <a:rPr lang="en-US" sz="1200" kern="1200" dirty="0">
                <a:solidFill>
                  <a:schemeClr val="tx1"/>
                </a:solidFill>
                <a:latin typeface="Arial" charset="0"/>
                <a:ea typeface="+mn-ea"/>
                <a:cs typeface="+mn-cs"/>
              </a:rPr>
              <a:t>to start a family</a:t>
            </a:r>
          </a:p>
          <a:p>
            <a:pPr lvl="0"/>
            <a:r>
              <a:rPr lang="en-US" sz="1200" kern="1200" dirty="0">
                <a:solidFill>
                  <a:schemeClr val="tx1"/>
                </a:solidFill>
                <a:latin typeface="Arial" charset="0"/>
                <a:ea typeface="+mn-ea"/>
                <a:cs typeface="+mn-cs"/>
              </a:rPr>
              <a:t>to ”legitimize sex”</a:t>
            </a:r>
          </a:p>
          <a:p>
            <a:r>
              <a:rPr lang="en-US" sz="1200" i="1" kern="1200" dirty="0">
                <a:solidFill>
                  <a:schemeClr val="tx1"/>
                </a:solidFill>
                <a:latin typeface="Arial" charset="0"/>
                <a:ea typeface="+mn-ea"/>
                <a:cs typeface="+mn-cs"/>
              </a:rPr>
              <a:t> </a:t>
            </a:r>
            <a:endParaRPr lang="en-US" sz="1200" kern="1200" dirty="0">
              <a:solidFill>
                <a:schemeClr val="tx1"/>
              </a:solidFill>
              <a:latin typeface="Arial" charset="0"/>
              <a:ea typeface="+mn-ea"/>
              <a:cs typeface="+mn-cs"/>
            </a:endParaRPr>
          </a:p>
          <a:p>
            <a:r>
              <a:rPr lang="en-US" sz="1200" b="1" kern="1200" dirty="0">
                <a:solidFill>
                  <a:schemeClr val="tx1"/>
                </a:solidFill>
                <a:latin typeface="Arial" charset="0"/>
                <a:ea typeface="+mn-ea"/>
                <a:cs typeface="+mn-cs"/>
              </a:rPr>
              <a:t>Why do you want to get married in the Catholic Church? </a:t>
            </a:r>
            <a:r>
              <a:rPr lang="en-US" sz="1200" i="1" kern="1200" dirty="0">
                <a:solidFill>
                  <a:schemeClr val="tx1"/>
                </a:solidFill>
                <a:latin typeface="Arial" charset="0"/>
                <a:ea typeface="+mn-ea"/>
                <a:cs typeface="+mn-cs"/>
              </a:rPr>
              <a:t>(Add to list if not mentioned.)</a:t>
            </a:r>
            <a:endParaRPr lang="en-US" sz="1200" kern="1200" dirty="0">
              <a:solidFill>
                <a:schemeClr val="tx1"/>
              </a:solidFill>
              <a:latin typeface="Arial" charset="0"/>
              <a:ea typeface="+mn-ea"/>
              <a:cs typeface="+mn-cs"/>
            </a:endParaRPr>
          </a:p>
          <a:p>
            <a:r>
              <a:rPr lang="en-US" sz="1200" kern="1200" dirty="0">
                <a:solidFill>
                  <a:schemeClr val="tx1"/>
                </a:solidFill>
                <a:latin typeface="Arial" charset="0"/>
                <a:ea typeface="+mn-ea"/>
                <a:cs typeface="+mn-cs"/>
              </a:rPr>
              <a:t>Hopefully you also want to invite God into your marriage, to receive the </a:t>
            </a:r>
            <a:r>
              <a:rPr lang="en-US" sz="1200" b="1" u="sng" kern="1200" dirty="0">
                <a:solidFill>
                  <a:schemeClr val="tx1"/>
                </a:solidFill>
                <a:latin typeface="Arial" charset="0"/>
                <a:ea typeface="+mn-ea"/>
                <a:cs typeface="+mn-cs"/>
              </a:rPr>
              <a:t>grace of the sacrament</a:t>
            </a:r>
            <a:r>
              <a:rPr lang="en-US" sz="1200" kern="1200" dirty="0">
                <a:solidFill>
                  <a:schemeClr val="tx1"/>
                </a:solidFill>
                <a:latin typeface="Arial" charset="0"/>
                <a:ea typeface="+mn-ea"/>
                <a:cs typeface="+mn-cs"/>
              </a:rPr>
              <a:t>, to be a sign of God’s love to each other and to the world, to have a family and raise them with faith in God.</a:t>
            </a:r>
          </a:p>
          <a:p>
            <a:r>
              <a:rPr lang="en-US" sz="1200" kern="1200" dirty="0">
                <a:solidFill>
                  <a:schemeClr val="tx1"/>
                </a:solidFill>
                <a:latin typeface="Arial" charset="0"/>
                <a:ea typeface="+mn-ea"/>
                <a:cs typeface="+mn-cs"/>
              </a:rPr>
              <a:t> </a:t>
            </a:r>
          </a:p>
          <a:p>
            <a:r>
              <a:rPr lang="en-US" sz="1200" kern="1200" dirty="0">
                <a:solidFill>
                  <a:schemeClr val="tx1"/>
                </a:solidFill>
                <a:latin typeface="Arial" charset="0"/>
                <a:ea typeface="+mn-ea"/>
                <a:cs typeface="+mn-cs"/>
              </a:rPr>
              <a:t>The difference between a </a:t>
            </a:r>
            <a:r>
              <a:rPr lang="en-US" sz="1200" b="1" kern="1200" dirty="0">
                <a:solidFill>
                  <a:schemeClr val="tx1"/>
                </a:solidFill>
                <a:latin typeface="Arial" charset="0"/>
                <a:ea typeface="+mn-ea"/>
                <a:cs typeface="+mn-cs"/>
              </a:rPr>
              <a:t>civil</a:t>
            </a:r>
            <a:r>
              <a:rPr lang="en-US" sz="1200" kern="1200" dirty="0">
                <a:solidFill>
                  <a:schemeClr val="tx1"/>
                </a:solidFill>
                <a:latin typeface="Arial" charset="0"/>
                <a:ea typeface="+mn-ea"/>
                <a:cs typeface="+mn-cs"/>
              </a:rPr>
              <a:t> and a </a:t>
            </a:r>
            <a:r>
              <a:rPr lang="en-US" sz="1200" b="1" kern="1200" dirty="0">
                <a:solidFill>
                  <a:schemeClr val="tx1"/>
                </a:solidFill>
                <a:latin typeface="Arial" charset="0"/>
                <a:ea typeface="+mn-ea"/>
                <a:cs typeface="+mn-cs"/>
              </a:rPr>
              <a:t>sacramental marriage</a:t>
            </a:r>
            <a:r>
              <a:rPr lang="en-US" sz="1200" kern="1200" dirty="0">
                <a:solidFill>
                  <a:schemeClr val="tx1"/>
                </a:solidFill>
                <a:latin typeface="Arial" charset="0"/>
                <a:ea typeface="+mn-ea"/>
                <a:cs typeface="+mn-cs"/>
              </a:rPr>
              <a:t>:</a:t>
            </a:r>
          </a:p>
          <a:p>
            <a:r>
              <a:rPr lang="en-US" sz="1200" kern="1200" dirty="0">
                <a:solidFill>
                  <a:schemeClr val="tx1"/>
                </a:solidFill>
                <a:latin typeface="Arial" charset="0"/>
                <a:ea typeface="+mn-ea"/>
                <a:cs typeface="+mn-cs"/>
              </a:rPr>
              <a:t>Civil marriage is a contract to stay together as long as both parties agree.  Either party can break the contract by stating the marriage is irretrievably broken. Neither spouse nor the court/judge can prevent the breaking of the contract.</a:t>
            </a:r>
          </a:p>
          <a:p>
            <a:r>
              <a:rPr lang="en-US" sz="1200" kern="1200" dirty="0">
                <a:solidFill>
                  <a:schemeClr val="tx1"/>
                </a:solidFill>
                <a:latin typeface="Arial" charset="0"/>
                <a:ea typeface="+mn-ea"/>
                <a:cs typeface="+mn-cs"/>
              </a:rPr>
              <a:t> </a:t>
            </a:r>
          </a:p>
          <a:p>
            <a:r>
              <a:rPr lang="en-US" sz="1200" b="1" kern="1200" dirty="0">
                <a:solidFill>
                  <a:schemeClr val="tx1"/>
                </a:solidFill>
                <a:latin typeface="Arial" charset="0"/>
                <a:ea typeface="+mn-ea"/>
                <a:cs typeface="+mn-cs"/>
              </a:rPr>
              <a:t>Sacramental marriage is covenant promises between two people with God as their witness and partner</a:t>
            </a:r>
            <a:r>
              <a:rPr lang="en-US" sz="1200" kern="1200" dirty="0">
                <a:solidFill>
                  <a:schemeClr val="tx1"/>
                </a:solidFill>
                <a:latin typeface="Arial" charset="0"/>
                <a:ea typeface="+mn-ea"/>
                <a:cs typeface="+mn-cs"/>
              </a:rPr>
              <a:t>. Every marriage will have its challenges and where either human spouse may feel or think that the marriage is too difficult, and the forgiveness required is too big, the Church teaches that with God’s grace in the marriage, there is forbearance and redemption. We might fail, but Christ cannot fail.</a:t>
            </a:r>
          </a:p>
          <a:p>
            <a:r>
              <a:rPr lang="en-US" sz="1200" kern="1200" dirty="0">
                <a:solidFill>
                  <a:schemeClr val="tx1"/>
                </a:solidFill>
                <a:latin typeface="Arial" charset="0"/>
                <a:ea typeface="+mn-ea"/>
                <a:cs typeface="+mn-cs"/>
              </a:rPr>
              <a:t> </a:t>
            </a:r>
          </a:p>
          <a:p>
            <a:r>
              <a:rPr lang="en-US" sz="1200" b="1" kern="1200" dirty="0">
                <a:solidFill>
                  <a:schemeClr val="tx1"/>
                </a:solidFill>
                <a:latin typeface="Arial" charset="0"/>
                <a:ea typeface="+mn-ea"/>
                <a:cs typeface="+mn-cs"/>
              </a:rPr>
              <a:t>Every sacrament makes visible an invisible reality</a:t>
            </a:r>
            <a:r>
              <a:rPr lang="en-US" sz="1200" kern="1200" dirty="0">
                <a:solidFill>
                  <a:schemeClr val="tx1"/>
                </a:solidFill>
                <a:latin typeface="Arial" charset="0"/>
                <a:ea typeface="+mn-ea"/>
                <a:cs typeface="+mn-cs"/>
              </a:rPr>
              <a:t>. In order for us to understand what invisible reality is being made known to us through the sacrament of marriage we must go all the way back to the beginning, to the beginning of the Bible and the creation story.</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A3313886-3EAA-4A3B-992F-C4968E37C471}" type="slidenum">
              <a:rPr lang="en-US" smtClean="0"/>
              <a:pPr/>
              <a:t>40</a:t>
            </a:fld>
            <a:endParaRPr lang="en-US"/>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r>
              <a:rPr lang="en-US" sz="1200" kern="1200" dirty="0">
                <a:solidFill>
                  <a:schemeClr val="tx1"/>
                </a:solidFill>
                <a:latin typeface="Arial" charset="0"/>
                <a:ea typeface="+mn-ea"/>
                <a:cs typeface="+mn-cs"/>
              </a:rPr>
              <a:t>In the </a:t>
            </a:r>
            <a:r>
              <a:rPr lang="en-US" sz="1200" b="1" kern="1200" dirty="0">
                <a:solidFill>
                  <a:schemeClr val="tx1"/>
                </a:solidFill>
                <a:latin typeface="Arial" charset="0"/>
                <a:ea typeface="+mn-ea"/>
                <a:cs typeface="+mn-cs"/>
              </a:rPr>
              <a:t>early part of the cycle</a:t>
            </a:r>
            <a:r>
              <a:rPr lang="en-US" sz="1200" kern="1200" dirty="0">
                <a:solidFill>
                  <a:schemeClr val="tx1"/>
                </a:solidFill>
                <a:latin typeface="Arial" charset="0"/>
                <a:ea typeface="+mn-ea"/>
                <a:cs typeface="+mn-cs"/>
              </a:rPr>
              <a:t>, without hormonal influence, the cervix when examined by the woman is low, firm, closed and no mucus is present.</a:t>
            </a:r>
          </a:p>
          <a:p>
            <a:r>
              <a:rPr lang="en-US" sz="1200" kern="1200" dirty="0">
                <a:solidFill>
                  <a:schemeClr val="tx1"/>
                </a:solidFill>
                <a:latin typeface="Arial" charset="0"/>
                <a:ea typeface="+mn-ea"/>
                <a:cs typeface="+mn-cs"/>
              </a:rPr>
              <a:t>As the follicle in the ovary develops and </a:t>
            </a:r>
            <a:r>
              <a:rPr lang="en-US" sz="1200" b="1" kern="1200" dirty="0">
                <a:solidFill>
                  <a:schemeClr val="tx1"/>
                </a:solidFill>
                <a:latin typeface="Arial" charset="0"/>
                <a:ea typeface="+mn-ea"/>
                <a:cs typeface="+mn-cs"/>
              </a:rPr>
              <a:t>estrogen </a:t>
            </a:r>
            <a:r>
              <a:rPr lang="en-US" sz="1200" kern="1200" dirty="0">
                <a:solidFill>
                  <a:schemeClr val="tx1"/>
                </a:solidFill>
                <a:latin typeface="Arial" charset="0"/>
                <a:ea typeface="+mn-ea"/>
                <a:cs typeface="+mn-cs"/>
              </a:rPr>
              <a:t>is released, the cervix changes to a high position, becoming softer, and more open to allow the passage of sperm.  Simultaneously mucus from the cervical crypts begins to flow.</a:t>
            </a:r>
          </a:p>
          <a:p>
            <a:r>
              <a:rPr lang="en-US" sz="1200" b="1" kern="1200" dirty="0">
                <a:solidFill>
                  <a:schemeClr val="tx1"/>
                </a:solidFill>
                <a:latin typeface="Arial" charset="0"/>
                <a:ea typeface="+mn-ea"/>
                <a:cs typeface="+mn-cs"/>
              </a:rPr>
              <a:t> </a:t>
            </a:r>
            <a:endParaRPr lang="en-US" sz="1200" kern="1200" dirty="0">
              <a:solidFill>
                <a:schemeClr val="tx1"/>
              </a:solidFill>
              <a:latin typeface="Arial" charset="0"/>
              <a:ea typeface="+mn-ea"/>
              <a:cs typeface="+mn-cs"/>
            </a:endParaRPr>
          </a:p>
          <a:p>
            <a:r>
              <a:rPr lang="en-US" sz="1200" kern="1200" dirty="0">
                <a:solidFill>
                  <a:schemeClr val="tx1"/>
                </a:solidFill>
                <a:latin typeface="Arial" charset="0"/>
                <a:ea typeface="+mn-ea"/>
                <a:cs typeface="+mn-cs"/>
              </a:rPr>
              <a:t>Observation of this mucus and its changing pattern is a fertility sign noted along with the changes in the cervix itself.  </a:t>
            </a:r>
            <a:r>
              <a:rPr lang="en-US" sz="1200" b="1" kern="1200" dirty="0">
                <a:solidFill>
                  <a:schemeClr val="tx1"/>
                </a:solidFill>
                <a:latin typeface="Arial" charset="0"/>
                <a:ea typeface="+mn-ea"/>
                <a:cs typeface="+mn-cs"/>
              </a:rPr>
              <a:t>Once ovulation</a:t>
            </a:r>
            <a:r>
              <a:rPr lang="en-US" sz="1200" kern="1200" dirty="0">
                <a:solidFill>
                  <a:schemeClr val="tx1"/>
                </a:solidFill>
                <a:latin typeface="Arial" charset="0"/>
                <a:ea typeface="+mn-ea"/>
                <a:cs typeface="+mn-cs"/>
              </a:rPr>
              <a:t> has passed, the </a:t>
            </a:r>
            <a:r>
              <a:rPr lang="en-US" sz="1200" b="1" kern="1200" dirty="0">
                <a:solidFill>
                  <a:schemeClr val="tx1"/>
                </a:solidFill>
                <a:latin typeface="Arial" charset="0"/>
                <a:ea typeface="+mn-ea"/>
                <a:cs typeface="+mn-cs"/>
              </a:rPr>
              <a:t>progesterone</a:t>
            </a:r>
            <a:r>
              <a:rPr lang="en-US" sz="1200" kern="1200" dirty="0">
                <a:solidFill>
                  <a:schemeClr val="tx1"/>
                </a:solidFill>
                <a:latin typeface="Arial" charset="0"/>
                <a:ea typeface="+mn-ea"/>
                <a:cs typeface="+mn-cs"/>
              </a:rPr>
              <a:t> produced by the corpus </a:t>
            </a:r>
            <a:r>
              <a:rPr lang="en-US" sz="1200" kern="1200" dirty="0" err="1">
                <a:solidFill>
                  <a:schemeClr val="tx1"/>
                </a:solidFill>
                <a:latin typeface="Arial" charset="0"/>
                <a:ea typeface="+mn-ea"/>
                <a:cs typeface="+mn-cs"/>
              </a:rPr>
              <a:t>luteum</a:t>
            </a:r>
            <a:r>
              <a:rPr lang="en-US" sz="1200" kern="1200" dirty="0">
                <a:solidFill>
                  <a:schemeClr val="tx1"/>
                </a:solidFill>
                <a:latin typeface="Arial" charset="0"/>
                <a:ea typeface="+mn-ea"/>
                <a:cs typeface="+mn-cs"/>
              </a:rPr>
              <a:t> in the ovary causes the cervix to return to a low, firm, closed position and the mucus dries up and forms a plug to protect a the baby if pregnancy should have begun in this cycle.</a:t>
            </a:r>
          </a:p>
          <a:p>
            <a:pPr eaLnBrk="1" hangingPunct="1"/>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6D76FDAF-DB8A-4D2E-8C18-B6288E0EE149}" type="slidenum">
              <a:rPr lang="en-US" smtClean="0"/>
              <a:pPr/>
              <a:t>41</a:t>
            </a:fld>
            <a:endParaRPr lang="en-US"/>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pPr eaLnBrk="1" hangingPunct="1"/>
            <a:r>
              <a:rPr lang="en-US" sz="1200" kern="1200" dirty="0">
                <a:solidFill>
                  <a:schemeClr val="tx1"/>
                </a:solidFill>
                <a:latin typeface="Arial" charset="0"/>
                <a:ea typeface="+mn-ea"/>
                <a:cs typeface="+mn-cs"/>
              </a:rPr>
              <a:t>This picture is of a cross section of the </a:t>
            </a:r>
            <a:r>
              <a:rPr lang="en-US" sz="1200" kern="1200" dirty="0" err="1">
                <a:solidFill>
                  <a:schemeClr val="tx1"/>
                </a:solidFill>
                <a:latin typeface="Arial" charset="0"/>
                <a:ea typeface="+mn-ea"/>
                <a:cs typeface="+mn-cs"/>
              </a:rPr>
              <a:t>endometrium</a:t>
            </a:r>
            <a:r>
              <a:rPr lang="en-US" sz="1200" kern="1200" dirty="0">
                <a:solidFill>
                  <a:schemeClr val="tx1"/>
                </a:solidFill>
                <a:latin typeface="Arial" charset="0"/>
                <a:ea typeface="+mn-ea"/>
                <a:cs typeface="+mn-cs"/>
              </a:rPr>
              <a:t> or uterine lining. During menstruation, the superficial layer of the </a:t>
            </a:r>
            <a:r>
              <a:rPr lang="en-US" sz="1200" kern="1200" dirty="0" err="1">
                <a:solidFill>
                  <a:schemeClr val="tx1"/>
                </a:solidFill>
                <a:latin typeface="Arial" charset="0"/>
                <a:ea typeface="+mn-ea"/>
                <a:cs typeface="+mn-cs"/>
              </a:rPr>
              <a:t>endometrium</a:t>
            </a:r>
            <a:r>
              <a:rPr lang="en-US" sz="1200" kern="1200" dirty="0">
                <a:solidFill>
                  <a:schemeClr val="tx1"/>
                </a:solidFill>
                <a:latin typeface="Arial" charset="0"/>
                <a:ea typeface="+mn-ea"/>
                <a:cs typeface="+mn-cs"/>
              </a:rPr>
              <a:t> is shed; however, </a:t>
            </a:r>
            <a:r>
              <a:rPr lang="en-US" sz="1200" b="1" kern="1200" dirty="0">
                <a:solidFill>
                  <a:schemeClr val="tx1"/>
                </a:solidFill>
                <a:latin typeface="Arial" charset="0"/>
                <a:ea typeface="+mn-ea"/>
                <a:cs typeface="+mn-cs"/>
              </a:rPr>
              <a:t>estrogen</a:t>
            </a:r>
            <a:r>
              <a:rPr lang="en-US" sz="1200" kern="1200" dirty="0">
                <a:solidFill>
                  <a:schemeClr val="tx1"/>
                </a:solidFill>
                <a:latin typeface="Arial" charset="0"/>
                <a:ea typeface="+mn-ea"/>
                <a:cs typeface="+mn-cs"/>
              </a:rPr>
              <a:t> causes new growth to occur, so that by the time of ovulation, the thickness of the </a:t>
            </a:r>
            <a:r>
              <a:rPr lang="en-US" sz="1200" kern="1200" dirty="0" err="1">
                <a:solidFill>
                  <a:schemeClr val="tx1"/>
                </a:solidFill>
                <a:latin typeface="Arial" charset="0"/>
                <a:ea typeface="+mn-ea"/>
                <a:cs typeface="+mn-cs"/>
              </a:rPr>
              <a:t>endometrium</a:t>
            </a:r>
            <a:r>
              <a:rPr lang="en-US" sz="1200" kern="1200" dirty="0">
                <a:solidFill>
                  <a:schemeClr val="tx1"/>
                </a:solidFill>
                <a:latin typeface="Arial" charset="0"/>
                <a:ea typeface="+mn-ea"/>
                <a:cs typeface="+mn-cs"/>
              </a:rPr>
              <a:t> has quadrupled.  After ovulation, under the influence of </a:t>
            </a:r>
            <a:r>
              <a:rPr lang="en-US" sz="1200" b="1" kern="1200" dirty="0">
                <a:solidFill>
                  <a:schemeClr val="tx1"/>
                </a:solidFill>
                <a:latin typeface="Arial" charset="0"/>
                <a:ea typeface="+mn-ea"/>
                <a:cs typeface="+mn-cs"/>
              </a:rPr>
              <a:t>progesterone,</a:t>
            </a:r>
            <a:r>
              <a:rPr lang="en-US" sz="1200" kern="1200" dirty="0">
                <a:solidFill>
                  <a:schemeClr val="tx1"/>
                </a:solidFill>
                <a:latin typeface="Arial" charset="0"/>
                <a:ea typeface="+mn-ea"/>
                <a:cs typeface="+mn-cs"/>
              </a:rPr>
              <a:t> the </a:t>
            </a:r>
            <a:r>
              <a:rPr lang="en-US" sz="1200" kern="1200" dirty="0" err="1">
                <a:solidFill>
                  <a:schemeClr val="tx1"/>
                </a:solidFill>
                <a:latin typeface="Arial" charset="0"/>
                <a:ea typeface="+mn-ea"/>
                <a:cs typeface="+mn-cs"/>
              </a:rPr>
              <a:t>endometrium</a:t>
            </a:r>
            <a:r>
              <a:rPr lang="en-US" sz="1200" kern="1200" dirty="0">
                <a:solidFill>
                  <a:schemeClr val="tx1"/>
                </a:solidFill>
                <a:latin typeface="Arial" charset="0"/>
                <a:ea typeface="+mn-ea"/>
                <a:cs typeface="+mn-cs"/>
              </a:rPr>
              <a:t> continues to grow and becomes soft and spongy as it prepares to receive a child in the event of pregnancy.  If pregnancy hasn’t occurred, the sharp decline of hormones causes the </a:t>
            </a:r>
            <a:r>
              <a:rPr lang="en-US" sz="1200" kern="1200" dirty="0" err="1">
                <a:solidFill>
                  <a:schemeClr val="tx1"/>
                </a:solidFill>
                <a:latin typeface="Arial" charset="0"/>
                <a:ea typeface="+mn-ea"/>
                <a:cs typeface="+mn-cs"/>
              </a:rPr>
              <a:t>endometrium</a:t>
            </a:r>
            <a:r>
              <a:rPr lang="en-US" sz="1200" kern="1200" dirty="0">
                <a:solidFill>
                  <a:schemeClr val="tx1"/>
                </a:solidFill>
                <a:latin typeface="Arial" charset="0"/>
                <a:ea typeface="+mn-ea"/>
                <a:cs typeface="+mn-cs"/>
              </a:rPr>
              <a:t> to be sloughed off, in about 2 weeks, as part of the following menstrual flow.</a:t>
            </a:r>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25C3FD3F-C734-467B-B9D1-77C5C1DA595E}" type="slidenum">
              <a:rPr lang="en-US" smtClean="0"/>
              <a:pPr/>
              <a:t>42</a:t>
            </a:fld>
            <a:endParaRPr lang="en-US"/>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pPr lvl="0"/>
            <a:r>
              <a:rPr lang="en-US" sz="1200" kern="1200" dirty="0">
                <a:solidFill>
                  <a:schemeClr val="tx1"/>
                </a:solidFill>
                <a:latin typeface="Arial" charset="0"/>
                <a:ea typeface="+mn-ea"/>
                <a:cs typeface="+mn-cs"/>
              </a:rPr>
              <a:t>The woman’s </a:t>
            </a:r>
            <a:r>
              <a:rPr lang="en-US" sz="1200" b="1" kern="1200" dirty="0">
                <a:solidFill>
                  <a:schemeClr val="tx1"/>
                </a:solidFill>
                <a:latin typeface="Arial" charset="0"/>
                <a:ea typeface="+mn-ea"/>
                <a:cs typeface="+mn-cs"/>
              </a:rPr>
              <a:t>waking temperature</a:t>
            </a:r>
            <a:r>
              <a:rPr lang="en-US" sz="1200" kern="1200" dirty="0">
                <a:solidFill>
                  <a:schemeClr val="tx1"/>
                </a:solidFill>
                <a:latin typeface="Arial" charset="0"/>
                <a:ea typeface="+mn-ea"/>
                <a:cs typeface="+mn-cs"/>
              </a:rPr>
              <a:t>, undisturbed by activity, is known as the </a:t>
            </a:r>
            <a:r>
              <a:rPr lang="en-US" sz="1200" b="1" kern="1200" dirty="0">
                <a:solidFill>
                  <a:schemeClr val="tx1"/>
                </a:solidFill>
                <a:latin typeface="Arial" charset="0"/>
                <a:ea typeface="+mn-ea"/>
                <a:cs typeface="+mn-cs"/>
              </a:rPr>
              <a:t>Basal Body Temperature </a:t>
            </a:r>
            <a:r>
              <a:rPr lang="en-US" sz="1200" kern="1200" dirty="0">
                <a:solidFill>
                  <a:schemeClr val="tx1"/>
                </a:solidFill>
                <a:latin typeface="Arial" charset="0"/>
                <a:ea typeface="+mn-ea"/>
                <a:cs typeface="+mn-cs"/>
              </a:rPr>
              <a:t>and can be taken daily each morning and charted.  Under normal conditions and following a good night’s rest it is the lowest temperature she will experience daily. </a:t>
            </a:r>
          </a:p>
          <a:p>
            <a:pPr lvl="0"/>
            <a:endParaRPr lang="en-US" sz="1200" kern="1200" dirty="0">
              <a:solidFill>
                <a:schemeClr val="tx1"/>
              </a:solidFill>
              <a:latin typeface="Arial" charset="0"/>
              <a:ea typeface="+mn-ea"/>
              <a:cs typeface="+mn-cs"/>
            </a:endParaRPr>
          </a:p>
          <a:p>
            <a:pPr lvl="0"/>
            <a:r>
              <a:rPr lang="en-US" sz="1200" kern="1200" dirty="0">
                <a:solidFill>
                  <a:schemeClr val="tx1"/>
                </a:solidFill>
                <a:latin typeface="Arial" charset="0"/>
                <a:ea typeface="+mn-ea"/>
                <a:cs typeface="+mn-cs"/>
              </a:rPr>
              <a:t>It is one of the signs checked in the </a:t>
            </a:r>
            <a:r>
              <a:rPr lang="en-US" sz="1200" b="1" kern="1200" dirty="0">
                <a:solidFill>
                  <a:schemeClr val="tx1"/>
                </a:solidFill>
                <a:latin typeface="Arial" charset="0"/>
                <a:ea typeface="+mn-ea"/>
                <a:cs typeface="+mn-cs"/>
              </a:rPr>
              <a:t>Symptom-Thermal</a:t>
            </a:r>
            <a:r>
              <a:rPr lang="en-US" sz="1200" kern="1200" dirty="0">
                <a:solidFill>
                  <a:schemeClr val="tx1"/>
                </a:solidFill>
                <a:latin typeface="Arial" charset="0"/>
                <a:ea typeface="+mn-ea"/>
                <a:cs typeface="+mn-cs"/>
              </a:rPr>
              <a:t> method of NFP.</a:t>
            </a:r>
          </a:p>
          <a:p>
            <a:pPr lvl="0"/>
            <a:endParaRPr lang="en-US" sz="1200" kern="1200" dirty="0">
              <a:solidFill>
                <a:schemeClr val="tx1"/>
              </a:solidFill>
              <a:latin typeface="Arial" charset="0"/>
              <a:ea typeface="+mn-ea"/>
              <a:cs typeface="+mn-cs"/>
            </a:endParaRPr>
          </a:p>
          <a:p>
            <a:pPr lvl="0"/>
            <a:r>
              <a:rPr lang="en-US" sz="1200" kern="1200" dirty="0">
                <a:solidFill>
                  <a:schemeClr val="tx1"/>
                </a:solidFill>
                <a:latin typeface="Arial" charset="0"/>
                <a:ea typeface="+mn-ea"/>
                <a:cs typeface="+mn-cs"/>
              </a:rPr>
              <a:t>After ovulation, the </a:t>
            </a:r>
            <a:r>
              <a:rPr lang="en-US" sz="1200" b="1" kern="1200" dirty="0">
                <a:solidFill>
                  <a:schemeClr val="tx1"/>
                </a:solidFill>
                <a:latin typeface="Arial" charset="0"/>
                <a:ea typeface="+mn-ea"/>
                <a:cs typeface="+mn-cs"/>
              </a:rPr>
              <a:t>corpus </a:t>
            </a:r>
            <a:r>
              <a:rPr lang="en-US" sz="1200" b="1" kern="1200" dirty="0" err="1">
                <a:solidFill>
                  <a:schemeClr val="tx1"/>
                </a:solidFill>
                <a:latin typeface="Arial" charset="0"/>
                <a:ea typeface="+mn-ea"/>
                <a:cs typeface="+mn-cs"/>
              </a:rPr>
              <a:t>luteum</a:t>
            </a:r>
            <a:r>
              <a:rPr lang="en-US" sz="1200" b="1" kern="1200" dirty="0">
                <a:solidFill>
                  <a:schemeClr val="tx1"/>
                </a:solidFill>
                <a:latin typeface="Arial" charset="0"/>
                <a:ea typeface="+mn-ea"/>
                <a:cs typeface="+mn-cs"/>
              </a:rPr>
              <a:t> produces a level of progesterone</a:t>
            </a:r>
            <a:r>
              <a:rPr lang="en-US" sz="1200" kern="1200" dirty="0">
                <a:solidFill>
                  <a:schemeClr val="tx1"/>
                </a:solidFill>
                <a:latin typeface="Arial" charset="0"/>
                <a:ea typeface="+mn-ea"/>
                <a:cs typeface="+mn-cs"/>
              </a:rPr>
              <a:t>, the hormone which will affect the temperature regulating system in the brain, and a woman will see a rise in her temperature.  If she is not pregnant her temperature will drop toward the end of her cycle due to a rapid decrease in her progesterone and estrogen levels. </a:t>
            </a:r>
          </a:p>
          <a:p>
            <a:pPr lvl="0"/>
            <a:endParaRPr lang="en-US" sz="1200" kern="1200" dirty="0">
              <a:solidFill>
                <a:schemeClr val="tx1"/>
              </a:solidFill>
              <a:latin typeface="Arial" charset="0"/>
              <a:ea typeface="+mn-ea"/>
              <a:cs typeface="+mn-cs"/>
            </a:endParaRPr>
          </a:p>
          <a:p>
            <a:pPr lvl="0"/>
            <a:r>
              <a:rPr lang="en-US" sz="1200" kern="1200" dirty="0">
                <a:solidFill>
                  <a:schemeClr val="tx1"/>
                </a:solidFill>
                <a:latin typeface="Arial" charset="0"/>
                <a:ea typeface="+mn-ea"/>
                <a:cs typeface="+mn-cs"/>
              </a:rPr>
              <a:t>If she is </a:t>
            </a:r>
            <a:r>
              <a:rPr lang="en-US" sz="1200" b="1" kern="1200" dirty="0">
                <a:solidFill>
                  <a:schemeClr val="tx1"/>
                </a:solidFill>
                <a:latin typeface="Arial" charset="0"/>
                <a:ea typeface="+mn-ea"/>
                <a:cs typeface="+mn-cs"/>
              </a:rPr>
              <a:t>pregnant</a:t>
            </a:r>
            <a:r>
              <a:rPr lang="en-US" sz="1200" kern="1200" dirty="0">
                <a:solidFill>
                  <a:schemeClr val="tx1"/>
                </a:solidFill>
                <a:latin typeface="Arial" charset="0"/>
                <a:ea typeface="+mn-ea"/>
                <a:cs typeface="+mn-cs"/>
              </a:rPr>
              <a:t> the temperature will stay elevated through much of her pregnancy and in fact a sustained high temperature phase of 18-21 high temperatures will be an early sign of pregnancy.</a:t>
            </a:r>
          </a:p>
          <a:p>
            <a:pPr lvl="0"/>
            <a:endParaRPr lang="en-US" sz="1200" kern="1200" dirty="0">
              <a:solidFill>
                <a:schemeClr val="tx1"/>
              </a:solidFill>
              <a:latin typeface="Arial" charset="0"/>
              <a:ea typeface="+mn-ea"/>
              <a:cs typeface="+mn-cs"/>
            </a:endParaRPr>
          </a:p>
          <a:p>
            <a:pPr lvl="0"/>
            <a:r>
              <a:rPr lang="en-US" sz="1200" kern="1200" dirty="0">
                <a:solidFill>
                  <a:schemeClr val="tx1"/>
                </a:solidFill>
                <a:latin typeface="Arial" charset="0"/>
                <a:ea typeface="+mn-ea"/>
                <a:cs typeface="+mn-cs"/>
              </a:rPr>
              <a:t>Taking the temperature and seeing a sufficient and sustained rise confirms that ovulation has taken place in a cycle and will also inform a woman if she has not yet ovulated if a temperature rise has not yet occurred.</a:t>
            </a:r>
          </a:p>
          <a:p>
            <a:pPr lvl="0"/>
            <a:endParaRPr lang="en-US" sz="1200" kern="1200" dirty="0">
              <a:solidFill>
                <a:schemeClr val="tx1"/>
              </a:solidFill>
              <a:latin typeface="Arial" charset="0"/>
              <a:ea typeface="+mn-ea"/>
              <a:cs typeface="+mn-cs"/>
            </a:endParaRPr>
          </a:p>
          <a:p>
            <a:pPr lvl="0"/>
            <a:r>
              <a:rPr lang="en-US" sz="1200" kern="1200" dirty="0">
                <a:solidFill>
                  <a:schemeClr val="tx1"/>
                </a:solidFill>
                <a:latin typeface="Arial" charset="0"/>
                <a:ea typeface="+mn-ea"/>
                <a:cs typeface="+mn-cs"/>
              </a:rPr>
              <a:t>What does this sound like? An incubator has increased temperature to help babies. It is something like that. </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C4B28F00-2F71-4A97-87DD-7D93AC596EAF}" type="slidenum">
              <a:rPr lang="en-US" smtClean="0"/>
              <a:pPr/>
              <a:t>43</a:t>
            </a:fld>
            <a:endParaRPr lang="en-US"/>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r>
              <a:rPr lang="en-US" sz="1200" kern="1200" dirty="0">
                <a:solidFill>
                  <a:schemeClr val="tx1"/>
                </a:solidFill>
                <a:latin typeface="Arial" charset="0"/>
                <a:ea typeface="+mn-ea"/>
                <a:cs typeface="+mn-cs"/>
              </a:rPr>
              <a:t>As you can see when all the elements are combined on one slide, the menstrual cycle does not unfold haphazardly, but can be likened to an elaborate symphony.  It follows a highly organized pattern and there is a sophisticated “feedback” system between the ovaries and the pituitary gland in the brain.  Each of the observations shown here is the result of the hormone stimulation and all of these events occur in each normal cycle until menopause.</a:t>
            </a:r>
          </a:p>
          <a:p>
            <a:r>
              <a:rPr lang="en-US" sz="1200" kern="1200" dirty="0">
                <a:solidFill>
                  <a:schemeClr val="tx1"/>
                </a:solidFill>
                <a:latin typeface="Arial" charset="0"/>
                <a:ea typeface="+mn-ea"/>
                <a:cs typeface="+mn-cs"/>
              </a:rPr>
              <a:t> </a:t>
            </a:r>
          </a:p>
          <a:p>
            <a:r>
              <a:rPr lang="en-US" sz="1200" kern="1200" dirty="0">
                <a:solidFill>
                  <a:schemeClr val="tx1"/>
                </a:solidFill>
                <a:latin typeface="Arial" charset="0"/>
                <a:ea typeface="+mn-ea"/>
                <a:cs typeface="+mn-cs"/>
              </a:rPr>
              <a:t>It is pretty amazing to see how wonderfully each woman is created and how in each cycle, a woman’s body is gearing up to prepare for conception to occur and that after ovulation, the body responds by preparing for a possible pregnancy. Even the name of the hormone responsible for many of the changes after ovulation tells us what a woman’s body is working for. Progesterone  (pro-gestation) means favoring life. It’s what a woman’s body naturally does each and every menstrual cycle.</a:t>
            </a:r>
          </a:p>
          <a:p>
            <a:r>
              <a:rPr lang="en-US" sz="1200" kern="1200" dirty="0">
                <a:solidFill>
                  <a:schemeClr val="tx1"/>
                </a:solidFill>
                <a:latin typeface="Arial" charset="0"/>
                <a:ea typeface="+mn-ea"/>
                <a:cs typeface="+mn-cs"/>
              </a:rPr>
              <a:t> </a:t>
            </a:r>
          </a:p>
          <a:p>
            <a:r>
              <a:rPr lang="en-US" sz="1200" kern="1200" dirty="0">
                <a:solidFill>
                  <a:schemeClr val="tx1"/>
                </a:solidFill>
                <a:latin typeface="Arial" charset="0"/>
                <a:ea typeface="+mn-ea"/>
                <a:cs typeface="+mn-cs"/>
              </a:rPr>
              <a:t>When a couple decides on a hormonal contraceptive, then the high levels of synthetic hormones that are needed to disrupt this natural cycle also have systemic effects in other areas of the body. The woman’s natural system works beautifully. The pill, chemical laced IUD, shot, patch etc… are powerful drugs used to disrupt a working system. </a:t>
            </a:r>
            <a:r>
              <a:rPr lang="en-US" sz="1200" i="1" kern="1200" dirty="0">
                <a:solidFill>
                  <a:schemeClr val="tx1"/>
                </a:solidFill>
                <a:latin typeface="Arial" charset="0"/>
                <a:ea typeface="+mn-ea"/>
                <a:cs typeface="+mn-cs"/>
              </a:rPr>
              <a:t>(Medical intervention is usually needed to fix something broken or heal an illness, but when a women’s body ovulates and prepares to nourish new life it is not broken or ill and doesn’t need medical intervention.)</a:t>
            </a:r>
            <a:endParaRPr lang="en-US" sz="1200" kern="1200" dirty="0">
              <a:solidFill>
                <a:schemeClr val="tx1"/>
              </a:solidFill>
              <a:latin typeface="Arial" charset="0"/>
              <a:ea typeface="+mn-ea"/>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7B0F5826-739A-46A6-A1F9-CF43F681C25B}" type="slidenum">
              <a:rPr lang="en-US" smtClean="0"/>
              <a:pPr/>
              <a:t>44</a:t>
            </a:fld>
            <a:endParaRPr lang="en-US"/>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r>
              <a:rPr lang="en-US" sz="1200" kern="1200" dirty="0">
                <a:solidFill>
                  <a:schemeClr val="tx1"/>
                </a:solidFill>
                <a:latin typeface="Arial" charset="0"/>
                <a:ea typeface="+mn-ea"/>
                <a:cs typeface="+mn-cs"/>
              </a:rPr>
              <a:t>NFP is not contraceptive. </a:t>
            </a:r>
            <a:r>
              <a:rPr lang="en-US" sz="1200" b="1" kern="1200" dirty="0">
                <a:solidFill>
                  <a:schemeClr val="tx1"/>
                </a:solidFill>
                <a:latin typeface="Arial" charset="0"/>
                <a:ea typeface="+mn-ea"/>
                <a:cs typeface="+mn-cs"/>
              </a:rPr>
              <a:t>Contraceptives</a:t>
            </a:r>
            <a:r>
              <a:rPr lang="en-US" sz="1200" kern="1200" dirty="0">
                <a:solidFill>
                  <a:schemeClr val="tx1"/>
                </a:solidFill>
                <a:latin typeface="Arial" charset="0"/>
                <a:ea typeface="+mn-ea"/>
                <a:cs typeface="+mn-cs"/>
              </a:rPr>
              <a:t> are mechanical, chemical or surgical means to prevent pregnancy, and in some cases, are actually </a:t>
            </a:r>
            <a:r>
              <a:rPr lang="en-US" sz="1200" b="1" kern="1200" dirty="0">
                <a:solidFill>
                  <a:schemeClr val="tx1"/>
                </a:solidFill>
                <a:latin typeface="Arial" charset="0"/>
                <a:ea typeface="+mn-ea"/>
                <a:cs typeface="+mn-cs"/>
              </a:rPr>
              <a:t>abortifacients-</a:t>
            </a:r>
            <a:r>
              <a:rPr lang="en-US" sz="1200" kern="1200" dirty="0">
                <a:solidFill>
                  <a:schemeClr val="tx1"/>
                </a:solidFill>
                <a:latin typeface="Arial" charset="0"/>
                <a:ea typeface="+mn-ea"/>
                <a:cs typeface="+mn-cs"/>
              </a:rPr>
              <a:t>meaning that they work to prevent the continuation of an early pregnancy that has already occurred.  While NFP may have the same ends, or results as birth control, in the limiting of family size, no action is taken to withhold, suppress, alter or destroy either the man or woman’s reproductive function.  Couples using NFP make the free choice not to engage in sexual relations when fertile if they do not intend to invite God to create a new life in that cycle.</a:t>
            </a:r>
          </a:p>
          <a:p>
            <a:r>
              <a:rPr lang="en-US" sz="1200" kern="1200" dirty="0">
                <a:solidFill>
                  <a:schemeClr val="tx1"/>
                </a:solidFill>
                <a:latin typeface="Arial" charset="0"/>
                <a:ea typeface="+mn-ea"/>
                <a:cs typeface="+mn-cs"/>
              </a:rPr>
              <a:t> </a:t>
            </a:r>
          </a:p>
          <a:p>
            <a:r>
              <a:rPr lang="en-US" sz="1200" kern="1200" dirty="0">
                <a:solidFill>
                  <a:schemeClr val="tx1"/>
                </a:solidFill>
                <a:latin typeface="Arial" charset="0"/>
                <a:ea typeface="+mn-ea"/>
                <a:cs typeface="+mn-cs"/>
              </a:rPr>
              <a:t>So, even though the ends might be the same, the means are very different. (Ex. Stealing or working to buy food for your kids are different means to the same ends, but not morally equivalent…etc).</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76A8963F-B2AB-4476-B3D9-7DBD5011A9D4}" type="slidenum">
              <a:rPr lang="en-US" smtClean="0"/>
              <a:pPr/>
              <a:t>45</a:t>
            </a:fld>
            <a:endParaRPr lang="en-US"/>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r>
              <a:rPr lang="en-US" sz="1200" kern="1200" dirty="0">
                <a:solidFill>
                  <a:schemeClr val="tx1"/>
                </a:solidFill>
                <a:latin typeface="Arial" charset="0"/>
                <a:ea typeface="+mn-ea"/>
                <a:cs typeface="+mn-cs"/>
              </a:rPr>
              <a:t>At this point we will examine how contraceptives work.</a:t>
            </a:r>
          </a:p>
          <a:p>
            <a:r>
              <a:rPr lang="en-US" sz="1200" b="1" kern="1200" dirty="0">
                <a:solidFill>
                  <a:schemeClr val="tx1"/>
                </a:solidFill>
                <a:latin typeface="Arial" charset="0"/>
                <a:ea typeface="+mn-ea"/>
                <a:cs typeface="+mn-cs"/>
              </a:rPr>
              <a:t> </a:t>
            </a:r>
            <a:endParaRPr lang="en-US" sz="1200" kern="1200" dirty="0">
              <a:solidFill>
                <a:schemeClr val="tx1"/>
              </a:solidFill>
              <a:latin typeface="Arial" charset="0"/>
              <a:ea typeface="+mn-ea"/>
              <a:cs typeface="+mn-cs"/>
            </a:endParaRPr>
          </a:p>
          <a:p>
            <a:pPr lvl="0"/>
            <a:r>
              <a:rPr lang="en-US" sz="1200" b="1" u="sng" strike="noStrike" kern="1200" dirty="0">
                <a:solidFill>
                  <a:schemeClr val="tx1"/>
                </a:solidFill>
                <a:latin typeface="Arial" charset="0"/>
                <a:ea typeface="+mn-ea"/>
                <a:cs typeface="+mn-cs"/>
              </a:rPr>
              <a:t>Barriers</a:t>
            </a:r>
            <a:r>
              <a:rPr lang="en-US" sz="1200" b="1" u="none" strike="noStrike" kern="1200" dirty="0">
                <a:solidFill>
                  <a:schemeClr val="tx1"/>
                </a:solidFill>
                <a:latin typeface="Arial" charset="0"/>
                <a:ea typeface="+mn-ea"/>
                <a:cs typeface="+mn-cs"/>
              </a:rPr>
              <a:t>: Condoms, diaphragms, cervical caps, vaginal sponges, and </a:t>
            </a:r>
            <a:r>
              <a:rPr lang="en-US" sz="1200" b="1" u="none" strike="noStrike" kern="1200" dirty="0" err="1">
                <a:solidFill>
                  <a:schemeClr val="tx1"/>
                </a:solidFill>
                <a:latin typeface="Arial" charset="0"/>
                <a:ea typeface="+mn-ea"/>
                <a:cs typeface="+mn-cs"/>
              </a:rPr>
              <a:t>spermicides</a:t>
            </a:r>
            <a:r>
              <a:rPr lang="en-US" sz="1200" u="none" strike="noStrike" kern="1200" dirty="0">
                <a:solidFill>
                  <a:schemeClr val="tx1"/>
                </a:solidFill>
                <a:latin typeface="Arial" charset="0"/>
                <a:ea typeface="+mn-ea"/>
                <a:cs typeface="+mn-cs"/>
              </a:rPr>
              <a:t>.</a:t>
            </a:r>
          </a:p>
          <a:p>
            <a:r>
              <a:rPr lang="en-US" sz="1200" b="1" kern="1200" dirty="0">
                <a:solidFill>
                  <a:schemeClr val="tx1"/>
                </a:solidFill>
                <a:latin typeface="Arial" charset="0"/>
                <a:ea typeface="+mn-ea"/>
                <a:cs typeface="+mn-cs"/>
              </a:rPr>
              <a:t>Action:</a:t>
            </a:r>
            <a:r>
              <a:rPr lang="en-US" sz="1200" kern="1200" dirty="0">
                <a:solidFill>
                  <a:schemeClr val="tx1"/>
                </a:solidFill>
                <a:latin typeface="Arial" charset="0"/>
                <a:ea typeface="+mn-ea"/>
                <a:cs typeface="+mn-cs"/>
              </a:rPr>
              <a:t>  designed to physically or chemically prevent the union of a sperm &amp; an egg. All of these barriers require a couple to gear up to “ protect” themselves from the other’s fertility, rather than to unite completely in an act that should be a complete self-donation through marital intercourse. Side effects range from allergies to bladder infections and the effectiveness of the methods is rather low.</a:t>
            </a:r>
          </a:p>
          <a:p>
            <a:r>
              <a:rPr lang="en-US" sz="1200" kern="1200" dirty="0">
                <a:solidFill>
                  <a:schemeClr val="tx1"/>
                </a:solidFill>
                <a:latin typeface="Arial" charset="0"/>
                <a:ea typeface="+mn-ea"/>
                <a:cs typeface="+mn-cs"/>
              </a:rPr>
              <a:t> </a:t>
            </a:r>
          </a:p>
          <a:p>
            <a:pPr lvl="0"/>
            <a:r>
              <a:rPr lang="en-US" sz="1200" b="1" u="sng" strike="noStrike" kern="1200" dirty="0">
                <a:solidFill>
                  <a:schemeClr val="tx1"/>
                </a:solidFill>
                <a:latin typeface="Arial" charset="0"/>
                <a:ea typeface="+mn-ea"/>
                <a:cs typeface="+mn-cs"/>
              </a:rPr>
              <a:t>Chemicals ( synthetic hormones):</a:t>
            </a:r>
            <a:r>
              <a:rPr lang="en-US" sz="1200" u="none" strike="noStrike" kern="1200" dirty="0">
                <a:solidFill>
                  <a:schemeClr val="tx1"/>
                </a:solidFill>
                <a:latin typeface="Arial" charset="0"/>
                <a:ea typeface="+mn-ea"/>
                <a:cs typeface="+mn-cs"/>
              </a:rPr>
              <a:t>   </a:t>
            </a:r>
            <a:r>
              <a:rPr lang="en-US" sz="1200" b="1" u="none" strike="noStrike" kern="1200" dirty="0">
                <a:solidFill>
                  <a:schemeClr val="tx1"/>
                </a:solidFill>
                <a:latin typeface="Arial" charset="0"/>
                <a:ea typeface="+mn-ea"/>
                <a:cs typeface="+mn-cs"/>
              </a:rPr>
              <a:t>Birth Control Pills (OCPs),  </a:t>
            </a:r>
            <a:r>
              <a:rPr lang="en-US" sz="1200" b="1" u="none" strike="noStrike" kern="1200" dirty="0" err="1">
                <a:solidFill>
                  <a:schemeClr val="tx1"/>
                </a:solidFill>
                <a:latin typeface="Arial" charset="0"/>
                <a:ea typeface="+mn-ea"/>
                <a:cs typeface="+mn-cs"/>
              </a:rPr>
              <a:t>Injectables</a:t>
            </a:r>
            <a:r>
              <a:rPr lang="en-US" sz="1200" b="1" u="none" strike="noStrike" kern="1200" dirty="0">
                <a:solidFill>
                  <a:schemeClr val="tx1"/>
                </a:solidFill>
                <a:latin typeface="Arial" charset="0"/>
                <a:ea typeface="+mn-ea"/>
                <a:cs typeface="+mn-cs"/>
              </a:rPr>
              <a:t> or “shots” such as </a:t>
            </a:r>
            <a:r>
              <a:rPr lang="en-US" sz="1200" b="1" u="none" strike="noStrike" kern="1200" dirty="0" err="1">
                <a:solidFill>
                  <a:schemeClr val="tx1"/>
                </a:solidFill>
                <a:latin typeface="Arial" charset="0"/>
                <a:ea typeface="+mn-ea"/>
                <a:cs typeface="+mn-cs"/>
              </a:rPr>
              <a:t>Lunelle</a:t>
            </a:r>
            <a:r>
              <a:rPr lang="en-US" sz="1200" b="1" u="none" strike="noStrike" kern="1200" dirty="0">
                <a:solidFill>
                  <a:schemeClr val="tx1"/>
                </a:solidFill>
                <a:latin typeface="Arial" charset="0"/>
                <a:ea typeface="+mn-ea"/>
                <a:cs typeface="+mn-cs"/>
              </a:rPr>
              <a:t> or Depo-Provera, </a:t>
            </a:r>
            <a:r>
              <a:rPr lang="en-US" sz="1200" b="1" u="none" strike="noStrike" kern="1200" dirty="0" err="1">
                <a:solidFill>
                  <a:schemeClr val="tx1"/>
                </a:solidFill>
                <a:latin typeface="Arial" charset="0"/>
                <a:ea typeface="+mn-ea"/>
                <a:cs typeface="+mn-cs"/>
              </a:rPr>
              <a:t>transdermals</a:t>
            </a:r>
            <a:r>
              <a:rPr lang="en-US" sz="1200" b="1" u="none" strike="noStrike" kern="1200" dirty="0">
                <a:solidFill>
                  <a:schemeClr val="tx1"/>
                </a:solidFill>
                <a:latin typeface="Arial" charset="0"/>
                <a:ea typeface="+mn-ea"/>
                <a:cs typeface="+mn-cs"/>
              </a:rPr>
              <a:t> such as the Patch, Vaginal Rings, Emergency Contraception( Morning After Pill) and </a:t>
            </a:r>
            <a:r>
              <a:rPr lang="en-US" sz="1200" b="1" u="none" strike="noStrike" kern="1200" dirty="0" err="1">
                <a:solidFill>
                  <a:schemeClr val="tx1"/>
                </a:solidFill>
                <a:latin typeface="Arial" charset="0"/>
                <a:ea typeface="+mn-ea"/>
                <a:cs typeface="+mn-cs"/>
              </a:rPr>
              <a:t>subdermal</a:t>
            </a:r>
            <a:r>
              <a:rPr lang="en-US" sz="1200" b="1" u="none" strike="noStrike" kern="1200" dirty="0">
                <a:solidFill>
                  <a:schemeClr val="tx1"/>
                </a:solidFill>
                <a:latin typeface="Arial" charset="0"/>
                <a:ea typeface="+mn-ea"/>
                <a:cs typeface="+mn-cs"/>
              </a:rPr>
              <a:t> implants such Norplant (no longer being inserted).</a:t>
            </a:r>
            <a:endParaRPr lang="en-US" sz="1200" u="none" strike="noStrike" kern="1200" dirty="0">
              <a:solidFill>
                <a:schemeClr val="tx1"/>
              </a:solidFill>
              <a:latin typeface="Arial" charset="0"/>
              <a:ea typeface="+mn-ea"/>
              <a:cs typeface="+mn-cs"/>
            </a:endParaRPr>
          </a:p>
          <a:p>
            <a:r>
              <a:rPr lang="en-US" sz="1200" kern="1200" dirty="0">
                <a:solidFill>
                  <a:schemeClr val="tx1"/>
                </a:solidFill>
                <a:latin typeface="Arial" charset="0"/>
                <a:ea typeface="+mn-ea"/>
                <a:cs typeface="+mn-cs"/>
              </a:rPr>
              <a:t>All are both contraceptive and abortifacient in their methods of action.</a:t>
            </a:r>
          </a:p>
          <a:p>
            <a:r>
              <a:rPr lang="en-US" sz="1200" b="1" kern="1200" dirty="0">
                <a:solidFill>
                  <a:schemeClr val="tx1"/>
                </a:solidFill>
                <a:latin typeface="Arial" charset="0"/>
                <a:ea typeface="+mn-ea"/>
                <a:cs typeface="+mn-cs"/>
              </a:rPr>
              <a:t>Action:</a:t>
            </a:r>
            <a:r>
              <a:rPr lang="en-US" sz="1200" kern="1200" dirty="0">
                <a:solidFill>
                  <a:schemeClr val="tx1"/>
                </a:solidFill>
                <a:latin typeface="Arial" charset="0"/>
                <a:ea typeface="+mn-ea"/>
                <a:cs typeface="+mn-cs"/>
              </a:rPr>
              <a:t> </a:t>
            </a:r>
          </a:p>
          <a:p>
            <a:pPr lvl="0"/>
            <a:r>
              <a:rPr lang="en-US" sz="1200" kern="1200" dirty="0">
                <a:solidFill>
                  <a:schemeClr val="tx1"/>
                </a:solidFill>
                <a:latin typeface="Arial" charset="0"/>
                <a:ea typeface="+mn-ea"/>
                <a:cs typeface="+mn-cs"/>
              </a:rPr>
              <a:t>Inhibition of ovulation    </a:t>
            </a:r>
          </a:p>
          <a:p>
            <a:pPr lvl="0"/>
            <a:r>
              <a:rPr lang="en-US" sz="1200" kern="1200" dirty="0">
                <a:solidFill>
                  <a:schemeClr val="tx1"/>
                </a:solidFill>
                <a:latin typeface="Arial" charset="0"/>
                <a:ea typeface="+mn-ea"/>
                <a:cs typeface="+mn-cs"/>
              </a:rPr>
              <a:t>Changes in the cervical mucus to make it thicken (which increases the difficulty of sperm entry into the cervix)</a:t>
            </a:r>
          </a:p>
          <a:p>
            <a:pPr lvl="0"/>
            <a:r>
              <a:rPr lang="en-US" sz="1200" kern="1200" dirty="0">
                <a:solidFill>
                  <a:schemeClr val="tx1"/>
                </a:solidFill>
                <a:latin typeface="Arial" charset="0"/>
                <a:ea typeface="+mn-ea"/>
                <a:cs typeface="+mn-cs"/>
              </a:rPr>
              <a:t>Tubal motility is changed, affecting the sperm and egg movement through the Fallopian tubes.</a:t>
            </a:r>
          </a:p>
          <a:p>
            <a:pPr lvl="0"/>
            <a:r>
              <a:rPr lang="en-US" sz="1200" kern="1200" dirty="0">
                <a:solidFill>
                  <a:schemeClr val="tx1"/>
                </a:solidFill>
                <a:latin typeface="Arial" charset="0"/>
                <a:ea typeface="+mn-ea"/>
                <a:cs typeface="+mn-cs"/>
              </a:rPr>
              <a:t>Depletion of the </a:t>
            </a:r>
            <a:r>
              <a:rPr lang="en-US" sz="1200" kern="1200" dirty="0" err="1">
                <a:solidFill>
                  <a:schemeClr val="tx1"/>
                </a:solidFill>
                <a:latin typeface="Arial" charset="0"/>
                <a:ea typeface="+mn-ea"/>
                <a:cs typeface="+mn-cs"/>
              </a:rPr>
              <a:t>endometrium</a:t>
            </a:r>
            <a:r>
              <a:rPr lang="en-US" sz="1200" kern="1200" dirty="0">
                <a:solidFill>
                  <a:schemeClr val="tx1"/>
                </a:solidFill>
                <a:latin typeface="Arial" charset="0"/>
                <a:ea typeface="+mn-ea"/>
                <a:cs typeface="+mn-cs"/>
              </a:rPr>
              <a:t> which reduces the likelihood of implantation of a </a:t>
            </a:r>
            <a:r>
              <a:rPr lang="en-US" sz="1200" kern="1200" dirty="0" err="1">
                <a:solidFill>
                  <a:schemeClr val="tx1"/>
                </a:solidFill>
                <a:latin typeface="Arial" charset="0"/>
                <a:ea typeface="+mn-ea"/>
                <a:cs typeface="+mn-cs"/>
              </a:rPr>
              <a:t>blastocyst</a:t>
            </a:r>
            <a:r>
              <a:rPr lang="en-US" sz="1200" kern="1200" dirty="0">
                <a:solidFill>
                  <a:schemeClr val="tx1"/>
                </a:solidFill>
                <a:latin typeface="Arial" charset="0"/>
                <a:ea typeface="+mn-ea"/>
                <a:cs typeface="+mn-cs"/>
              </a:rPr>
              <a:t>, causing an early abortion.</a:t>
            </a:r>
          </a:p>
          <a:p>
            <a:r>
              <a:rPr lang="en-US" sz="1200" kern="1200" dirty="0">
                <a:solidFill>
                  <a:schemeClr val="tx1"/>
                </a:solidFill>
                <a:latin typeface="Arial" charset="0"/>
                <a:ea typeface="+mn-ea"/>
                <a:cs typeface="+mn-cs"/>
              </a:rPr>
              <a:t> </a:t>
            </a:r>
          </a:p>
          <a:p>
            <a:r>
              <a:rPr lang="en-US" sz="1200" kern="1200" dirty="0">
                <a:solidFill>
                  <a:schemeClr val="tx1"/>
                </a:solidFill>
                <a:latin typeface="Arial" charset="0"/>
                <a:ea typeface="+mn-ea"/>
                <a:cs typeface="+mn-cs"/>
              </a:rPr>
              <a:t>It is known that even though using these contraceptives, breakthrough</a:t>
            </a:r>
          </a:p>
          <a:p>
            <a:r>
              <a:rPr lang="en-US" sz="1200" kern="1200" dirty="0">
                <a:solidFill>
                  <a:schemeClr val="tx1"/>
                </a:solidFill>
                <a:latin typeface="Arial" charset="0"/>
                <a:ea typeface="+mn-ea"/>
                <a:cs typeface="+mn-cs"/>
              </a:rPr>
              <a:t>ovulation is known to occur approximately 2-8% of the time</a:t>
            </a:r>
          </a:p>
          <a:p>
            <a:r>
              <a:rPr lang="en-US" sz="1200" kern="1200" dirty="0">
                <a:solidFill>
                  <a:schemeClr val="tx1"/>
                </a:solidFill>
                <a:latin typeface="Arial" charset="0"/>
                <a:ea typeface="+mn-ea"/>
                <a:cs typeface="+mn-cs"/>
              </a:rPr>
              <a:t>and therefore pregnancy is possible.   If pregnancy does occur, the newly</a:t>
            </a:r>
          </a:p>
          <a:p>
            <a:r>
              <a:rPr lang="en-US" sz="1200" kern="1200" dirty="0">
                <a:solidFill>
                  <a:schemeClr val="tx1"/>
                </a:solidFill>
                <a:latin typeface="Arial" charset="0"/>
                <a:ea typeface="+mn-ea"/>
                <a:cs typeface="+mn-cs"/>
              </a:rPr>
              <a:t>conceived life is unable to implant in the uterus due to the</a:t>
            </a:r>
          </a:p>
          <a:p>
            <a:r>
              <a:rPr lang="en-US" sz="1200" kern="1200" dirty="0">
                <a:solidFill>
                  <a:schemeClr val="tx1"/>
                </a:solidFill>
                <a:latin typeface="Arial" charset="0"/>
                <a:ea typeface="+mn-ea"/>
                <a:cs typeface="+mn-cs"/>
              </a:rPr>
              <a:t>chemically induced changes.   These chemicals therefore have the</a:t>
            </a:r>
          </a:p>
          <a:p>
            <a:r>
              <a:rPr lang="en-US" sz="1200" kern="1200" dirty="0">
                <a:solidFill>
                  <a:schemeClr val="tx1"/>
                </a:solidFill>
                <a:latin typeface="Arial" charset="0"/>
                <a:ea typeface="+mn-ea"/>
                <a:cs typeface="+mn-cs"/>
              </a:rPr>
              <a:t>potential to be </a:t>
            </a:r>
            <a:r>
              <a:rPr lang="en-US" sz="1200" b="1" u="sng" kern="1200" dirty="0">
                <a:solidFill>
                  <a:schemeClr val="tx1"/>
                </a:solidFill>
                <a:latin typeface="Arial" charset="0"/>
                <a:ea typeface="+mn-ea"/>
                <a:cs typeface="+mn-cs"/>
              </a:rPr>
              <a:t>abortifacient,</a:t>
            </a:r>
            <a:r>
              <a:rPr lang="en-US" sz="1200" kern="1200" dirty="0">
                <a:solidFill>
                  <a:schemeClr val="tx1"/>
                </a:solidFill>
                <a:latin typeface="Arial" charset="0"/>
                <a:ea typeface="+mn-ea"/>
                <a:cs typeface="+mn-cs"/>
              </a:rPr>
              <a:t> or causing an early abortion, happening</a:t>
            </a:r>
          </a:p>
          <a:p>
            <a:r>
              <a:rPr lang="en-US" sz="1200" kern="1200" dirty="0">
                <a:solidFill>
                  <a:schemeClr val="tx1"/>
                </a:solidFill>
                <a:latin typeface="Arial" charset="0"/>
                <a:ea typeface="+mn-ea"/>
                <a:cs typeface="+mn-cs"/>
              </a:rPr>
              <a:t>before a woman even realizes she is pregnant.</a:t>
            </a:r>
          </a:p>
          <a:p>
            <a:r>
              <a:rPr lang="en-US" sz="1200" kern="1200" dirty="0">
                <a:solidFill>
                  <a:schemeClr val="tx1"/>
                </a:solidFill>
                <a:latin typeface="Arial" charset="0"/>
                <a:ea typeface="+mn-ea"/>
                <a:cs typeface="+mn-cs"/>
              </a:rPr>
              <a:t>*( Bronson, RA. “ Oral Contraception: mechanism of action.” Clinical Obstetrics and Gynecology, 1981.; </a:t>
            </a:r>
            <a:r>
              <a:rPr lang="en-US" sz="1200" kern="1200" dirty="0" err="1">
                <a:solidFill>
                  <a:schemeClr val="tx1"/>
                </a:solidFill>
                <a:latin typeface="Arial" charset="0"/>
                <a:ea typeface="+mn-ea"/>
                <a:cs typeface="+mn-cs"/>
              </a:rPr>
              <a:t>Killick</a:t>
            </a:r>
            <a:r>
              <a:rPr lang="en-US" sz="1200" kern="1200" dirty="0">
                <a:solidFill>
                  <a:schemeClr val="tx1"/>
                </a:solidFill>
                <a:latin typeface="Arial" charset="0"/>
                <a:ea typeface="+mn-ea"/>
                <a:cs typeface="+mn-cs"/>
              </a:rPr>
              <a:t>, Fitzgerald, American Journal Obstetrics and Gynecology 1998) </a:t>
            </a:r>
          </a:p>
          <a:p>
            <a:r>
              <a:rPr lang="en-US" sz="1200" kern="1200" dirty="0">
                <a:solidFill>
                  <a:schemeClr val="tx1"/>
                </a:solidFill>
                <a:latin typeface="Arial" charset="0"/>
                <a:ea typeface="+mn-ea"/>
                <a:cs typeface="+mn-cs"/>
              </a:rPr>
              <a:t> </a:t>
            </a:r>
          </a:p>
          <a:p>
            <a:r>
              <a:rPr lang="en-US" sz="1200" b="1" kern="1200" dirty="0">
                <a:solidFill>
                  <a:schemeClr val="tx1"/>
                </a:solidFill>
                <a:latin typeface="Arial" charset="0"/>
                <a:ea typeface="+mn-ea"/>
                <a:cs typeface="+mn-cs"/>
              </a:rPr>
              <a:t>Side Effects</a:t>
            </a:r>
            <a:r>
              <a:rPr lang="en-US" sz="1200" kern="1200" dirty="0">
                <a:solidFill>
                  <a:schemeClr val="tx1"/>
                </a:solidFill>
                <a:latin typeface="Arial" charset="0"/>
                <a:ea typeface="+mn-ea"/>
                <a:cs typeface="+mn-cs"/>
              </a:rPr>
              <a:t>: In addition to this little-known potential abortifacient effect, using these chemicals disrupts a normally functioning reproductive system occurring in the woman’s body.  They also produce many side effects ranging from mild to severe and are too numerous to list, but range from menstrual difficulties to bone density loss, cancers, tumors, heart disease, and depression. </a:t>
            </a:r>
          </a:p>
          <a:p>
            <a:r>
              <a:rPr lang="en-US" sz="1200" kern="1200" dirty="0">
                <a:solidFill>
                  <a:schemeClr val="tx1"/>
                </a:solidFill>
                <a:latin typeface="Arial" charset="0"/>
                <a:ea typeface="+mn-ea"/>
                <a:cs typeface="+mn-cs"/>
              </a:rPr>
              <a:t> </a:t>
            </a:r>
          </a:p>
          <a:p>
            <a:r>
              <a:rPr lang="en-US" sz="1200" b="1" kern="1200" dirty="0">
                <a:solidFill>
                  <a:schemeClr val="tx1"/>
                </a:solidFill>
                <a:latin typeface="Arial" charset="0"/>
                <a:ea typeface="+mn-ea"/>
                <a:cs typeface="+mn-cs"/>
              </a:rPr>
              <a:t>Important to note</a:t>
            </a:r>
            <a:r>
              <a:rPr lang="en-US" sz="1200" kern="1200" dirty="0">
                <a:solidFill>
                  <a:schemeClr val="tx1"/>
                </a:solidFill>
                <a:latin typeface="Arial" charset="0"/>
                <a:ea typeface="+mn-ea"/>
                <a:cs typeface="+mn-cs"/>
              </a:rPr>
              <a:t>: There is a definite link that has been shown to the later development of </a:t>
            </a:r>
            <a:r>
              <a:rPr lang="en-US" sz="1200" b="1" kern="1200" dirty="0">
                <a:solidFill>
                  <a:schemeClr val="tx1"/>
                </a:solidFill>
                <a:latin typeface="Arial" charset="0"/>
                <a:ea typeface="+mn-ea"/>
                <a:cs typeface="+mn-cs"/>
              </a:rPr>
              <a:t>breast cancer</a:t>
            </a:r>
            <a:r>
              <a:rPr lang="en-US" sz="1200" kern="1200" dirty="0">
                <a:solidFill>
                  <a:schemeClr val="tx1"/>
                </a:solidFill>
                <a:latin typeface="Arial" charset="0"/>
                <a:ea typeface="+mn-ea"/>
                <a:cs typeface="+mn-cs"/>
              </a:rPr>
              <a:t>. In fact, the results of a 2006 Mayo Clinic investigation show an over-all 19% increased risk for premenopausal breast cancers in women who used birth control pills. Among women who had children the risk increases to 29% and for those women who began pill use prior to their first full term pregnancy the risk jumps to 44 %.</a:t>
            </a:r>
          </a:p>
          <a:p>
            <a:r>
              <a:rPr lang="en-US" sz="1200" b="1" kern="1200" dirty="0">
                <a:solidFill>
                  <a:schemeClr val="tx1"/>
                </a:solidFill>
                <a:latin typeface="Arial" charset="0"/>
                <a:ea typeface="+mn-ea"/>
                <a:cs typeface="+mn-cs"/>
              </a:rPr>
              <a:t>(Full study</a:t>
            </a:r>
            <a:r>
              <a:rPr lang="en-US" sz="1200" kern="1200" dirty="0">
                <a:solidFill>
                  <a:schemeClr val="tx1"/>
                </a:solidFill>
                <a:latin typeface="Arial" charset="0"/>
                <a:ea typeface="+mn-ea"/>
                <a:cs typeface="+mn-cs"/>
              </a:rPr>
              <a:t>: </a:t>
            </a:r>
            <a:r>
              <a:rPr lang="en-US" sz="1200" u="sng" kern="1200" dirty="0">
                <a:solidFill>
                  <a:schemeClr val="tx1"/>
                </a:solidFill>
                <a:latin typeface="Arial" charset="0"/>
                <a:ea typeface="+mn-ea"/>
                <a:cs typeface="+mn-cs"/>
                <a:hlinkClick r:id="rId3"/>
              </a:rPr>
              <a:t>www.mayoclinicproceedings.com/pdf/8110/8110a1.pdf</a:t>
            </a:r>
            <a:r>
              <a:rPr lang="en-US" sz="1200" kern="1200" dirty="0">
                <a:solidFill>
                  <a:schemeClr val="tx1"/>
                </a:solidFill>
                <a:latin typeface="Arial" charset="0"/>
                <a:ea typeface="+mn-ea"/>
                <a:cs typeface="+mn-cs"/>
              </a:rPr>
              <a:t>) In addition, since 2005, the World Health Organization classifies oral contraceptives as “ highly carcinogenic.”)</a:t>
            </a:r>
          </a:p>
          <a:p>
            <a:r>
              <a:rPr lang="en-US" sz="1200" kern="1200" dirty="0">
                <a:solidFill>
                  <a:schemeClr val="tx1"/>
                </a:solidFill>
                <a:latin typeface="Arial" charset="0"/>
                <a:ea typeface="+mn-ea"/>
                <a:cs typeface="+mn-cs"/>
              </a:rPr>
              <a:t> </a:t>
            </a:r>
          </a:p>
          <a:p>
            <a:pPr lvl="0"/>
            <a:r>
              <a:rPr lang="en-US" sz="1200" b="1" u="sng" strike="noStrike" kern="1200" dirty="0">
                <a:solidFill>
                  <a:schemeClr val="tx1"/>
                </a:solidFill>
                <a:latin typeface="Arial" charset="0"/>
                <a:ea typeface="+mn-ea"/>
                <a:cs typeface="+mn-cs"/>
              </a:rPr>
              <a:t>Devices</a:t>
            </a:r>
            <a:r>
              <a:rPr lang="en-US" sz="1200" u="none" strike="noStrike" kern="1200" dirty="0">
                <a:solidFill>
                  <a:schemeClr val="tx1"/>
                </a:solidFill>
                <a:latin typeface="Arial" charset="0"/>
                <a:ea typeface="+mn-ea"/>
                <a:cs typeface="+mn-cs"/>
              </a:rPr>
              <a:t>: </a:t>
            </a:r>
            <a:r>
              <a:rPr lang="en-US" sz="1200" b="1" u="none" strike="noStrike" kern="1200" dirty="0">
                <a:solidFill>
                  <a:schemeClr val="tx1"/>
                </a:solidFill>
                <a:latin typeface="Arial" charset="0"/>
                <a:ea typeface="+mn-ea"/>
                <a:cs typeface="+mn-cs"/>
              </a:rPr>
              <a:t>IUDs, Vaginal Rings( also a chemical form of contraceptive)</a:t>
            </a:r>
            <a:endParaRPr lang="en-US" sz="1200" u="none" strike="noStrike" kern="1200" dirty="0">
              <a:solidFill>
                <a:schemeClr val="tx1"/>
              </a:solidFill>
              <a:latin typeface="Arial" charset="0"/>
              <a:ea typeface="+mn-ea"/>
              <a:cs typeface="+mn-cs"/>
            </a:endParaRPr>
          </a:p>
          <a:p>
            <a:r>
              <a:rPr lang="en-US" sz="1200" b="1" kern="1200" dirty="0">
                <a:solidFill>
                  <a:schemeClr val="tx1"/>
                </a:solidFill>
                <a:latin typeface="Arial" charset="0"/>
                <a:ea typeface="+mn-ea"/>
                <a:cs typeface="+mn-cs"/>
              </a:rPr>
              <a:t>Actions</a:t>
            </a:r>
            <a:r>
              <a:rPr lang="en-US" sz="1200" kern="1200" dirty="0">
                <a:solidFill>
                  <a:schemeClr val="tx1"/>
                </a:solidFill>
                <a:latin typeface="Arial" charset="0"/>
                <a:ea typeface="+mn-ea"/>
                <a:cs typeface="+mn-cs"/>
              </a:rPr>
              <a:t>:</a:t>
            </a:r>
          </a:p>
          <a:p>
            <a:r>
              <a:rPr lang="en-US" sz="1200" kern="1200" dirty="0">
                <a:solidFill>
                  <a:schemeClr val="tx1"/>
                </a:solidFill>
                <a:latin typeface="Arial" charset="0"/>
                <a:ea typeface="+mn-ea"/>
                <a:cs typeface="+mn-cs"/>
              </a:rPr>
              <a:t> </a:t>
            </a:r>
          </a:p>
          <a:p>
            <a:r>
              <a:rPr lang="en-US" sz="1200" b="1" u="sng" kern="1200" dirty="0">
                <a:solidFill>
                  <a:schemeClr val="tx1"/>
                </a:solidFill>
                <a:latin typeface="Arial" charset="0"/>
                <a:ea typeface="+mn-ea"/>
                <a:cs typeface="+mn-cs"/>
              </a:rPr>
              <a:t>IUDs </a:t>
            </a:r>
            <a:r>
              <a:rPr lang="en-US" sz="1200" kern="1200" dirty="0">
                <a:solidFill>
                  <a:schemeClr val="tx1"/>
                </a:solidFill>
                <a:latin typeface="Arial" charset="0"/>
                <a:ea typeface="+mn-ea"/>
                <a:cs typeface="+mn-cs"/>
              </a:rPr>
              <a:t>– polyethylene  or copper objects inserted into the uterus.  Some have a silicone tube containing hormones and some have copper both designed to interfere with fertilization through impact on sperm motility or changes in the cervical mucus.  </a:t>
            </a:r>
            <a:r>
              <a:rPr lang="en-US" sz="1200" b="1" u="sng" kern="1200" dirty="0">
                <a:solidFill>
                  <a:schemeClr val="tx1"/>
                </a:solidFill>
                <a:latin typeface="Arial" charset="0"/>
                <a:ea typeface="+mn-ea"/>
                <a:cs typeface="+mn-cs"/>
              </a:rPr>
              <a:t>They do not inhibit ovulation</a:t>
            </a:r>
            <a:r>
              <a:rPr lang="en-US" sz="1200" u="sng" kern="1200" dirty="0">
                <a:solidFill>
                  <a:schemeClr val="tx1"/>
                </a:solidFill>
                <a:latin typeface="Arial" charset="0"/>
                <a:ea typeface="+mn-ea"/>
                <a:cs typeface="+mn-cs"/>
              </a:rPr>
              <a:t>.</a:t>
            </a:r>
            <a:r>
              <a:rPr lang="en-US" sz="1200" kern="1200" dirty="0">
                <a:solidFill>
                  <a:schemeClr val="tx1"/>
                </a:solidFill>
                <a:latin typeface="Arial" charset="0"/>
                <a:ea typeface="+mn-ea"/>
                <a:cs typeface="+mn-cs"/>
              </a:rPr>
              <a:t>  These devices are therefore considered potentially abortifacient because they act mechanically to prevent a pregnancy, should it occur, from implanting in the uterus where it must live and grow to survive.</a:t>
            </a:r>
          </a:p>
          <a:p>
            <a:r>
              <a:rPr lang="en-US" sz="1200" kern="1200" dirty="0">
                <a:solidFill>
                  <a:schemeClr val="tx1"/>
                </a:solidFill>
                <a:latin typeface="Arial" charset="0"/>
                <a:ea typeface="+mn-ea"/>
                <a:cs typeface="+mn-cs"/>
              </a:rPr>
              <a:t> </a:t>
            </a:r>
          </a:p>
          <a:p>
            <a:r>
              <a:rPr lang="en-US" sz="1200" kern="1200" dirty="0">
                <a:solidFill>
                  <a:schemeClr val="tx1"/>
                </a:solidFill>
                <a:latin typeface="Arial" charset="0"/>
                <a:ea typeface="+mn-ea"/>
                <a:cs typeface="+mn-cs"/>
              </a:rPr>
              <a:t>They can also cause ectopic pregnancies, increased menstrual bleeding, increased risk of Pelvic Inflammatory Disease, which can lead to infertility.</a:t>
            </a:r>
          </a:p>
          <a:p>
            <a:r>
              <a:rPr lang="en-US" sz="1200" kern="1200" dirty="0">
                <a:solidFill>
                  <a:schemeClr val="tx1"/>
                </a:solidFill>
                <a:latin typeface="Arial" charset="0"/>
                <a:ea typeface="+mn-ea"/>
                <a:cs typeface="+mn-cs"/>
              </a:rPr>
              <a:t> </a:t>
            </a:r>
          </a:p>
          <a:p>
            <a:r>
              <a:rPr lang="en-US" sz="1200" b="1" u="sng" kern="1200" dirty="0">
                <a:solidFill>
                  <a:schemeClr val="tx1"/>
                </a:solidFill>
                <a:latin typeface="Arial" charset="0"/>
                <a:ea typeface="+mn-ea"/>
                <a:cs typeface="+mn-cs"/>
              </a:rPr>
              <a:t>Vaginal Rings</a:t>
            </a:r>
            <a:r>
              <a:rPr lang="en-US" sz="1200" kern="1200" dirty="0">
                <a:solidFill>
                  <a:schemeClr val="tx1"/>
                </a:solidFill>
                <a:latin typeface="Arial" charset="0"/>
                <a:ea typeface="+mn-ea"/>
                <a:cs typeface="+mn-cs"/>
              </a:rPr>
              <a:t> –are rings made of a synthetic material containing chemicals and inserted into the vagina.  The intended action is to prevent ovulation as well as increase the difficulty of sperm motility and promote change in the </a:t>
            </a:r>
            <a:r>
              <a:rPr lang="en-US" sz="1200" kern="1200" dirty="0" err="1">
                <a:solidFill>
                  <a:schemeClr val="tx1"/>
                </a:solidFill>
                <a:latin typeface="Arial" charset="0"/>
                <a:ea typeface="+mn-ea"/>
                <a:cs typeface="+mn-cs"/>
              </a:rPr>
              <a:t>endometrium</a:t>
            </a:r>
            <a:r>
              <a:rPr lang="en-US" sz="1200" kern="1200" dirty="0">
                <a:solidFill>
                  <a:schemeClr val="tx1"/>
                </a:solidFill>
                <a:latin typeface="Arial" charset="0"/>
                <a:ea typeface="+mn-ea"/>
                <a:cs typeface="+mn-cs"/>
              </a:rPr>
              <a:t> reducing the likelihood of implantation should a pregnancy occur.</a:t>
            </a:r>
          </a:p>
          <a:p>
            <a:r>
              <a:rPr lang="en-US" sz="1200" kern="1200" dirty="0">
                <a:solidFill>
                  <a:schemeClr val="tx1"/>
                </a:solidFill>
                <a:latin typeface="Arial" charset="0"/>
                <a:ea typeface="+mn-ea"/>
                <a:cs typeface="+mn-cs"/>
              </a:rPr>
              <a:t>Thus, they also have the same potential of acting as abortifacients and the same risks associated with the pill.</a:t>
            </a:r>
          </a:p>
          <a:p>
            <a:r>
              <a:rPr lang="en-US" sz="1200" b="1" kern="1200" dirty="0">
                <a:solidFill>
                  <a:schemeClr val="tx1"/>
                </a:solidFill>
                <a:latin typeface="Arial" charset="0"/>
                <a:ea typeface="+mn-ea"/>
                <a:cs typeface="+mn-cs"/>
              </a:rPr>
              <a:t> </a:t>
            </a:r>
            <a:endParaRPr lang="en-US" sz="1200" kern="1200" dirty="0">
              <a:solidFill>
                <a:schemeClr val="tx1"/>
              </a:solidFill>
              <a:latin typeface="Arial" charset="0"/>
              <a:ea typeface="+mn-ea"/>
              <a:cs typeface="+mn-cs"/>
            </a:endParaRPr>
          </a:p>
          <a:p>
            <a:r>
              <a:rPr lang="en-US" sz="1200" b="1" kern="1200" dirty="0">
                <a:solidFill>
                  <a:schemeClr val="tx1"/>
                </a:solidFill>
                <a:latin typeface="Arial" charset="0"/>
                <a:ea typeface="+mn-ea"/>
                <a:cs typeface="+mn-cs"/>
              </a:rPr>
              <a:t>Please make sure you double check these assertions. A good s</a:t>
            </a:r>
            <a:r>
              <a:rPr lang="en-US" sz="1200" b="1" i="1" kern="1200" dirty="0">
                <a:solidFill>
                  <a:schemeClr val="tx1"/>
                </a:solidFill>
                <a:latin typeface="Arial" charset="0"/>
                <a:ea typeface="+mn-ea"/>
                <a:cs typeface="+mn-cs"/>
              </a:rPr>
              <a:t>ource:  PDR – </a:t>
            </a:r>
            <a:r>
              <a:rPr lang="en-US" sz="1200" b="1" u="sng" kern="1200" dirty="0">
                <a:solidFill>
                  <a:schemeClr val="tx1"/>
                </a:solidFill>
                <a:latin typeface="Arial" charset="0"/>
                <a:ea typeface="+mn-ea"/>
                <a:cs typeface="+mn-cs"/>
              </a:rPr>
              <a:t>Physicians’ Desk Reference – </a:t>
            </a:r>
            <a:r>
              <a:rPr lang="en-US" sz="1200" b="1" u="sng" kern="1200" dirty="0">
                <a:solidFill>
                  <a:schemeClr val="tx1"/>
                </a:solidFill>
                <a:latin typeface="Arial" charset="0"/>
                <a:ea typeface="+mn-ea"/>
                <a:cs typeface="+mn-cs"/>
                <a:hlinkClick r:id="rId4"/>
              </a:rPr>
              <a:t>www.PDR.net</a:t>
            </a:r>
            <a:r>
              <a:rPr lang="en-US" sz="1200" b="1" kern="1200" dirty="0">
                <a:solidFill>
                  <a:schemeClr val="tx1"/>
                </a:solidFill>
                <a:latin typeface="Arial" charset="0"/>
                <a:ea typeface="+mn-ea"/>
                <a:cs typeface="+mn-cs"/>
              </a:rPr>
              <a:t>)</a:t>
            </a:r>
            <a:endParaRPr lang="en-US" sz="1200" kern="1200" dirty="0">
              <a:solidFill>
                <a:schemeClr val="tx1"/>
              </a:solidFill>
              <a:latin typeface="Arial" charset="0"/>
              <a:ea typeface="+mn-ea"/>
              <a:cs typeface="+mn-cs"/>
            </a:endParaRPr>
          </a:p>
          <a:p>
            <a:r>
              <a:rPr lang="en-US" sz="1200" b="1" kern="1200" dirty="0">
                <a:solidFill>
                  <a:schemeClr val="tx1"/>
                </a:solidFill>
                <a:latin typeface="Arial" charset="0"/>
                <a:ea typeface="+mn-ea"/>
                <a:cs typeface="+mn-cs"/>
              </a:rPr>
              <a:t> </a:t>
            </a:r>
            <a:endParaRPr lang="en-US" sz="1200" kern="1200" dirty="0">
              <a:solidFill>
                <a:schemeClr val="tx1"/>
              </a:solidFill>
              <a:latin typeface="Arial" charset="0"/>
              <a:ea typeface="+mn-ea"/>
              <a:cs typeface="+mn-cs"/>
            </a:endParaRPr>
          </a:p>
          <a:p>
            <a:pPr lvl="0"/>
            <a:r>
              <a:rPr lang="en-US" sz="1200" b="1" u="sng" strike="noStrike" kern="1200" dirty="0">
                <a:solidFill>
                  <a:schemeClr val="tx1"/>
                </a:solidFill>
                <a:latin typeface="Arial" charset="0"/>
                <a:ea typeface="+mn-ea"/>
                <a:cs typeface="+mn-cs"/>
              </a:rPr>
              <a:t>Withdrawal</a:t>
            </a:r>
            <a:endParaRPr lang="en-US" sz="1200" u="none" strike="noStrike" kern="1200" dirty="0">
              <a:solidFill>
                <a:schemeClr val="tx1"/>
              </a:solidFill>
              <a:latin typeface="Arial" charset="0"/>
              <a:ea typeface="+mn-ea"/>
              <a:cs typeface="+mn-cs"/>
            </a:endParaRPr>
          </a:p>
          <a:p>
            <a:r>
              <a:rPr lang="en-US" sz="1200" kern="1200" dirty="0">
                <a:solidFill>
                  <a:schemeClr val="tx1"/>
                </a:solidFill>
                <a:latin typeface="Arial" charset="0"/>
                <a:ea typeface="+mn-ea"/>
                <a:cs typeface="+mn-cs"/>
              </a:rPr>
              <a:t>Withdrawal as a means of contraception is regarded as having a low effectiveness rate and is not considered a moral practice as it separates the </a:t>
            </a:r>
            <a:r>
              <a:rPr lang="en-US" sz="1200" kern="1200" dirty="0" err="1">
                <a:solidFill>
                  <a:schemeClr val="tx1"/>
                </a:solidFill>
                <a:latin typeface="Arial" charset="0"/>
                <a:ea typeface="+mn-ea"/>
                <a:cs typeface="+mn-cs"/>
              </a:rPr>
              <a:t>unitive</a:t>
            </a:r>
            <a:r>
              <a:rPr lang="en-US" sz="1200" kern="1200" dirty="0">
                <a:solidFill>
                  <a:schemeClr val="tx1"/>
                </a:solidFill>
                <a:latin typeface="Arial" charset="0"/>
                <a:ea typeface="+mn-ea"/>
                <a:cs typeface="+mn-cs"/>
              </a:rPr>
              <a:t> and procreative elements when ejaculation intentionally takes place outside the vagina. </a:t>
            </a:r>
          </a:p>
          <a:p>
            <a:r>
              <a:rPr lang="en-US" sz="1200" kern="1200" dirty="0">
                <a:solidFill>
                  <a:schemeClr val="tx1"/>
                </a:solidFill>
                <a:latin typeface="Arial" charset="0"/>
                <a:ea typeface="+mn-ea"/>
                <a:cs typeface="+mn-cs"/>
              </a:rPr>
              <a:t> </a:t>
            </a:r>
          </a:p>
          <a:p>
            <a:r>
              <a:rPr lang="en-US" sz="1200" b="1" kern="1200" dirty="0">
                <a:solidFill>
                  <a:schemeClr val="tx1"/>
                </a:solidFill>
                <a:latin typeface="Arial" charset="0"/>
                <a:ea typeface="+mn-ea"/>
                <a:cs typeface="+mn-cs"/>
              </a:rPr>
              <a:t>Please refer to the brochure “The Family Planning Decision” which you have received in your folder for other information about the mild to severe side-effects, cost and general information about contraceptives.</a:t>
            </a:r>
            <a:endParaRPr lang="en-US" sz="1200" kern="1200" dirty="0">
              <a:solidFill>
                <a:schemeClr val="tx1"/>
              </a:solidFill>
              <a:latin typeface="Arial" charset="0"/>
              <a:ea typeface="+mn-ea"/>
              <a:cs typeface="+mn-cs"/>
            </a:endParaRPr>
          </a:p>
          <a:p>
            <a:r>
              <a:rPr lang="en-US" sz="1200" b="1" i="1" kern="1200" dirty="0">
                <a:solidFill>
                  <a:schemeClr val="tx1"/>
                </a:solidFill>
                <a:latin typeface="Arial" charset="0"/>
                <a:ea typeface="+mn-ea"/>
                <a:cs typeface="+mn-cs"/>
              </a:rPr>
              <a:t> </a:t>
            </a:r>
            <a:endParaRPr lang="en-US" sz="1200" kern="1200" dirty="0">
              <a:solidFill>
                <a:schemeClr val="tx1"/>
              </a:solidFill>
              <a:latin typeface="Arial" charset="0"/>
              <a:ea typeface="+mn-ea"/>
              <a:cs typeface="+mn-cs"/>
            </a:endParaRPr>
          </a:p>
          <a:p>
            <a:r>
              <a:rPr lang="en-US" sz="1200" b="1" kern="1200" dirty="0">
                <a:solidFill>
                  <a:schemeClr val="tx1"/>
                </a:solidFill>
                <a:latin typeface="Arial" charset="0"/>
                <a:ea typeface="+mn-ea"/>
                <a:cs typeface="+mn-cs"/>
              </a:rPr>
              <a:t>Other means which are not contraceptive but act to prevent or terminate the life of a child include: </a:t>
            </a:r>
            <a:endParaRPr lang="en-US" sz="1200" kern="1200" dirty="0">
              <a:solidFill>
                <a:schemeClr val="tx1"/>
              </a:solidFill>
              <a:latin typeface="Arial" charset="0"/>
              <a:ea typeface="+mn-ea"/>
              <a:cs typeface="+mn-cs"/>
            </a:endParaRPr>
          </a:p>
          <a:p>
            <a:r>
              <a:rPr lang="en-US" sz="1200" b="1" kern="1200" dirty="0">
                <a:solidFill>
                  <a:schemeClr val="tx1"/>
                </a:solidFill>
                <a:latin typeface="Arial" charset="0"/>
                <a:ea typeface="+mn-ea"/>
                <a:cs typeface="+mn-cs"/>
              </a:rPr>
              <a:t> </a:t>
            </a:r>
            <a:endParaRPr lang="en-US" sz="1200" kern="1200" dirty="0">
              <a:solidFill>
                <a:schemeClr val="tx1"/>
              </a:solidFill>
              <a:latin typeface="Arial" charset="0"/>
              <a:ea typeface="+mn-ea"/>
              <a:cs typeface="+mn-cs"/>
            </a:endParaRPr>
          </a:p>
          <a:p>
            <a:r>
              <a:rPr lang="en-US" sz="1200" b="1" kern="1200" dirty="0">
                <a:solidFill>
                  <a:schemeClr val="tx1"/>
                </a:solidFill>
                <a:latin typeface="Arial" charset="0"/>
                <a:ea typeface="+mn-ea"/>
                <a:cs typeface="+mn-cs"/>
              </a:rPr>
              <a:t>Sterilization: </a:t>
            </a:r>
            <a:r>
              <a:rPr lang="en-US" sz="1200" kern="1200" dirty="0">
                <a:solidFill>
                  <a:schemeClr val="tx1"/>
                </a:solidFill>
                <a:latin typeface="Arial" charset="0"/>
                <a:ea typeface="+mn-ea"/>
                <a:cs typeface="+mn-cs"/>
              </a:rPr>
              <a:t> defined as surgical intervention which inhibits normal reproductive function.  It can be reversed but is quite expensive and is often unsuccessful.  You can get further information regarding this in the brochures given in your folders.</a:t>
            </a:r>
          </a:p>
          <a:p>
            <a:r>
              <a:rPr lang="en-US" sz="1200" kern="1200" dirty="0">
                <a:solidFill>
                  <a:schemeClr val="tx1"/>
                </a:solidFill>
                <a:latin typeface="Arial" charset="0"/>
                <a:ea typeface="+mn-ea"/>
                <a:cs typeface="+mn-cs"/>
              </a:rPr>
              <a:t> </a:t>
            </a:r>
          </a:p>
          <a:p>
            <a:r>
              <a:rPr lang="en-US" sz="1200" kern="1200" dirty="0">
                <a:solidFill>
                  <a:schemeClr val="tx1"/>
                </a:solidFill>
                <a:latin typeface="Arial" charset="0"/>
                <a:ea typeface="+mn-ea"/>
                <a:cs typeface="+mn-cs"/>
              </a:rPr>
              <a:t>Both contraception and sterilization regard the gift of fertility as something to be disposed of, treated as a disease or obliterated.</a:t>
            </a:r>
          </a:p>
          <a:p>
            <a:r>
              <a:rPr lang="en-US" sz="1200" kern="1200" dirty="0">
                <a:solidFill>
                  <a:schemeClr val="tx1"/>
                </a:solidFill>
                <a:latin typeface="Arial" charset="0"/>
                <a:ea typeface="+mn-ea"/>
                <a:cs typeface="+mn-cs"/>
              </a:rPr>
              <a:t> </a:t>
            </a:r>
          </a:p>
          <a:p>
            <a:r>
              <a:rPr lang="en-US" sz="1200" b="1" kern="1200" dirty="0">
                <a:solidFill>
                  <a:schemeClr val="tx1"/>
                </a:solidFill>
                <a:latin typeface="Arial" charset="0"/>
                <a:ea typeface="+mn-ea"/>
                <a:cs typeface="+mn-cs"/>
              </a:rPr>
              <a:t>Abortion </a:t>
            </a:r>
            <a:r>
              <a:rPr lang="en-US" sz="1200" kern="1200" dirty="0">
                <a:solidFill>
                  <a:schemeClr val="tx1"/>
                </a:solidFill>
                <a:latin typeface="Arial" charset="0"/>
                <a:ea typeface="+mn-ea"/>
                <a:cs typeface="+mn-cs"/>
              </a:rPr>
              <a:t>is defined as the willful termination of a pregnancy.  This is accomplished chemically by drugs such as RU 486 or surgically through abortion.</a:t>
            </a:r>
          </a:p>
          <a:p>
            <a:r>
              <a:rPr lang="en-US" sz="1200" kern="1200" dirty="0">
                <a:solidFill>
                  <a:schemeClr val="tx1"/>
                </a:solidFill>
                <a:latin typeface="Arial" charset="0"/>
                <a:ea typeface="+mn-ea"/>
                <a:cs typeface="+mn-cs"/>
              </a:rPr>
              <a:t> </a:t>
            </a:r>
          </a:p>
          <a:p>
            <a:r>
              <a:rPr lang="en-US" sz="1200" b="1" kern="1200" dirty="0">
                <a:solidFill>
                  <a:schemeClr val="tx1"/>
                </a:solidFill>
                <a:latin typeface="Arial" charset="0"/>
                <a:ea typeface="+mn-ea"/>
                <a:cs typeface="+mn-cs"/>
              </a:rPr>
              <a:t>Emergency Contraception or “the Morning after Pill” which is an extremely </a:t>
            </a:r>
            <a:r>
              <a:rPr lang="en-US" sz="1200" b="1" u="sng" kern="1200" dirty="0">
                <a:solidFill>
                  <a:schemeClr val="tx1"/>
                </a:solidFill>
                <a:latin typeface="Arial" charset="0"/>
                <a:ea typeface="+mn-ea"/>
                <a:cs typeface="+mn-cs"/>
              </a:rPr>
              <a:t>high dose</a:t>
            </a:r>
            <a:r>
              <a:rPr lang="en-US" sz="1200" b="1" kern="1200" dirty="0">
                <a:solidFill>
                  <a:schemeClr val="tx1"/>
                </a:solidFill>
                <a:latin typeface="Arial" charset="0"/>
                <a:ea typeface="+mn-ea"/>
                <a:cs typeface="+mn-cs"/>
              </a:rPr>
              <a:t> of the birth control pill  and is now available without prescription for 17 year olds! (</a:t>
            </a:r>
            <a:r>
              <a:rPr lang="en-US" sz="1200" i="1" kern="1200" dirty="0" err="1">
                <a:solidFill>
                  <a:schemeClr val="tx1"/>
                </a:solidFill>
                <a:latin typeface="Arial" charset="0"/>
                <a:ea typeface="+mn-ea"/>
                <a:cs typeface="+mn-cs"/>
              </a:rPr>
              <a:t>Preven</a:t>
            </a:r>
            <a:r>
              <a:rPr lang="en-US" sz="1200" i="1" kern="1200" dirty="0">
                <a:solidFill>
                  <a:schemeClr val="tx1"/>
                </a:solidFill>
                <a:latin typeface="Arial" charset="0"/>
                <a:ea typeface="+mn-ea"/>
                <a:cs typeface="+mn-cs"/>
              </a:rPr>
              <a:t> EC) </a:t>
            </a:r>
            <a:r>
              <a:rPr lang="en-US" sz="1200" kern="1200" dirty="0">
                <a:solidFill>
                  <a:schemeClr val="tx1"/>
                </a:solidFill>
                <a:latin typeface="Arial" charset="0"/>
                <a:ea typeface="+mn-ea"/>
                <a:cs typeface="+mn-cs"/>
              </a:rPr>
              <a:t>has three actions:</a:t>
            </a:r>
          </a:p>
          <a:p>
            <a:r>
              <a:rPr lang="en-US" sz="1200" kern="1200" dirty="0">
                <a:solidFill>
                  <a:schemeClr val="tx1"/>
                </a:solidFill>
                <a:latin typeface="Arial" charset="0"/>
                <a:ea typeface="+mn-ea"/>
                <a:cs typeface="+mn-cs"/>
              </a:rPr>
              <a:t> </a:t>
            </a:r>
          </a:p>
          <a:p>
            <a:r>
              <a:rPr lang="en-US" sz="1200" kern="1200" dirty="0">
                <a:solidFill>
                  <a:schemeClr val="tx1"/>
                </a:solidFill>
                <a:latin typeface="Arial" charset="0"/>
                <a:ea typeface="+mn-ea"/>
                <a:cs typeface="+mn-cs"/>
              </a:rPr>
              <a:t>	1. Prevention of ovulation (if it has not yet occurred)</a:t>
            </a:r>
          </a:p>
          <a:p>
            <a:r>
              <a:rPr lang="en-US" sz="1200" kern="1200" dirty="0">
                <a:solidFill>
                  <a:schemeClr val="tx1"/>
                </a:solidFill>
                <a:latin typeface="Arial" charset="0"/>
                <a:ea typeface="+mn-ea"/>
                <a:cs typeface="+mn-cs"/>
              </a:rPr>
              <a:t>   2. Disruption of fertilization (joining of the sperm and egg)</a:t>
            </a:r>
          </a:p>
          <a:p>
            <a:r>
              <a:rPr lang="en-US" sz="1200" kern="1200" dirty="0">
                <a:solidFill>
                  <a:schemeClr val="tx1"/>
                </a:solidFill>
                <a:latin typeface="Arial" charset="0"/>
                <a:ea typeface="+mn-ea"/>
                <a:cs typeface="+mn-cs"/>
              </a:rPr>
              <a:t>   3.  Inhibition of implantation (attachment of a fertilized egg to the uterus)</a:t>
            </a:r>
          </a:p>
          <a:p>
            <a:r>
              <a:rPr lang="en-US" sz="1200" b="1" kern="1200" dirty="0">
                <a:solidFill>
                  <a:schemeClr val="tx1"/>
                </a:solidFill>
                <a:latin typeface="Arial" charset="0"/>
                <a:ea typeface="+mn-ea"/>
                <a:cs typeface="+mn-cs"/>
              </a:rPr>
              <a:t> </a:t>
            </a:r>
            <a:endParaRPr lang="en-US" sz="1200" kern="1200" dirty="0">
              <a:solidFill>
                <a:schemeClr val="tx1"/>
              </a:solidFill>
              <a:latin typeface="Arial" charset="0"/>
              <a:ea typeface="+mn-ea"/>
              <a:cs typeface="+mn-cs"/>
            </a:endParaRPr>
          </a:p>
          <a:p>
            <a:r>
              <a:rPr lang="en-US" sz="1200" b="1" kern="1200" dirty="0">
                <a:solidFill>
                  <a:schemeClr val="tx1"/>
                </a:solidFill>
                <a:latin typeface="Arial" charset="0"/>
                <a:ea typeface="+mn-ea"/>
                <a:cs typeface="+mn-cs"/>
              </a:rPr>
              <a:t>It therefore also has abortifacient potential.</a:t>
            </a:r>
            <a:endParaRPr lang="en-US" sz="1200" kern="1200" dirty="0">
              <a:solidFill>
                <a:schemeClr val="tx1"/>
              </a:solidFill>
              <a:latin typeface="Arial" charset="0"/>
              <a:ea typeface="+mn-ea"/>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a:solidFill>
                  <a:schemeClr val="tx1"/>
                </a:solidFill>
                <a:latin typeface="Arial" charset="0"/>
                <a:ea typeface="+mn-ea"/>
                <a:cs typeface="+mn-cs"/>
              </a:rPr>
              <a:t>A question we re-visit now:</a:t>
            </a:r>
            <a:r>
              <a:rPr lang="en-US" sz="1200" kern="1200" dirty="0">
                <a:solidFill>
                  <a:schemeClr val="tx1"/>
                </a:solidFill>
                <a:latin typeface="Arial" charset="0"/>
                <a:ea typeface="+mn-ea"/>
                <a:cs typeface="+mn-cs"/>
              </a:rPr>
              <a:t>  “If the end is the same (the end being the spacing or limiting the number of children in our family) then what is the difference between using Natural Family Planning, contraception or perhaps even sterilization?</a:t>
            </a:r>
          </a:p>
          <a:p>
            <a:r>
              <a:rPr lang="en-US" sz="1200" kern="1200" dirty="0">
                <a:solidFill>
                  <a:schemeClr val="tx1"/>
                </a:solidFill>
                <a:latin typeface="Arial" charset="0"/>
                <a:ea typeface="+mn-ea"/>
                <a:cs typeface="+mn-cs"/>
              </a:rPr>
              <a:t> </a:t>
            </a:r>
          </a:p>
          <a:p>
            <a:r>
              <a:rPr lang="en-US" sz="1200" kern="1200" dirty="0">
                <a:solidFill>
                  <a:schemeClr val="tx1"/>
                </a:solidFill>
                <a:latin typeface="Arial" charset="0"/>
                <a:ea typeface="+mn-ea"/>
                <a:cs typeface="+mn-cs"/>
              </a:rPr>
              <a:t>We’d like to give you some differences: Go over the main ones on the followin</a:t>
            </a:r>
            <a:r>
              <a:rPr lang="en-US" sz="1200" kern="1200" baseline="0" dirty="0">
                <a:solidFill>
                  <a:schemeClr val="tx1"/>
                </a:solidFill>
                <a:latin typeface="Arial" charset="0"/>
                <a:ea typeface="+mn-ea"/>
                <a:cs typeface="+mn-cs"/>
              </a:rPr>
              <a:t>g </a:t>
            </a:r>
            <a:r>
              <a:rPr lang="en-US" sz="1200" kern="1200" dirty="0">
                <a:solidFill>
                  <a:schemeClr val="tx1"/>
                </a:solidFill>
                <a:latin typeface="Arial" charset="0"/>
                <a:ea typeface="+mn-ea"/>
                <a:cs typeface="+mn-cs"/>
              </a:rPr>
              <a:t>slides and let them know there is a more complete sheet in their introduction packet. (Blue) </a:t>
            </a:r>
            <a:endParaRPr lang="en-US" dirty="0"/>
          </a:p>
        </p:txBody>
      </p:sp>
      <p:sp>
        <p:nvSpPr>
          <p:cNvPr id="4" name="Slide Number Placeholder 3"/>
          <p:cNvSpPr>
            <a:spLocks noGrp="1"/>
          </p:cNvSpPr>
          <p:nvPr>
            <p:ph type="sldNum" sz="quarter" idx="10"/>
          </p:nvPr>
        </p:nvSpPr>
        <p:spPr/>
        <p:txBody>
          <a:bodyPr/>
          <a:lstStyle/>
          <a:p>
            <a:pPr>
              <a:defRPr/>
            </a:pPr>
            <a:fld id="{03099B6C-8643-4E20-8628-E26574025240}" type="slidenum">
              <a:rPr lang="en-US" smtClean="0"/>
              <a:pPr>
                <a:defRPr/>
              </a:pPr>
              <a:t>46</a:t>
            </a:fld>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a:solidFill>
                  <a:schemeClr val="tx1"/>
                </a:solidFill>
                <a:latin typeface="Arial" charset="0"/>
                <a:ea typeface="+mn-ea"/>
                <a:cs typeface="+mn-cs"/>
              </a:rPr>
              <a:t>A question we re-visit now:</a:t>
            </a:r>
            <a:r>
              <a:rPr lang="en-US" sz="1200" kern="1200" dirty="0">
                <a:solidFill>
                  <a:schemeClr val="tx1"/>
                </a:solidFill>
                <a:latin typeface="Arial" charset="0"/>
                <a:ea typeface="+mn-ea"/>
                <a:cs typeface="+mn-cs"/>
              </a:rPr>
              <a:t>  “If the end is the same (the end being the spacing or limiting the number of children in our family) then what is the difference between using Natural Family Planning, contraception or perhaps even sterilization?</a:t>
            </a:r>
          </a:p>
          <a:p>
            <a:r>
              <a:rPr lang="en-US" sz="1200" kern="1200" dirty="0">
                <a:solidFill>
                  <a:schemeClr val="tx1"/>
                </a:solidFill>
                <a:latin typeface="Arial" charset="0"/>
                <a:ea typeface="+mn-ea"/>
                <a:cs typeface="+mn-cs"/>
              </a:rPr>
              <a:t> </a:t>
            </a:r>
          </a:p>
          <a:p>
            <a:r>
              <a:rPr lang="en-US" sz="1200" kern="1200" dirty="0">
                <a:solidFill>
                  <a:schemeClr val="tx1"/>
                </a:solidFill>
                <a:latin typeface="Arial" charset="0"/>
                <a:ea typeface="+mn-ea"/>
                <a:cs typeface="+mn-cs"/>
              </a:rPr>
              <a:t>We’d like to give you some differences: Go over the main ones on the followin</a:t>
            </a:r>
            <a:r>
              <a:rPr lang="en-US" sz="1200" kern="1200" baseline="0" dirty="0">
                <a:solidFill>
                  <a:schemeClr val="tx1"/>
                </a:solidFill>
                <a:latin typeface="Arial" charset="0"/>
                <a:ea typeface="+mn-ea"/>
                <a:cs typeface="+mn-cs"/>
              </a:rPr>
              <a:t>g </a:t>
            </a:r>
            <a:r>
              <a:rPr lang="en-US" sz="1200" kern="1200" dirty="0">
                <a:solidFill>
                  <a:schemeClr val="tx1"/>
                </a:solidFill>
                <a:latin typeface="Arial" charset="0"/>
                <a:ea typeface="+mn-ea"/>
                <a:cs typeface="+mn-cs"/>
              </a:rPr>
              <a:t>slides and let them know there is a more complete sheet in their introduction packet. (Blue)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03099B6C-8643-4E20-8628-E26574025240}" type="slidenum">
              <a:rPr lang="en-US" smtClean="0"/>
              <a:pPr>
                <a:defRPr/>
              </a:pPr>
              <a:t>47</a:t>
            </a:fld>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a:solidFill>
                  <a:schemeClr val="tx1"/>
                </a:solidFill>
                <a:latin typeface="Arial" charset="0"/>
                <a:ea typeface="+mn-ea"/>
                <a:cs typeface="+mn-cs"/>
              </a:rPr>
              <a:t>A question we re-visit now:</a:t>
            </a:r>
            <a:r>
              <a:rPr lang="en-US" sz="1200" kern="1200" dirty="0">
                <a:solidFill>
                  <a:schemeClr val="tx1"/>
                </a:solidFill>
                <a:latin typeface="Arial" charset="0"/>
                <a:ea typeface="+mn-ea"/>
                <a:cs typeface="+mn-cs"/>
              </a:rPr>
              <a:t>  “If the end is the same (the end being the spacing or limiting the number of children in our family) then what is the difference between using Natural Family Planning, contraception or perhaps even sterilization?</a:t>
            </a:r>
          </a:p>
          <a:p>
            <a:r>
              <a:rPr lang="en-US" sz="1200" kern="1200" dirty="0">
                <a:solidFill>
                  <a:schemeClr val="tx1"/>
                </a:solidFill>
                <a:latin typeface="Arial" charset="0"/>
                <a:ea typeface="+mn-ea"/>
                <a:cs typeface="+mn-cs"/>
              </a:rPr>
              <a:t> </a:t>
            </a:r>
          </a:p>
          <a:p>
            <a:r>
              <a:rPr lang="en-US" sz="1200" kern="1200" dirty="0">
                <a:solidFill>
                  <a:schemeClr val="tx1"/>
                </a:solidFill>
                <a:latin typeface="Arial" charset="0"/>
                <a:ea typeface="+mn-ea"/>
                <a:cs typeface="+mn-cs"/>
              </a:rPr>
              <a:t>We’d like to give you some differences: Go over the main ones on the followin</a:t>
            </a:r>
            <a:r>
              <a:rPr lang="en-US" sz="1200" kern="1200" baseline="0" dirty="0">
                <a:solidFill>
                  <a:schemeClr val="tx1"/>
                </a:solidFill>
                <a:latin typeface="Arial" charset="0"/>
                <a:ea typeface="+mn-ea"/>
                <a:cs typeface="+mn-cs"/>
              </a:rPr>
              <a:t>g </a:t>
            </a:r>
            <a:r>
              <a:rPr lang="en-US" sz="1200" kern="1200" dirty="0">
                <a:solidFill>
                  <a:schemeClr val="tx1"/>
                </a:solidFill>
                <a:latin typeface="Arial" charset="0"/>
                <a:ea typeface="+mn-ea"/>
                <a:cs typeface="+mn-cs"/>
              </a:rPr>
              <a:t>slides and let them know there is a more complete sheet in their introduction packet. (Blue)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03099B6C-8643-4E20-8628-E26574025240}" type="slidenum">
              <a:rPr lang="en-US" smtClean="0"/>
              <a:pPr>
                <a:defRPr/>
              </a:pPr>
              <a:t>48</a:t>
            </a:fld>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a:solidFill>
                  <a:schemeClr val="tx1"/>
                </a:solidFill>
                <a:latin typeface="Arial" charset="0"/>
                <a:ea typeface="+mn-ea"/>
                <a:cs typeface="+mn-cs"/>
              </a:rPr>
              <a:t>A question we re-visit now:</a:t>
            </a:r>
            <a:r>
              <a:rPr lang="en-US" sz="1200" kern="1200" dirty="0">
                <a:solidFill>
                  <a:schemeClr val="tx1"/>
                </a:solidFill>
                <a:latin typeface="Arial" charset="0"/>
                <a:ea typeface="+mn-ea"/>
                <a:cs typeface="+mn-cs"/>
              </a:rPr>
              <a:t>  “If the end is the same (the end being the spacing or limiting the number of children in our family) then what is the difference between using Natural Family Planning, contraception or perhaps even sterilization?</a:t>
            </a:r>
          </a:p>
          <a:p>
            <a:r>
              <a:rPr lang="en-US" sz="1200" kern="1200" dirty="0">
                <a:solidFill>
                  <a:schemeClr val="tx1"/>
                </a:solidFill>
                <a:latin typeface="Arial" charset="0"/>
                <a:ea typeface="+mn-ea"/>
                <a:cs typeface="+mn-cs"/>
              </a:rPr>
              <a:t> </a:t>
            </a:r>
          </a:p>
          <a:p>
            <a:r>
              <a:rPr lang="en-US" sz="1200" kern="1200" dirty="0">
                <a:solidFill>
                  <a:schemeClr val="tx1"/>
                </a:solidFill>
                <a:latin typeface="Arial" charset="0"/>
                <a:ea typeface="+mn-ea"/>
                <a:cs typeface="+mn-cs"/>
              </a:rPr>
              <a:t>We’d like to give you some differences: Go over the main ones on the followin</a:t>
            </a:r>
            <a:r>
              <a:rPr lang="en-US" sz="1200" kern="1200" baseline="0" dirty="0">
                <a:solidFill>
                  <a:schemeClr val="tx1"/>
                </a:solidFill>
                <a:latin typeface="Arial" charset="0"/>
                <a:ea typeface="+mn-ea"/>
                <a:cs typeface="+mn-cs"/>
              </a:rPr>
              <a:t>g </a:t>
            </a:r>
            <a:r>
              <a:rPr lang="en-US" sz="1200" kern="1200" dirty="0">
                <a:solidFill>
                  <a:schemeClr val="tx1"/>
                </a:solidFill>
                <a:latin typeface="Arial" charset="0"/>
                <a:ea typeface="+mn-ea"/>
                <a:cs typeface="+mn-cs"/>
              </a:rPr>
              <a:t>slides and let them know there is a more complete sheet in their introduction packet. (Blue)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03099B6C-8643-4E20-8628-E26574025240}" type="slidenum">
              <a:rPr lang="en-US" smtClean="0"/>
              <a:pPr>
                <a:defRPr/>
              </a:pPr>
              <a:t>49</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2B7A096D-47AF-406E-B066-94E4B0B69A35}" type="slidenum">
              <a:rPr lang="en-US" smtClean="0"/>
              <a:pPr/>
              <a:t>5</a:t>
            </a:fld>
            <a:endParaRPr lang="en-US" dirty="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r>
              <a:rPr lang="en-US" sz="1200" i="1" kern="1200" dirty="0">
                <a:solidFill>
                  <a:srgbClr val="FF0000"/>
                </a:solidFill>
                <a:latin typeface="Arial" charset="0"/>
                <a:ea typeface="+mn-ea"/>
                <a:cs typeface="+mn-cs"/>
              </a:rPr>
              <a:t>(Personal story can be inserted: Beginning dating, wondering if this is right one for lifelong spouse….anxiety in wondering …)</a:t>
            </a:r>
          </a:p>
          <a:p>
            <a:endParaRPr lang="en-US" sz="1200" kern="1200" dirty="0">
              <a:solidFill>
                <a:srgbClr val="FF0000"/>
              </a:solidFill>
              <a:latin typeface="Arial" charset="0"/>
              <a:ea typeface="+mn-ea"/>
              <a:cs typeface="+mn-cs"/>
            </a:endParaRPr>
          </a:p>
          <a:p>
            <a:r>
              <a:rPr lang="en-US" sz="1200" kern="1200" dirty="0">
                <a:solidFill>
                  <a:schemeClr val="tx1"/>
                </a:solidFill>
                <a:latin typeface="Arial" charset="0"/>
                <a:ea typeface="+mn-ea"/>
                <a:cs typeface="+mn-cs"/>
              </a:rPr>
              <a:t>In the first chapter of the first book of the Bible, Genesis, there are two accounts of the creation story.  In the first account, we read:</a:t>
            </a:r>
          </a:p>
          <a:p>
            <a:endParaRPr lang="en-US" sz="1200" kern="1200" dirty="0">
              <a:solidFill>
                <a:schemeClr val="tx1"/>
              </a:solidFill>
              <a:latin typeface="Arial" charset="0"/>
              <a:ea typeface="+mn-ea"/>
              <a:cs typeface="+mn-cs"/>
            </a:endParaRPr>
          </a:p>
          <a:p>
            <a:r>
              <a:rPr lang="en-US" sz="1200" kern="1200" dirty="0">
                <a:solidFill>
                  <a:schemeClr val="tx1"/>
                </a:solidFill>
                <a:latin typeface="Arial" charset="0"/>
                <a:ea typeface="+mn-ea"/>
                <a:cs typeface="+mn-cs"/>
              </a:rPr>
              <a:t>[</a:t>
            </a:r>
            <a:r>
              <a:rPr lang="en-US" sz="1200" b="1" kern="1200" dirty="0">
                <a:solidFill>
                  <a:schemeClr val="tx1"/>
                </a:solidFill>
                <a:latin typeface="Arial" charset="0"/>
                <a:ea typeface="+mn-ea"/>
                <a:cs typeface="+mn-cs"/>
              </a:rPr>
              <a:t>click</a:t>
            </a:r>
            <a:r>
              <a:rPr lang="en-US" sz="1200" kern="1200" dirty="0">
                <a:solidFill>
                  <a:schemeClr val="tx1"/>
                </a:solidFill>
                <a:latin typeface="Arial" charset="0"/>
                <a:ea typeface="+mn-ea"/>
                <a:cs typeface="+mn-cs"/>
              </a:rPr>
              <a:t>] [</a:t>
            </a:r>
            <a:r>
              <a:rPr lang="en-US" sz="1200" i="1" kern="1200" dirty="0">
                <a:solidFill>
                  <a:schemeClr val="tx1"/>
                </a:solidFill>
                <a:latin typeface="Arial" charset="0"/>
                <a:ea typeface="+mn-ea"/>
                <a:cs typeface="+mn-cs"/>
              </a:rPr>
              <a:t>read slide</a:t>
            </a:r>
            <a:r>
              <a:rPr lang="en-US" sz="1200" kern="1200" dirty="0">
                <a:solidFill>
                  <a:schemeClr val="tx1"/>
                </a:solidFill>
                <a:latin typeface="Arial" charset="0"/>
                <a:ea typeface="+mn-ea"/>
                <a:cs typeface="+mn-cs"/>
              </a:rPr>
              <a:t>]</a:t>
            </a:r>
          </a:p>
          <a:p>
            <a:endParaRPr lang="en-US" sz="1200" kern="1200" dirty="0">
              <a:solidFill>
                <a:schemeClr val="tx1"/>
              </a:solidFill>
              <a:latin typeface="Arial" charset="0"/>
              <a:ea typeface="+mn-ea"/>
              <a:cs typeface="+mn-cs"/>
            </a:endParaRPr>
          </a:p>
          <a:p>
            <a:r>
              <a:rPr lang="en-US" sz="1200" kern="1200" dirty="0">
                <a:solidFill>
                  <a:schemeClr val="tx1"/>
                </a:solidFill>
                <a:latin typeface="Arial" charset="0"/>
                <a:ea typeface="+mn-ea"/>
                <a:cs typeface="+mn-cs"/>
              </a:rPr>
              <a:t>Man was created in the image of God:  as male and female.  </a:t>
            </a:r>
          </a:p>
          <a:p>
            <a:r>
              <a:rPr lang="en-US" sz="1200" kern="1200" dirty="0">
                <a:solidFill>
                  <a:schemeClr val="tx1"/>
                </a:solidFill>
                <a:latin typeface="Arial" charset="0"/>
                <a:ea typeface="+mn-ea"/>
                <a:cs typeface="+mn-cs"/>
              </a:rPr>
              <a:t>Each of us individually image God, but there is something unique in our being male and female that especially reveals who and what God is. God is Trinity</a:t>
            </a:r>
          </a:p>
          <a:p>
            <a:r>
              <a:rPr lang="en-US" sz="1200" kern="1200" dirty="0">
                <a:solidFill>
                  <a:schemeClr val="tx1"/>
                </a:solidFill>
                <a:latin typeface="Arial" charset="0"/>
                <a:ea typeface="+mn-ea"/>
                <a:cs typeface="+mn-cs"/>
              </a:rPr>
              <a:t> (Father, Son and Holy Spirit) He is a communion of love.</a:t>
            </a:r>
          </a:p>
          <a:p>
            <a:endParaRPr lang="en-US" sz="1200" i="1" kern="1200" dirty="0">
              <a:solidFill>
                <a:schemeClr val="tx1"/>
              </a:solidFill>
              <a:latin typeface="Arial" charset="0"/>
              <a:ea typeface="+mn-ea"/>
              <a:cs typeface="+mn-cs"/>
            </a:endParaRPr>
          </a:p>
          <a:p>
            <a:r>
              <a:rPr lang="en-US" sz="1200" i="1" kern="1200" dirty="0">
                <a:solidFill>
                  <a:schemeClr val="tx1"/>
                </a:solidFill>
                <a:latin typeface="Arial" charset="0"/>
                <a:ea typeface="+mn-ea"/>
                <a:cs typeface="+mn-cs"/>
              </a:rPr>
              <a:t>(Put another way, there is something we can learn about God by taking a closer look)</a:t>
            </a:r>
            <a:endParaRPr lang="en-US" sz="1200" kern="1200" dirty="0">
              <a:solidFill>
                <a:schemeClr val="tx1"/>
              </a:solidFill>
              <a:latin typeface="Arial" charset="0"/>
              <a:ea typeface="+mn-ea"/>
              <a:cs typeface="+mn-cs"/>
            </a:endParaRPr>
          </a:p>
          <a:p>
            <a:pPr eaLnBrk="1" hangingPunct="1">
              <a:lnSpc>
                <a:spcPct val="80000"/>
              </a:lnSpc>
            </a:pPr>
            <a:endParaRPr lang="en-US" sz="1000"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sz="1200" b="1" kern="1200" dirty="0">
                <a:solidFill>
                  <a:schemeClr val="tx1"/>
                </a:solidFill>
                <a:latin typeface="Arial" charset="0"/>
                <a:ea typeface="+mn-ea"/>
                <a:cs typeface="+mn-cs"/>
              </a:rPr>
              <a:t>How Natural Family Planning is </a:t>
            </a:r>
            <a:r>
              <a:rPr lang="en-US" sz="1200" b="1" i="1" kern="1200" dirty="0">
                <a:solidFill>
                  <a:schemeClr val="tx1"/>
                </a:solidFill>
                <a:latin typeface="Arial" charset="0"/>
                <a:ea typeface="+mn-ea"/>
                <a:cs typeface="+mn-cs"/>
              </a:rPr>
              <a:t>Practiced</a:t>
            </a:r>
            <a:endParaRPr lang="en-US" sz="1200" kern="1200" dirty="0">
              <a:solidFill>
                <a:schemeClr val="tx1"/>
              </a:solidFill>
              <a:latin typeface="Arial" charset="0"/>
              <a:ea typeface="+mn-ea"/>
              <a:cs typeface="+mn-cs"/>
            </a:endParaRPr>
          </a:p>
          <a:p>
            <a:r>
              <a:rPr lang="en-US" sz="1200" kern="1200" dirty="0">
                <a:solidFill>
                  <a:schemeClr val="tx1"/>
                </a:solidFill>
                <a:latin typeface="Arial" charset="0"/>
                <a:ea typeface="+mn-ea"/>
                <a:cs typeface="+mn-cs"/>
              </a:rPr>
              <a:t>As seen in the previous explanation of hormonal influence on reproductive function we have looked at the many signs of fertility that are affected.  Couples using NFP monitor and chart those signs on a daily basis.</a:t>
            </a:r>
          </a:p>
          <a:p>
            <a:endParaRPr lang="en-US" dirty="0"/>
          </a:p>
          <a:p>
            <a:r>
              <a:rPr lang="en-US" sz="1200" kern="1200" dirty="0">
                <a:solidFill>
                  <a:schemeClr val="tx1"/>
                </a:solidFill>
                <a:latin typeface="Arial" charset="0"/>
                <a:ea typeface="+mn-ea"/>
                <a:cs typeface="+mn-cs"/>
              </a:rPr>
              <a:t>There are two main methods of NFP: The </a:t>
            </a:r>
            <a:r>
              <a:rPr lang="en-US" sz="1200" kern="1200" dirty="0" err="1">
                <a:solidFill>
                  <a:schemeClr val="tx1"/>
                </a:solidFill>
                <a:latin typeface="Arial" charset="0"/>
                <a:ea typeface="+mn-ea"/>
                <a:cs typeface="+mn-cs"/>
              </a:rPr>
              <a:t>Sympto</a:t>
            </a:r>
            <a:r>
              <a:rPr lang="en-US" sz="1200" kern="1200" dirty="0">
                <a:solidFill>
                  <a:schemeClr val="tx1"/>
                </a:solidFill>
                <a:latin typeface="Arial" charset="0"/>
                <a:ea typeface="+mn-ea"/>
                <a:cs typeface="+mn-cs"/>
              </a:rPr>
              <a:t>-Thermal Method and the Ovulation or Mucus-Only Method. We have teachers of both these types of methods in the Diocese of Phoenix, represented by Northwest Family Services, Billings Ovulation Method, Family of the Americas, the Couple to Couple League and Creighton Method.  Each method charts their observations somewhat differently but the two main observations are:</a:t>
            </a:r>
          </a:p>
          <a:p>
            <a:endParaRPr lang="en-US" sz="1200" kern="1200" dirty="0">
              <a:solidFill>
                <a:schemeClr val="tx1"/>
              </a:solidFill>
              <a:latin typeface="Arial" charset="0"/>
              <a:ea typeface="+mn-ea"/>
              <a:cs typeface="+mn-cs"/>
            </a:endParaRPr>
          </a:p>
          <a:p>
            <a:r>
              <a:rPr lang="en-US" sz="1200" b="1" kern="1200" dirty="0">
                <a:solidFill>
                  <a:schemeClr val="tx1"/>
                </a:solidFill>
                <a:latin typeface="Arial" charset="0"/>
                <a:ea typeface="+mn-ea"/>
                <a:cs typeface="+mn-cs"/>
              </a:rPr>
              <a:t>Temperature:</a:t>
            </a:r>
            <a:endParaRPr lang="en-US" sz="1200" kern="1200" dirty="0">
              <a:solidFill>
                <a:schemeClr val="tx1"/>
              </a:solidFill>
              <a:latin typeface="Arial" charset="0"/>
              <a:ea typeface="+mn-ea"/>
              <a:cs typeface="+mn-cs"/>
            </a:endParaRPr>
          </a:p>
          <a:p>
            <a:r>
              <a:rPr lang="en-US" sz="1200" kern="1200" dirty="0">
                <a:solidFill>
                  <a:schemeClr val="tx1"/>
                </a:solidFill>
                <a:latin typeface="Arial" charset="0"/>
                <a:ea typeface="+mn-ea"/>
                <a:cs typeface="+mn-cs"/>
              </a:rPr>
              <a:t>In the </a:t>
            </a:r>
            <a:r>
              <a:rPr lang="en-US" sz="1200" kern="1200" dirty="0" err="1">
                <a:solidFill>
                  <a:schemeClr val="tx1"/>
                </a:solidFill>
                <a:latin typeface="Arial" charset="0"/>
                <a:ea typeface="+mn-ea"/>
                <a:cs typeface="+mn-cs"/>
              </a:rPr>
              <a:t>Sympto</a:t>
            </a:r>
            <a:r>
              <a:rPr lang="en-US" sz="1200" kern="1200" dirty="0">
                <a:solidFill>
                  <a:schemeClr val="tx1"/>
                </a:solidFill>
                <a:latin typeface="Arial" charset="0"/>
                <a:ea typeface="+mn-ea"/>
                <a:cs typeface="+mn-cs"/>
              </a:rPr>
              <a:t>-Thermal Methods, women daily take and record their waking temperature and watch for patterns that will tell them when ovulation has passed for each cycle.  This information will also confirm if a woman is not ovulating which is useful when difficulty achieving pregnancy occurs.  The temperature does not pinpoint the exact day of ovulation nor is it necessary to do so in order to successfully use NFP.</a:t>
            </a:r>
          </a:p>
          <a:p>
            <a:r>
              <a:rPr lang="en-US" sz="1200" kern="1200" dirty="0">
                <a:solidFill>
                  <a:schemeClr val="tx1"/>
                </a:solidFill>
                <a:latin typeface="Arial" charset="0"/>
                <a:ea typeface="+mn-ea"/>
                <a:cs typeface="+mn-cs"/>
              </a:rPr>
              <a:t> </a:t>
            </a:r>
          </a:p>
          <a:p>
            <a:r>
              <a:rPr lang="en-US" sz="1200" b="1" kern="1200" dirty="0">
                <a:solidFill>
                  <a:schemeClr val="tx1"/>
                </a:solidFill>
                <a:latin typeface="Arial" charset="0"/>
                <a:ea typeface="+mn-ea"/>
                <a:cs typeface="+mn-cs"/>
              </a:rPr>
              <a:t>Tissue/Mucus observation:</a:t>
            </a:r>
            <a:endParaRPr lang="en-US" sz="1200" kern="1200" dirty="0">
              <a:solidFill>
                <a:schemeClr val="tx1"/>
              </a:solidFill>
              <a:latin typeface="Arial" charset="0"/>
              <a:ea typeface="+mn-ea"/>
              <a:cs typeface="+mn-cs"/>
            </a:endParaRPr>
          </a:p>
          <a:p>
            <a:r>
              <a:rPr lang="en-US" sz="1200" kern="1200" dirty="0">
                <a:solidFill>
                  <a:schemeClr val="tx1"/>
                </a:solidFill>
                <a:latin typeface="Arial" charset="0"/>
                <a:ea typeface="+mn-ea"/>
                <a:cs typeface="+mn-cs"/>
              </a:rPr>
              <a:t>In all methods of NFP, each time a woman uses the bathroom she is taught to do a tissue examination for the presence of cervical mucus.  This mucus, if present, travels down through the vagina and will appear on the tissue when a woman wipes herself.  Couples learning NFP are taught to evaluate the appearance and changes of this mucus in order to anticipate when the woman is preparing to release an egg as well as when the time to achieve pregnancy has passed.</a:t>
            </a:r>
          </a:p>
          <a:p>
            <a:endParaRPr lang="en-US" dirty="0"/>
          </a:p>
        </p:txBody>
      </p:sp>
      <p:sp>
        <p:nvSpPr>
          <p:cNvPr id="4" name="Slide Number Placeholder 3"/>
          <p:cNvSpPr>
            <a:spLocks noGrp="1"/>
          </p:cNvSpPr>
          <p:nvPr>
            <p:ph type="sldNum" sz="quarter" idx="10"/>
          </p:nvPr>
        </p:nvSpPr>
        <p:spPr/>
        <p:txBody>
          <a:bodyPr/>
          <a:lstStyle/>
          <a:p>
            <a:pPr>
              <a:defRPr/>
            </a:pPr>
            <a:fld id="{03099B6C-8643-4E20-8628-E26574025240}" type="slidenum">
              <a:rPr lang="en-US" smtClean="0"/>
              <a:pPr>
                <a:defRPr/>
              </a:pPr>
              <a:t>50</a:t>
            </a:fld>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925A3B2C-3B74-432C-AB26-BB97BC63EEE0}" type="slidenum">
              <a:rPr lang="en-US" smtClean="0"/>
              <a:pPr/>
              <a:t>51</a:t>
            </a:fld>
            <a:endParaRPr lang="en-US"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r>
              <a:rPr lang="en-US" sz="1200" kern="1200" dirty="0">
                <a:solidFill>
                  <a:schemeClr val="tx1"/>
                </a:solidFill>
                <a:latin typeface="Arial" charset="0"/>
                <a:ea typeface="+mn-ea"/>
                <a:cs typeface="+mn-cs"/>
              </a:rPr>
              <a:t>These slide show 3 different charts for different NFP methods for records of all signs observed during one cycle.  In every NFP method, these charts provide useful information not only about fertility but also about reproductive health. </a:t>
            </a:r>
          </a:p>
          <a:p>
            <a:r>
              <a:rPr lang="en-US" sz="1200" kern="1200" dirty="0">
                <a:solidFill>
                  <a:schemeClr val="tx1"/>
                </a:solidFill>
                <a:latin typeface="Arial" charset="0"/>
                <a:ea typeface="+mn-ea"/>
                <a:cs typeface="+mn-cs"/>
              </a:rPr>
              <a:t> </a:t>
            </a:r>
          </a:p>
          <a:p>
            <a:r>
              <a:rPr lang="en-US" sz="1200" i="1" kern="1200" dirty="0">
                <a:solidFill>
                  <a:schemeClr val="tx1"/>
                </a:solidFill>
                <a:latin typeface="Arial" charset="0"/>
                <a:ea typeface="+mn-ea"/>
                <a:cs typeface="+mn-cs"/>
              </a:rPr>
              <a:t>Please note: </a:t>
            </a:r>
            <a:r>
              <a:rPr lang="en-US" sz="1200" kern="1200" dirty="0">
                <a:solidFill>
                  <a:schemeClr val="tx1"/>
                </a:solidFill>
                <a:latin typeface="Arial" charset="0"/>
                <a:ea typeface="+mn-ea"/>
                <a:cs typeface="+mn-cs"/>
              </a:rPr>
              <a:t>While we have described the signs we monitor, we have not taught how to interpret those signs or apply the rules to avoid or achieve pregnancy. In the classes that follow you will be provided you with sufficient information to practice NFP effectively.</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Arial" charset="0"/>
                <a:ea typeface="+mn-ea"/>
                <a:cs typeface="+mn-cs"/>
              </a:rPr>
              <a:t>This is a chart for another NFP method that we offer from the Office of NFP, called Billings Method, or Ovulation Method, where the symptom of the temperature is not taken.</a:t>
            </a:r>
            <a:endParaRPr lang="en-US" dirty="0"/>
          </a:p>
        </p:txBody>
      </p:sp>
      <p:sp>
        <p:nvSpPr>
          <p:cNvPr id="4" name="Slide Number Placeholder 3"/>
          <p:cNvSpPr>
            <a:spLocks noGrp="1"/>
          </p:cNvSpPr>
          <p:nvPr>
            <p:ph type="sldNum" sz="quarter" idx="10"/>
          </p:nvPr>
        </p:nvSpPr>
        <p:spPr/>
        <p:txBody>
          <a:bodyPr/>
          <a:lstStyle/>
          <a:p>
            <a:pPr>
              <a:defRPr/>
            </a:pPr>
            <a:fld id="{03099B6C-8643-4E20-8628-E26574025240}" type="slidenum">
              <a:rPr lang="en-US" smtClean="0"/>
              <a:pPr>
                <a:defRPr/>
              </a:pPr>
              <a:t>52</a:t>
            </a:fld>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049E8225-3503-4721-AF65-FD53CA216F33}" type="slidenum">
              <a:rPr lang="en-US" smtClean="0"/>
              <a:pPr/>
              <a:t>53</a:t>
            </a:fld>
            <a:endParaRPr lang="en-US" dirty="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r>
              <a:rPr lang="en-US" sz="1200" kern="1200" dirty="0">
                <a:solidFill>
                  <a:schemeClr val="tx1"/>
                </a:solidFill>
                <a:latin typeface="Arial" charset="0"/>
                <a:ea typeface="+mn-ea"/>
                <a:cs typeface="+mn-cs"/>
              </a:rPr>
              <a:t>While all the methods we teach in our Diocese provide a lot of helpful information in the classes and additional reading to take home, NFP is also taught and used well in countries where literacy is rare and items such as a thermometer would appear “high-tech.” NFP is taught there by relating fertility cycles to that of the earth and its seasons.</a:t>
            </a:r>
          </a:p>
          <a:p>
            <a:r>
              <a:rPr lang="en-US" sz="1200" kern="1200" dirty="0">
                <a:solidFill>
                  <a:schemeClr val="tx1"/>
                </a:solidFill>
                <a:latin typeface="Arial" charset="0"/>
                <a:ea typeface="+mn-ea"/>
                <a:cs typeface="+mn-cs"/>
              </a:rPr>
              <a:t> </a:t>
            </a:r>
          </a:p>
          <a:p>
            <a:r>
              <a:rPr lang="en-US" sz="1200" kern="1200" dirty="0">
                <a:solidFill>
                  <a:schemeClr val="tx1"/>
                </a:solidFill>
                <a:latin typeface="Arial" charset="0"/>
                <a:ea typeface="+mn-ea"/>
                <a:cs typeface="+mn-cs"/>
              </a:rPr>
              <a:t>When the earth is dry, a seed may be planted but will not develop.</a:t>
            </a:r>
          </a:p>
          <a:p>
            <a:r>
              <a:rPr lang="en-US" sz="1200" kern="1200" dirty="0">
                <a:solidFill>
                  <a:schemeClr val="tx1"/>
                </a:solidFill>
                <a:latin typeface="Arial" charset="0"/>
                <a:ea typeface="+mn-ea"/>
                <a:cs typeface="+mn-cs"/>
              </a:rPr>
              <a:t>When the rains come and a seed is planted it will grow.</a:t>
            </a:r>
          </a:p>
          <a:p>
            <a:r>
              <a:rPr lang="en-US" sz="1200" kern="1200" dirty="0">
                <a:solidFill>
                  <a:schemeClr val="tx1"/>
                </a:solidFill>
                <a:latin typeface="Arial" charset="0"/>
                <a:ea typeface="+mn-ea"/>
                <a:cs typeface="+mn-cs"/>
              </a:rPr>
              <a:t>.</a:t>
            </a:r>
          </a:p>
          <a:p>
            <a:r>
              <a:rPr lang="en-US" sz="1200" kern="1200" dirty="0">
                <a:solidFill>
                  <a:schemeClr val="tx1"/>
                </a:solidFill>
                <a:latin typeface="Arial" charset="0"/>
                <a:ea typeface="+mn-ea"/>
                <a:cs typeface="+mn-cs"/>
              </a:rPr>
              <a:t>This simple concept is easily understood by relating marital relations during a woman’s fertile time to planting seeds in fertile soil nourished by rain.  Likewise, intercourse during the infertile time is likened to planting seeds in dry soil.</a:t>
            </a:r>
          </a:p>
          <a:p>
            <a:r>
              <a:rPr lang="en-US" sz="1200" kern="1200" dirty="0">
                <a:solidFill>
                  <a:schemeClr val="tx1"/>
                </a:solidFill>
                <a:latin typeface="Arial" charset="0"/>
                <a:ea typeface="+mn-ea"/>
                <a:cs typeface="+mn-cs"/>
              </a:rPr>
              <a:t> </a:t>
            </a:r>
          </a:p>
          <a:p>
            <a:r>
              <a:rPr lang="en-US" sz="1200" kern="1200" dirty="0">
                <a:solidFill>
                  <a:schemeClr val="tx1"/>
                </a:solidFill>
                <a:latin typeface="Arial" charset="0"/>
                <a:ea typeface="+mn-ea"/>
                <a:cs typeface="+mn-cs"/>
              </a:rPr>
              <a:t>Blessed Mother Theresa of Calcutta whose work in the slums won her a Nobel Peace Prize says her NFP program which she and team of sisters taught, prevented more than 1.1 million births in an 11 year period. A United Nations team made a two year study to check those results and called its effectiveness, “remarkable.”</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C5F6A163-A7AF-4C6A-89C5-E3EB181518AA}" type="slidenum">
              <a:rPr lang="en-US" smtClean="0"/>
              <a:pPr/>
              <a:t>54</a:t>
            </a:fld>
            <a:endParaRPr lang="en-US" dirty="0"/>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r>
              <a:rPr lang="en-US" sz="1200" kern="1200" dirty="0">
                <a:solidFill>
                  <a:schemeClr val="tx1"/>
                </a:solidFill>
                <a:latin typeface="Arial" charset="0"/>
                <a:ea typeface="+mn-ea"/>
                <a:cs typeface="+mn-cs"/>
              </a:rPr>
              <a:t>Scientific studies of women’s menstrual cycles have produced conclusive evidence of NFP’s effectiveness.  A recent 2007 study published in the journal Human Reproduction found the effectiveness of the </a:t>
            </a:r>
            <a:r>
              <a:rPr lang="en-US" sz="1200" kern="1200" dirty="0" err="1">
                <a:solidFill>
                  <a:schemeClr val="tx1"/>
                </a:solidFill>
                <a:latin typeface="Arial" charset="0"/>
                <a:ea typeface="+mn-ea"/>
                <a:cs typeface="+mn-cs"/>
              </a:rPr>
              <a:t>Sympto</a:t>
            </a:r>
            <a:r>
              <a:rPr lang="en-US" sz="1200" kern="1200" dirty="0">
                <a:solidFill>
                  <a:schemeClr val="tx1"/>
                </a:solidFill>
                <a:latin typeface="Arial" charset="0"/>
                <a:ea typeface="+mn-ea"/>
                <a:cs typeface="+mn-cs"/>
              </a:rPr>
              <a:t>-Thermal Method was 99.6%, while the most recent figures from a long term study of the Ovulation Method in China yielded a 99.5% effectiveness rate.</a:t>
            </a:r>
          </a:p>
          <a:p>
            <a:r>
              <a:rPr lang="en-US" sz="1200" kern="1200" dirty="0">
                <a:solidFill>
                  <a:schemeClr val="tx1"/>
                </a:solidFill>
                <a:latin typeface="Arial" charset="0"/>
                <a:ea typeface="+mn-ea"/>
                <a:cs typeface="+mn-cs"/>
              </a:rPr>
              <a:t>We have also provided a brochure </a:t>
            </a:r>
            <a:r>
              <a:rPr lang="en-US" sz="1200" i="1" kern="1200" dirty="0">
                <a:solidFill>
                  <a:schemeClr val="tx1"/>
                </a:solidFill>
                <a:latin typeface="Arial" charset="0"/>
                <a:ea typeface="+mn-ea"/>
                <a:cs typeface="+mn-cs"/>
              </a:rPr>
              <a:t>A Family Planning Decision</a:t>
            </a:r>
            <a:r>
              <a:rPr lang="en-US" sz="1200" b="1" i="1" kern="1200" dirty="0">
                <a:solidFill>
                  <a:schemeClr val="tx1"/>
                </a:solidFill>
                <a:latin typeface="Arial" charset="0"/>
                <a:ea typeface="+mn-ea"/>
                <a:cs typeface="+mn-cs"/>
              </a:rPr>
              <a:t> </a:t>
            </a:r>
            <a:r>
              <a:rPr lang="en-US" sz="1200" kern="1200" dirty="0">
                <a:solidFill>
                  <a:schemeClr val="tx1"/>
                </a:solidFill>
                <a:latin typeface="Arial" charset="0"/>
                <a:ea typeface="+mn-ea"/>
                <a:cs typeface="+mn-cs"/>
              </a:rPr>
              <a:t>in your Introduction packet where</a:t>
            </a:r>
            <a:r>
              <a:rPr lang="en-US" sz="1200" b="1" i="1" kern="1200" dirty="0">
                <a:solidFill>
                  <a:schemeClr val="tx1"/>
                </a:solidFill>
                <a:latin typeface="Arial" charset="0"/>
                <a:ea typeface="+mn-ea"/>
                <a:cs typeface="+mn-cs"/>
              </a:rPr>
              <a:t> </a:t>
            </a:r>
            <a:r>
              <a:rPr lang="en-US" sz="1200" kern="1200" dirty="0">
                <a:solidFill>
                  <a:schemeClr val="tx1"/>
                </a:solidFill>
                <a:latin typeface="Arial" charset="0"/>
                <a:ea typeface="+mn-ea"/>
                <a:cs typeface="+mn-cs"/>
              </a:rPr>
              <a:t>you can look at the effectiveness rates from other studies and the sources for those statistics.  As you can see, NFP compares quite favorably with the rates quoted for contraceptive use.  Affecting those rates for all contraceptives as well as for NFP are factors such as: </a:t>
            </a:r>
          </a:p>
          <a:p>
            <a:r>
              <a:rPr lang="en-US" sz="1200" kern="1200" dirty="0">
                <a:solidFill>
                  <a:schemeClr val="tx1"/>
                </a:solidFill>
                <a:latin typeface="Arial" charset="0"/>
                <a:ea typeface="+mn-ea"/>
                <a:cs typeface="+mn-cs"/>
              </a:rPr>
              <a:t> </a:t>
            </a:r>
          </a:p>
          <a:p>
            <a:r>
              <a:rPr lang="en-US" sz="1200" kern="1200" dirty="0">
                <a:solidFill>
                  <a:schemeClr val="tx1"/>
                </a:solidFill>
                <a:latin typeface="Arial" charset="0"/>
                <a:ea typeface="+mn-ea"/>
                <a:cs typeface="+mn-cs"/>
              </a:rPr>
              <a:t>	</a:t>
            </a:r>
            <a:r>
              <a:rPr lang="en-US" sz="1200" b="1" kern="1200" dirty="0">
                <a:solidFill>
                  <a:schemeClr val="tx1"/>
                </a:solidFill>
                <a:latin typeface="Arial" charset="0"/>
                <a:ea typeface="+mn-ea"/>
                <a:cs typeface="+mn-cs"/>
              </a:rPr>
              <a:t>Motivation</a:t>
            </a:r>
            <a:endParaRPr lang="en-US" sz="1200" kern="1200" dirty="0">
              <a:solidFill>
                <a:schemeClr val="tx1"/>
              </a:solidFill>
              <a:latin typeface="Arial" charset="0"/>
              <a:ea typeface="+mn-ea"/>
              <a:cs typeface="+mn-cs"/>
            </a:endParaRPr>
          </a:p>
          <a:p>
            <a:r>
              <a:rPr lang="en-US" sz="1200" b="1" kern="1200" dirty="0">
                <a:solidFill>
                  <a:schemeClr val="tx1"/>
                </a:solidFill>
                <a:latin typeface="Arial" charset="0"/>
                <a:ea typeface="+mn-ea"/>
                <a:cs typeface="+mn-cs"/>
              </a:rPr>
              <a:t>	Understanding </a:t>
            </a:r>
            <a:r>
              <a:rPr lang="en-US" sz="1200" kern="1200" dirty="0">
                <a:solidFill>
                  <a:schemeClr val="tx1"/>
                </a:solidFill>
                <a:latin typeface="Arial" charset="0"/>
                <a:ea typeface="+mn-ea"/>
                <a:cs typeface="+mn-cs"/>
              </a:rPr>
              <a:t>of proper use</a:t>
            </a:r>
          </a:p>
          <a:p>
            <a:r>
              <a:rPr lang="en-US" sz="1200" kern="1200" dirty="0">
                <a:solidFill>
                  <a:schemeClr val="tx1"/>
                </a:solidFill>
                <a:latin typeface="Arial" charset="0"/>
                <a:ea typeface="+mn-ea"/>
                <a:cs typeface="+mn-cs"/>
              </a:rPr>
              <a:t>	</a:t>
            </a:r>
            <a:r>
              <a:rPr lang="en-US" sz="1200" b="1" kern="1200" dirty="0">
                <a:solidFill>
                  <a:schemeClr val="tx1"/>
                </a:solidFill>
                <a:latin typeface="Arial" charset="0"/>
                <a:ea typeface="+mn-ea"/>
                <a:cs typeface="+mn-cs"/>
              </a:rPr>
              <a:t>Following directions</a:t>
            </a:r>
            <a:endParaRPr lang="en-US" sz="1200" kern="1200" dirty="0">
              <a:solidFill>
                <a:schemeClr val="tx1"/>
              </a:solidFill>
              <a:latin typeface="Arial" charset="0"/>
              <a:ea typeface="+mn-ea"/>
              <a:cs typeface="+mn-cs"/>
            </a:endParaRPr>
          </a:p>
          <a:p>
            <a:r>
              <a:rPr lang="en-US" sz="1200" b="1" kern="1200" dirty="0">
                <a:solidFill>
                  <a:schemeClr val="tx1"/>
                </a:solidFill>
                <a:latin typeface="Arial" charset="0"/>
                <a:ea typeface="+mn-ea"/>
                <a:cs typeface="+mn-cs"/>
              </a:rPr>
              <a:t> </a:t>
            </a:r>
            <a:endParaRPr lang="en-US" sz="1200" kern="1200" dirty="0">
              <a:solidFill>
                <a:schemeClr val="tx1"/>
              </a:solidFill>
              <a:latin typeface="Arial" charset="0"/>
              <a:ea typeface="+mn-ea"/>
              <a:cs typeface="+mn-cs"/>
            </a:endParaRPr>
          </a:p>
          <a:p>
            <a:r>
              <a:rPr lang="en-US" sz="1200" b="1" kern="1200" dirty="0">
                <a:solidFill>
                  <a:schemeClr val="tx1"/>
                </a:solidFill>
                <a:latin typeface="Arial" charset="0"/>
                <a:ea typeface="+mn-ea"/>
                <a:cs typeface="+mn-cs"/>
              </a:rPr>
              <a:t>Neither NFP nor contraceptives claim 100% effectiveness to avoid pregnancy.</a:t>
            </a:r>
            <a:endParaRPr lang="en-US" sz="1200" kern="1200" dirty="0">
              <a:solidFill>
                <a:schemeClr val="tx1"/>
              </a:solidFill>
              <a:latin typeface="Arial" charset="0"/>
              <a:ea typeface="+mn-ea"/>
              <a:cs typeface="+mn-cs"/>
            </a:endParaRPr>
          </a:p>
          <a:p>
            <a:r>
              <a:rPr lang="en-US" sz="1200" kern="1200" dirty="0">
                <a:solidFill>
                  <a:schemeClr val="tx1"/>
                </a:solidFill>
                <a:latin typeface="Arial" charset="0"/>
                <a:ea typeface="+mn-ea"/>
                <a:cs typeface="+mn-cs"/>
              </a:rPr>
              <a:t> </a:t>
            </a:r>
          </a:p>
          <a:p>
            <a:r>
              <a:rPr lang="en-US" sz="1200" b="1" u="sng" kern="1200" dirty="0">
                <a:solidFill>
                  <a:schemeClr val="tx1"/>
                </a:solidFill>
                <a:latin typeface="Arial" charset="0"/>
                <a:ea typeface="+mn-ea"/>
                <a:cs typeface="+mn-cs"/>
              </a:rPr>
              <a:t>Qualities Sheet </a:t>
            </a:r>
            <a:endParaRPr lang="en-US" sz="1200" kern="1200" dirty="0">
              <a:solidFill>
                <a:schemeClr val="tx1"/>
              </a:solidFill>
              <a:latin typeface="Arial" charset="0"/>
              <a:ea typeface="+mn-ea"/>
              <a:cs typeface="+mn-cs"/>
            </a:endParaRPr>
          </a:p>
          <a:p>
            <a:r>
              <a:rPr lang="en-US" sz="1200" u="none" strike="noStrike" kern="1200" dirty="0">
                <a:solidFill>
                  <a:schemeClr val="tx1"/>
                </a:solidFill>
                <a:latin typeface="Arial" charset="0"/>
                <a:ea typeface="+mn-ea"/>
                <a:cs typeface="+mn-cs"/>
              </a:rPr>
              <a:t> </a:t>
            </a:r>
            <a:endParaRPr lang="en-US" sz="1200" kern="1200" dirty="0">
              <a:solidFill>
                <a:schemeClr val="tx1"/>
              </a:solidFill>
              <a:latin typeface="Arial" charset="0"/>
              <a:ea typeface="+mn-ea"/>
              <a:cs typeface="+mn-cs"/>
            </a:endParaRPr>
          </a:p>
          <a:p>
            <a:r>
              <a:rPr lang="en-US" sz="1200" kern="1200" dirty="0">
                <a:solidFill>
                  <a:schemeClr val="tx1"/>
                </a:solidFill>
                <a:latin typeface="Arial" charset="0"/>
                <a:ea typeface="+mn-ea"/>
                <a:cs typeface="+mn-cs"/>
              </a:rPr>
              <a:t>Refer back to Activity #1</a:t>
            </a:r>
          </a:p>
          <a:p>
            <a:pPr lvl="0"/>
            <a:r>
              <a:rPr lang="en-US" sz="1200" kern="1200" dirty="0">
                <a:solidFill>
                  <a:schemeClr val="tx1"/>
                </a:solidFill>
                <a:latin typeface="Arial" charset="0"/>
                <a:ea typeface="+mn-ea"/>
                <a:cs typeface="+mn-cs"/>
              </a:rPr>
              <a:t>Ask for volunteer examples they have listed.</a:t>
            </a:r>
            <a:r>
              <a:rPr lang="en-US" dirty="0"/>
              <a:t> </a:t>
            </a:r>
            <a:r>
              <a:rPr lang="en-US" sz="1200" kern="1200" dirty="0">
                <a:solidFill>
                  <a:schemeClr val="tx1"/>
                </a:solidFill>
                <a:latin typeface="Arial" charset="0"/>
                <a:ea typeface="+mn-ea"/>
                <a:cs typeface="+mn-cs"/>
              </a:rPr>
              <a:t>Point out how NFP is a “tool” for learning and continuing to develop these qualities that can be used in all areas of their relationship.</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41A4FA30-952C-439D-A669-27364100CFC5}" type="slidenum">
              <a:rPr lang="en-US" smtClean="0"/>
              <a:pPr/>
              <a:t>55</a:t>
            </a:fld>
            <a:endParaRPr lang="en-US" dirty="0"/>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r>
              <a:rPr lang="en-US" sz="1200" i="1" kern="1200" dirty="0">
                <a:solidFill>
                  <a:schemeClr val="tx1"/>
                </a:solidFill>
                <a:latin typeface="Arial" charset="0"/>
                <a:ea typeface="+mn-ea"/>
                <a:cs typeface="+mn-cs"/>
              </a:rPr>
              <a:t>(Couples should take the time to write their talk, which should be 10-15 minutes long. They should practice it with friends, the NFP Office, or with other NFP teaching couples.)</a:t>
            </a:r>
            <a:endParaRPr lang="en-US" sz="1200" kern="1200" dirty="0">
              <a:solidFill>
                <a:schemeClr val="tx1"/>
              </a:solidFill>
              <a:latin typeface="Arial" charset="0"/>
              <a:ea typeface="+mn-ea"/>
              <a:cs typeface="+mn-cs"/>
            </a:endParaRPr>
          </a:p>
          <a:p>
            <a:r>
              <a:rPr lang="en-US" sz="1200" i="1" kern="1200" dirty="0">
                <a:solidFill>
                  <a:schemeClr val="tx1"/>
                </a:solidFill>
                <a:latin typeface="Arial" charset="0"/>
                <a:ea typeface="+mn-ea"/>
                <a:cs typeface="+mn-cs"/>
              </a:rPr>
              <a:t> </a:t>
            </a:r>
            <a:endParaRPr lang="en-US" sz="1200" kern="1200" dirty="0">
              <a:solidFill>
                <a:schemeClr val="tx1"/>
              </a:solidFill>
              <a:latin typeface="Arial" charset="0"/>
              <a:ea typeface="+mn-ea"/>
              <a:cs typeface="+mn-cs"/>
            </a:endParaRPr>
          </a:p>
          <a:p>
            <a:r>
              <a:rPr lang="en-US" sz="1200" kern="1200" dirty="0">
                <a:solidFill>
                  <a:schemeClr val="tx1"/>
                </a:solidFill>
                <a:latin typeface="Arial" charset="0"/>
                <a:ea typeface="+mn-ea"/>
                <a:cs typeface="+mn-cs"/>
              </a:rPr>
              <a:t>Include:</a:t>
            </a:r>
          </a:p>
          <a:p>
            <a:r>
              <a:rPr lang="en-US" sz="1200" kern="1200" dirty="0">
                <a:solidFill>
                  <a:schemeClr val="tx1"/>
                </a:solidFill>
                <a:latin typeface="Arial" charset="0"/>
                <a:ea typeface="+mn-ea"/>
                <a:cs typeface="+mn-cs"/>
              </a:rPr>
              <a:t>Your NFP story</a:t>
            </a:r>
          </a:p>
          <a:p>
            <a:r>
              <a:rPr lang="en-US" sz="1200" kern="1200" dirty="0">
                <a:solidFill>
                  <a:schemeClr val="tx1"/>
                </a:solidFill>
                <a:latin typeface="Arial" charset="0"/>
                <a:ea typeface="+mn-ea"/>
                <a:cs typeface="+mn-cs"/>
              </a:rPr>
              <a:t>Difficulties </a:t>
            </a:r>
          </a:p>
          <a:p>
            <a:r>
              <a:rPr lang="en-US" sz="1200" kern="1200" dirty="0">
                <a:solidFill>
                  <a:schemeClr val="tx1"/>
                </a:solidFill>
                <a:latin typeface="Arial" charset="0"/>
                <a:ea typeface="+mn-ea"/>
                <a:cs typeface="+mn-cs"/>
              </a:rPr>
              <a:t>How abstinence is handled</a:t>
            </a:r>
          </a:p>
          <a:p>
            <a:r>
              <a:rPr lang="en-US" sz="1200" kern="1200" dirty="0">
                <a:solidFill>
                  <a:schemeClr val="tx1"/>
                </a:solidFill>
                <a:latin typeface="Arial" charset="0"/>
                <a:ea typeface="+mn-ea"/>
                <a:cs typeface="+mn-cs"/>
              </a:rPr>
              <a:t>Positive effects</a:t>
            </a:r>
          </a:p>
          <a:p>
            <a:r>
              <a:rPr lang="en-US" sz="1200" b="1" u="none" strike="noStrike" kern="1200" dirty="0">
                <a:solidFill>
                  <a:schemeClr val="tx1"/>
                </a:solidFill>
                <a:latin typeface="Arial" charset="0"/>
                <a:ea typeface="+mn-ea"/>
                <a:cs typeface="+mn-cs"/>
              </a:rPr>
              <a:t> </a:t>
            </a:r>
            <a:endParaRPr lang="en-US" sz="1200" kern="1200" dirty="0">
              <a:solidFill>
                <a:schemeClr val="tx1"/>
              </a:solidFill>
              <a:latin typeface="Arial" charset="0"/>
              <a:ea typeface="+mn-ea"/>
              <a:cs typeface="+mn-cs"/>
            </a:endParaRPr>
          </a:p>
          <a:p>
            <a:r>
              <a:rPr lang="en-US" sz="1200" b="1" u="sng" kern="1200" dirty="0">
                <a:solidFill>
                  <a:schemeClr val="tx1"/>
                </a:solidFill>
                <a:latin typeface="Arial" charset="0"/>
                <a:ea typeface="+mn-ea"/>
                <a:cs typeface="+mn-cs"/>
              </a:rPr>
              <a:t>Invitation:</a:t>
            </a:r>
            <a:endParaRPr lang="en-US" sz="1200" kern="1200" dirty="0">
              <a:solidFill>
                <a:schemeClr val="tx1"/>
              </a:solidFill>
              <a:latin typeface="Arial" charset="0"/>
              <a:ea typeface="+mn-ea"/>
              <a:cs typeface="+mn-cs"/>
            </a:endParaRPr>
          </a:p>
          <a:p>
            <a:r>
              <a:rPr lang="en-US" sz="1200" kern="1200" dirty="0">
                <a:solidFill>
                  <a:schemeClr val="tx1"/>
                </a:solidFill>
                <a:latin typeface="Arial" charset="0"/>
                <a:ea typeface="+mn-ea"/>
                <a:cs typeface="+mn-cs"/>
              </a:rPr>
              <a:t> </a:t>
            </a:r>
          </a:p>
          <a:p>
            <a:r>
              <a:rPr lang="en-US" sz="1200" kern="1200" dirty="0">
                <a:solidFill>
                  <a:schemeClr val="tx1"/>
                </a:solidFill>
                <a:latin typeface="Arial" charset="0"/>
                <a:ea typeface="+mn-ea"/>
                <a:cs typeface="+mn-cs"/>
              </a:rPr>
              <a:t>In light of today’s discussion we want to issue an invitation to you:	</a:t>
            </a:r>
          </a:p>
          <a:p>
            <a:r>
              <a:rPr lang="en-US" sz="1200" kern="1200" dirty="0">
                <a:solidFill>
                  <a:schemeClr val="tx1"/>
                </a:solidFill>
                <a:latin typeface="Arial" charset="0"/>
                <a:ea typeface="+mn-ea"/>
                <a:cs typeface="+mn-cs"/>
              </a:rPr>
              <a:t> </a:t>
            </a:r>
          </a:p>
          <a:p>
            <a:r>
              <a:rPr lang="en-US" sz="1200" kern="1200" dirty="0">
                <a:solidFill>
                  <a:schemeClr val="tx1"/>
                </a:solidFill>
                <a:latin typeface="Arial" charset="0"/>
                <a:ea typeface="+mn-ea"/>
                <a:cs typeface="+mn-cs"/>
              </a:rPr>
              <a:t>If you are unmarried and have chosen to wait until marriage to become sexually active, we encourage you to continue with this resolution.</a:t>
            </a:r>
          </a:p>
          <a:p>
            <a:r>
              <a:rPr lang="en-US" sz="1200" kern="1200" dirty="0">
                <a:solidFill>
                  <a:schemeClr val="tx1"/>
                </a:solidFill>
                <a:latin typeface="Arial" charset="0"/>
                <a:ea typeface="+mn-ea"/>
                <a:cs typeface="+mn-cs"/>
              </a:rPr>
              <a:t> </a:t>
            </a:r>
          </a:p>
          <a:p>
            <a:r>
              <a:rPr lang="en-US" sz="1200" kern="1200" dirty="0">
                <a:solidFill>
                  <a:schemeClr val="tx1"/>
                </a:solidFill>
                <a:latin typeface="Arial" charset="0"/>
                <a:ea typeface="+mn-ea"/>
                <a:cs typeface="+mn-cs"/>
              </a:rPr>
              <a:t>If you are unmarried and currently sexually active or even living together, we invite you to discuss this decision in the light of all we covered tonight and resolve now to abstain from sexual activity until your marriage. You may decide to live apart while engaged to give yourself an opportunity to get to know each other in a different way than you have before. You might not be aware of social sciences’ findings that those couples who do marry after living together, on the whole will experience lower marital happiness, increased marital conflict and a greater risk of divorce. We hope you will investigate these findings that cut across all levels of income, education and parent’s marital status, as they are significant.</a:t>
            </a:r>
          </a:p>
          <a:p>
            <a:r>
              <a:rPr lang="en-US" sz="1200" kern="1200" dirty="0">
                <a:solidFill>
                  <a:schemeClr val="tx1"/>
                </a:solidFill>
                <a:latin typeface="Arial" charset="0"/>
                <a:ea typeface="+mn-ea"/>
                <a:cs typeface="+mn-cs"/>
              </a:rPr>
              <a:t> </a:t>
            </a:r>
          </a:p>
          <a:p>
            <a:r>
              <a:rPr lang="en-US" sz="1200" kern="1200" dirty="0">
                <a:solidFill>
                  <a:schemeClr val="tx1"/>
                </a:solidFill>
                <a:latin typeface="Arial" charset="0"/>
                <a:ea typeface="+mn-ea"/>
                <a:cs typeface="+mn-cs"/>
              </a:rPr>
              <a:t>If you are currently using contraceptives please take time to discuss this with each other and consider discontinuing them for all the reasons we have covered.</a:t>
            </a:r>
          </a:p>
          <a:p>
            <a:r>
              <a:rPr lang="en-US" sz="1200" kern="1200" dirty="0">
                <a:solidFill>
                  <a:schemeClr val="tx1"/>
                </a:solidFill>
                <a:latin typeface="Arial" charset="0"/>
                <a:ea typeface="+mn-ea"/>
                <a:cs typeface="+mn-cs"/>
              </a:rPr>
              <a:t> </a:t>
            </a:r>
          </a:p>
          <a:p>
            <a:r>
              <a:rPr lang="en-US" sz="1200" b="1" kern="1200" dirty="0">
                <a:solidFill>
                  <a:schemeClr val="tx1"/>
                </a:solidFill>
                <a:latin typeface="Arial" charset="0"/>
                <a:ea typeface="+mn-ea"/>
                <a:cs typeface="+mn-cs"/>
              </a:rPr>
              <a:t>Please take 5 min. now, as a couple to discuss this, and continue your discussion after you leave here. We especially recommend listening to Janet Smith’s </a:t>
            </a:r>
            <a:r>
              <a:rPr lang="en-US" sz="1200" b="1" kern="1200" dirty="0" err="1">
                <a:solidFill>
                  <a:schemeClr val="tx1"/>
                </a:solidFill>
                <a:latin typeface="Arial" charset="0"/>
                <a:ea typeface="+mn-ea"/>
                <a:cs typeface="+mn-cs"/>
              </a:rPr>
              <a:t>cd</a:t>
            </a:r>
            <a:r>
              <a:rPr lang="en-US" sz="1200" b="1" kern="1200" dirty="0">
                <a:solidFill>
                  <a:schemeClr val="tx1"/>
                </a:solidFill>
                <a:latin typeface="Arial" charset="0"/>
                <a:ea typeface="+mn-ea"/>
                <a:cs typeface="+mn-cs"/>
              </a:rPr>
              <a:t>, “Contraception, Why Not”, found in your intro packet on your way home tonight or in the very near future.</a:t>
            </a:r>
            <a:endParaRPr lang="en-US" sz="1200" kern="1200" dirty="0">
              <a:solidFill>
                <a:schemeClr val="tx1"/>
              </a:solidFill>
              <a:latin typeface="Arial" charset="0"/>
              <a:ea typeface="+mn-ea"/>
              <a:cs typeface="+mn-cs"/>
            </a:endParaRPr>
          </a:p>
          <a:p>
            <a:pPr eaLnBrk="1" hangingPunct="1"/>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9E8B52B1-00A8-4CC5-A158-06AB44AA0915}" type="slidenum">
              <a:rPr lang="en-US" smtClean="0"/>
              <a:pPr/>
              <a:t>56</a:t>
            </a:fld>
            <a:endParaRPr lang="en-US" dirty="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r>
              <a:rPr lang="en-US" sz="1200" kern="1200" dirty="0">
                <a:solidFill>
                  <a:schemeClr val="tx1"/>
                </a:solidFill>
                <a:latin typeface="Arial" charset="0"/>
                <a:ea typeface="+mn-ea"/>
                <a:cs typeface="+mn-cs"/>
              </a:rPr>
              <a:t>We have placed this year’s NFP schedule inside the introduction packet. All registrations, except for the Couple to Couple League classes, are done on our website: </a:t>
            </a:r>
            <a:r>
              <a:rPr lang="en-US" sz="1200" u="sng" kern="1200" dirty="0">
                <a:solidFill>
                  <a:schemeClr val="tx1"/>
                </a:solidFill>
                <a:latin typeface="Arial" charset="0"/>
                <a:ea typeface="+mn-ea"/>
                <a:cs typeface="+mn-cs"/>
                <a:hlinkClick r:id="rId3"/>
              </a:rPr>
              <a:t>www.phxnfp.org</a:t>
            </a:r>
            <a:r>
              <a:rPr lang="en-US" sz="1200" kern="1200" dirty="0">
                <a:solidFill>
                  <a:schemeClr val="tx1"/>
                </a:solidFill>
                <a:latin typeface="Arial" charset="0"/>
                <a:ea typeface="+mn-ea"/>
                <a:cs typeface="+mn-cs"/>
              </a:rPr>
              <a:t> which is listed on the schedule as well as on the front of your packet.</a:t>
            </a:r>
          </a:p>
          <a:p>
            <a:r>
              <a:rPr lang="en-US" sz="1200" b="1" kern="1200" dirty="0">
                <a:solidFill>
                  <a:schemeClr val="tx1"/>
                </a:solidFill>
                <a:latin typeface="Arial" charset="0"/>
                <a:ea typeface="+mn-ea"/>
                <a:cs typeface="+mn-cs"/>
              </a:rPr>
              <a:t>Closing</a:t>
            </a:r>
            <a:endParaRPr lang="en-US" sz="1200" kern="1200" dirty="0">
              <a:solidFill>
                <a:schemeClr val="tx1"/>
              </a:solidFill>
              <a:latin typeface="Arial" charset="0"/>
              <a:ea typeface="+mn-ea"/>
              <a:cs typeface="+mn-cs"/>
            </a:endParaRPr>
          </a:p>
          <a:p>
            <a:r>
              <a:rPr lang="en-US" sz="1200" b="1" kern="1200" dirty="0">
                <a:solidFill>
                  <a:schemeClr val="tx1"/>
                </a:solidFill>
                <a:latin typeface="Arial" charset="0"/>
                <a:ea typeface="+mn-ea"/>
                <a:cs typeface="+mn-cs"/>
              </a:rPr>
              <a:t>Questions/Answers:</a:t>
            </a:r>
            <a:endParaRPr lang="en-US" sz="1200" kern="1200" dirty="0">
              <a:solidFill>
                <a:schemeClr val="tx1"/>
              </a:solidFill>
              <a:latin typeface="Arial" charset="0"/>
              <a:ea typeface="+mn-ea"/>
              <a:cs typeface="+mn-cs"/>
            </a:endParaRPr>
          </a:p>
          <a:p>
            <a:r>
              <a:rPr lang="en-US" sz="1200" b="1" kern="1200" dirty="0">
                <a:solidFill>
                  <a:schemeClr val="tx1"/>
                </a:solidFill>
                <a:latin typeface="Arial" charset="0"/>
                <a:ea typeface="+mn-ea"/>
                <a:cs typeface="+mn-cs"/>
              </a:rPr>
              <a:t> </a:t>
            </a:r>
            <a:endParaRPr lang="en-US" sz="1200" kern="1200" dirty="0">
              <a:solidFill>
                <a:schemeClr val="tx1"/>
              </a:solidFill>
              <a:latin typeface="Arial" charset="0"/>
              <a:ea typeface="+mn-ea"/>
              <a:cs typeface="+mn-cs"/>
            </a:endParaRPr>
          </a:p>
          <a:p>
            <a:r>
              <a:rPr lang="en-US" sz="1200" kern="1200" dirty="0">
                <a:solidFill>
                  <a:schemeClr val="tx1"/>
                </a:solidFill>
                <a:latin typeface="Arial" charset="0"/>
                <a:ea typeface="+mn-ea"/>
                <a:cs typeface="+mn-cs"/>
              </a:rPr>
              <a:t>Offer opportunity to ask questions as well as offering to be available after class for further discussion </a:t>
            </a:r>
          </a:p>
          <a:p>
            <a:r>
              <a:rPr lang="en-US" sz="1200" kern="1200" dirty="0">
                <a:solidFill>
                  <a:schemeClr val="tx1"/>
                </a:solidFill>
                <a:latin typeface="Arial" charset="0"/>
                <a:ea typeface="+mn-ea"/>
                <a:cs typeface="+mn-cs"/>
              </a:rPr>
              <a:t> </a:t>
            </a:r>
          </a:p>
          <a:p>
            <a:r>
              <a:rPr lang="en-US" sz="1200" b="1" kern="1200" dirty="0">
                <a:solidFill>
                  <a:schemeClr val="tx1"/>
                </a:solidFill>
                <a:latin typeface="Arial" charset="0"/>
                <a:ea typeface="+mn-ea"/>
                <a:cs typeface="+mn-cs"/>
              </a:rPr>
              <a:t>Evaluations and Certificates:</a:t>
            </a:r>
            <a:endParaRPr lang="en-US" sz="1200" kern="1200" dirty="0">
              <a:solidFill>
                <a:schemeClr val="tx1"/>
              </a:solidFill>
              <a:latin typeface="Arial" charset="0"/>
              <a:ea typeface="+mn-ea"/>
              <a:cs typeface="+mn-cs"/>
            </a:endParaRPr>
          </a:p>
          <a:p>
            <a:r>
              <a:rPr lang="en-US" sz="1200" b="1" kern="1200" dirty="0">
                <a:solidFill>
                  <a:schemeClr val="tx1"/>
                </a:solidFill>
                <a:latin typeface="Arial" charset="0"/>
                <a:ea typeface="+mn-ea"/>
                <a:cs typeface="+mn-cs"/>
              </a:rPr>
              <a:t> </a:t>
            </a:r>
            <a:endParaRPr lang="en-US" sz="1200" kern="1200" dirty="0">
              <a:solidFill>
                <a:schemeClr val="tx1"/>
              </a:solidFill>
              <a:latin typeface="Arial" charset="0"/>
              <a:ea typeface="+mn-ea"/>
              <a:cs typeface="+mn-cs"/>
            </a:endParaRPr>
          </a:p>
          <a:p>
            <a:r>
              <a:rPr lang="en-US" sz="1200" kern="1200" dirty="0">
                <a:solidFill>
                  <a:schemeClr val="tx1"/>
                </a:solidFill>
                <a:latin typeface="Arial" charset="0"/>
                <a:ea typeface="+mn-ea"/>
                <a:cs typeface="+mn-cs"/>
              </a:rPr>
              <a:t>Take a few minutes to look through your introduction packet to see the brochures and articles that we have for you. Please take out and complete your Evaluation Sheet from the Intro Packet and give it to us. You may take a few minutes to do this while we get the certificates ready. When we are ready, please bring the evaluation forms to this table. We will distribute certificates in this manner: For Women whose last name begins with A-L, come to me, and for women, whose last name begins with M-Z, please go to my husband. </a:t>
            </a:r>
          </a:p>
          <a:p>
            <a:r>
              <a:rPr lang="en-US" sz="1200" kern="1200" dirty="0">
                <a:solidFill>
                  <a:schemeClr val="tx1"/>
                </a:solidFill>
                <a:latin typeface="Arial" charset="0"/>
                <a:ea typeface="+mn-ea"/>
                <a:cs typeface="+mn-cs"/>
              </a:rPr>
              <a:t> </a:t>
            </a:r>
          </a:p>
          <a:p>
            <a:r>
              <a:rPr lang="en-US" sz="1200" kern="1200" dirty="0">
                <a:solidFill>
                  <a:schemeClr val="tx1"/>
                </a:solidFill>
                <a:latin typeface="Arial" charset="0"/>
                <a:ea typeface="+mn-ea"/>
                <a:cs typeface="+mn-cs"/>
              </a:rPr>
              <a:t> </a:t>
            </a:r>
          </a:p>
          <a:p>
            <a:r>
              <a:rPr lang="en-US" sz="1200" kern="1200" dirty="0">
                <a:solidFill>
                  <a:schemeClr val="tx1"/>
                </a:solidFill>
                <a:latin typeface="Arial" charset="0"/>
                <a:ea typeface="+mn-ea"/>
                <a:cs typeface="+mn-cs"/>
              </a:rPr>
              <a:t> </a:t>
            </a:r>
          </a:p>
          <a:p>
            <a:r>
              <a:rPr lang="en-US" sz="1200" kern="1200" dirty="0">
                <a:solidFill>
                  <a:schemeClr val="tx1"/>
                </a:solidFill>
                <a:latin typeface="Arial" charset="0"/>
                <a:ea typeface="+mn-ea"/>
                <a:cs typeface="+mn-cs"/>
              </a:rPr>
              <a:t> </a:t>
            </a:r>
          </a:p>
          <a:p>
            <a:r>
              <a:rPr lang="en-US" sz="1200" b="1" kern="1200" dirty="0">
                <a:solidFill>
                  <a:schemeClr val="tx1"/>
                </a:solidFill>
                <a:latin typeface="Arial" charset="0"/>
                <a:ea typeface="+mn-ea"/>
                <a:cs typeface="+mn-cs"/>
              </a:rPr>
              <a:t>Closing Prayer</a:t>
            </a:r>
            <a:endParaRPr lang="en-US" sz="1200" kern="1200" dirty="0">
              <a:solidFill>
                <a:schemeClr val="tx1"/>
              </a:solidFill>
              <a:latin typeface="Arial" charset="0"/>
              <a:ea typeface="+mn-ea"/>
              <a:cs typeface="+mn-cs"/>
            </a:endParaRPr>
          </a:p>
          <a:p>
            <a:r>
              <a:rPr lang="en-US" sz="1200" i="1" kern="1200" dirty="0">
                <a:solidFill>
                  <a:schemeClr val="tx1"/>
                </a:solidFill>
                <a:latin typeface="Arial" charset="0"/>
                <a:ea typeface="+mn-ea"/>
                <a:cs typeface="+mn-cs"/>
              </a:rPr>
              <a:t>As we move into our final prayer, we ask you to place the hands of your beloved in yours. Consider the words of Jesus during the most sacred time of the Mass. He says: "This is my body which will be given up for you." It is this great act of generosity which, as Christians, we believe has brought us our salvation. We who are preparing for marriage and those of us already married pray for the grace to show this generous love to our spouses</a:t>
            </a:r>
            <a:r>
              <a:rPr lang="en-US" sz="1200" kern="1200" dirty="0">
                <a:solidFill>
                  <a:schemeClr val="tx1"/>
                </a:solidFill>
                <a:latin typeface="Arial" charset="0"/>
                <a:ea typeface="+mn-ea"/>
                <a:cs typeface="+mn-cs"/>
              </a:rPr>
              <a:t>.</a:t>
            </a:r>
          </a:p>
          <a:p>
            <a:r>
              <a:rPr lang="en-US" sz="1200" kern="1200" dirty="0">
                <a:solidFill>
                  <a:schemeClr val="tx1"/>
                </a:solidFill>
                <a:latin typeface="Arial" charset="0"/>
                <a:ea typeface="+mn-ea"/>
                <a:cs typeface="+mn-cs"/>
              </a:rPr>
              <a:t> </a:t>
            </a:r>
          </a:p>
          <a:p>
            <a:r>
              <a:rPr lang="en-US" sz="1200" kern="1200" dirty="0">
                <a:solidFill>
                  <a:schemeClr val="tx1"/>
                </a:solidFill>
                <a:latin typeface="Arial" charset="0"/>
                <a:ea typeface="+mn-ea"/>
                <a:cs typeface="+mn-cs"/>
              </a:rPr>
              <a:t>The Prayer:</a:t>
            </a:r>
          </a:p>
          <a:p>
            <a:r>
              <a:rPr lang="en-US" sz="1200" kern="1200" dirty="0">
                <a:solidFill>
                  <a:schemeClr val="tx1"/>
                </a:solidFill>
                <a:latin typeface="Arial" charset="0"/>
                <a:ea typeface="+mn-ea"/>
                <a:cs typeface="+mn-cs"/>
              </a:rPr>
              <a:t>Jesus, you did not withhold your love from us. You became human for our sake. Being born in a family, you made it possible that the love of a family can be totally generous. When you gave us your body in the Eucharist on the night before you died, you showed us how complete love can be in the words: "This is my body, which will be given up for you." Lord, these couples are preparing to give their bodies, their entire selves, to each other. Bless their gift of self by your gift of self. Send your loving spirit to them, so that their lives may be given up for each other. Let this gift be a witness to their children, to their neighbors, to the Church and to the world, which yearns for a love that lasts forever. We ask you this, our loving Savior, who in union with the Father and the Holy Spirit live and reign with you forever and ever.</a:t>
            </a:r>
          </a:p>
          <a:p>
            <a:r>
              <a:rPr lang="en-US" sz="1200" kern="1200" dirty="0">
                <a:solidFill>
                  <a:schemeClr val="tx1"/>
                </a:solidFill>
                <a:latin typeface="Arial" charset="0"/>
                <a:ea typeface="+mn-ea"/>
                <a:cs typeface="+mn-cs"/>
              </a:rPr>
              <a:t> </a:t>
            </a:r>
          </a:p>
          <a:p>
            <a:r>
              <a:rPr lang="en-US" sz="1200" i="1" kern="1200" dirty="0">
                <a:solidFill>
                  <a:schemeClr val="tx1"/>
                </a:solidFill>
                <a:latin typeface="Arial" charset="0"/>
                <a:ea typeface="+mn-ea"/>
                <a:cs typeface="+mn-cs"/>
              </a:rPr>
              <a:t>Amen</a:t>
            </a:r>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41B13031-2AE2-4CC5-85AA-FA15B0BE3E17}" type="slidenum">
              <a:rPr lang="en-US" smtClean="0"/>
              <a:pPr/>
              <a:t>57</a:t>
            </a:fld>
            <a:endParaRPr lang="en-US" dirty="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r>
              <a:rPr lang="en-US" sz="1000" dirty="0"/>
              <a:t>This concludes</a:t>
            </a:r>
            <a:r>
              <a:rPr lang="en-US" sz="1000" baseline="0" dirty="0"/>
              <a:t> the presentation.  </a:t>
            </a:r>
          </a:p>
          <a:p>
            <a:pPr eaLnBrk="1" hangingPunct="1"/>
            <a:endParaRPr lang="en-US" sz="1000" baseline="0" dirty="0"/>
          </a:p>
          <a:p>
            <a:pPr eaLnBrk="1" hangingPunct="1"/>
            <a:r>
              <a:rPr lang="en-US" sz="1000" baseline="0"/>
              <a:t>Thank you.</a:t>
            </a:r>
            <a:endParaRPr lang="en-US" sz="100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98CE10AF-AB25-4A35-A4F8-A46B96A60878}" type="slidenum">
              <a:rPr lang="en-US" smtClean="0"/>
              <a:pPr/>
              <a:t>6</a:t>
            </a:fld>
            <a:endParaRPr lang="en-US"/>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r>
              <a:rPr lang="en-US" sz="1200" kern="1200" dirty="0">
                <a:solidFill>
                  <a:schemeClr val="tx1"/>
                </a:solidFill>
                <a:latin typeface="Arial" charset="0"/>
                <a:ea typeface="+mn-ea"/>
                <a:cs typeface="+mn-cs"/>
              </a:rPr>
              <a:t>In the second creation account in Genesis, God first creates Adam.</a:t>
            </a:r>
          </a:p>
          <a:p>
            <a:r>
              <a:rPr lang="en-US" sz="1200" kern="1200" dirty="0">
                <a:solidFill>
                  <a:schemeClr val="tx1"/>
                </a:solidFill>
                <a:latin typeface="Arial" charset="0"/>
                <a:ea typeface="+mn-ea"/>
                <a:cs typeface="+mn-cs"/>
              </a:rPr>
              <a:t>But Adam has a problem.</a:t>
            </a:r>
          </a:p>
          <a:p>
            <a:endParaRPr lang="en-US" sz="1200" kern="1200" dirty="0">
              <a:solidFill>
                <a:schemeClr val="tx1"/>
              </a:solidFill>
              <a:latin typeface="Arial" charset="0"/>
              <a:ea typeface="+mn-ea"/>
              <a:cs typeface="+mn-cs"/>
            </a:endParaRPr>
          </a:p>
          <a:p>
            <a:r>
              <a:rPr lang="en-US" sz="1200" kern="1200" dirty="0">
                <a:solidFill>
                  <a:schemeClr val="tx1"/>
                </a:solidFill>
                <a:latin typeface="Arial" charset="0"/>
                <a:ea typeface="+mn-ea"/>
                <a:cs typeface="+mn-cs"/>
              </a:rPr>
              <a:t>Adam’s problem is that he is alone.</a:t>
            </a:r>
          </a:p>
          <a:p>
            <a:endParaRPr lang="en-US" sz="1200" kern="1200" dirty="0">
              <a:solidFill>
                <a:schemeClr val="tx1"/>
              </a:solidFill>
              <a:latin typeface="Arial" charset="0"/>
              <a:ea typeface="+mn-ea"/>
              <a:cs typeface="+mn-cs"/>
            </a:endParaRPr>
          </a:p>
          <a:p>
            <a:r>
              <a:rPr lang="en-US" sz="1200" kern="1200" dirty="0">
                <a:solidFill>
                  <a:schemeClr val="tx1"/>
                </a:solidFill>
                <a:latin typeface="Arial" charset="0"/>
                <a:ea typeface="+mn-ea"/>
                <a:cs typeface="+mn-cs"/>
              </a:rPr>
              <a:t>God created animals that are merely creatures with bodies but without spirit. </a:t>
            </a:r>
          </a:p>
          <a:p>
            <a:r>
              <a:rPr lang="en-US" sz="1200" kern="1200" dirty="0">
                <a:solidFill>
                  <a:schemeClr val="tx1"/>
                </a:solidFill>
                <a:latin typeface="Arial" charset="0"/>
                <a:ea typeface="+mn-ea"/>
                <a:cs typeface="+mn-cs"/>
              </a:rPr>
              <a:t>God also created angels which were creatures of pure spirit without bodies.</a:t>
            </a:r>
          </a:p>
          <a:p>
            <a:endParaRPr lang="en-US" sz="1200" kern="1200" dirty="0">
              <a:solidFill>
                <a:schemeClr val="tx1"/>
              </a:solidFill>
              <a:latin typeface="Arial" charset="0"/>
              <a:ea typeface="+mn-ea"/>
              <a:cs typeface="+mn-cs"/>
            </a:endParaRPr>
          </a:p>
          <a:p>
            <a:r>
              <a:rPr lang="en-US" sz="1200" kern="1200" dirty="0">
                <a:solidFill>
                  <a:schemeClr val="tx1"/>
                </a:solidFill>
                <a:latin typeface="Arial" charset="0"/>
                <a:ea typeface="+mn-ea"/>
                <a:cs typeface="+mn-cs"/>
              </a:rPr>
              <a:t>But God made Adam unique – he was made with body and spirit.</a:t>
            </a:r>
          </a:p>
          <a:p>
            <a:r>
              <a:rPr lang="en-US" sz="1200" kern="1200" dirty="0">
                <a:solidFill>
                  <a:schemeClr val="tx1"/>
                </a:solidFill>
                <a:latin typeface="Arial" charset="0"/>
                <a:ea typeface="+mn-ea"/>
                <a:cs typeface="+mn-cs"/>
              </a:rPr>
              <a:t>He instinctively knew that he was alone.  </a:t>
            </a:r>
          </a:p>
          <a:p>
            <a:endParaRPr lang="en-US" sz="1200" kern="1200" dirty="0">
              <a:solidFill>
                <a:schemeClr val="tx1"/>
              </a:solidFill>
              <a:latin typeface="Arial" charset="0"/>
              <a:ea typeface="+mn-ea"/>
              <a:cs typeface="+mn-cs"/>
            </a:endParaRPr>
          </a:p>
          <a:p>
            <a:r>
              <a:rPr lang="en-US" sz="1200" kern="1200" dirty="0">
                <a:solidFill>
                  <a:schemeClr val="tx1"/>
                </a:solidFill>
                <a:latin typeface="Arial" charset="0"/>
                <a:ea typeface="+mn-ea"/>
                <a:cs typeface="+mn-cs"/>
              </a:rPr>
              <a:t>(If any have ever felt that anxiety, it must have felt a little like Adam felt)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18713F2A-ADC3-4E60-9FA7-05F98AFB40F6}" type="slidenum">
              <a:rPr lang="en-US" smtClean="0"/>
              <a:pPr/>
              <a:t>7</a:t>
            </a:fld>
            <a:endParaRPr lang="en-US"/>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r>
              <a:rPr lang="en-US" sz="1200" kern="1200" dirty="0">
                <a:solidFill>
                  <a:schemeClr val="tx1"/>
                </a:solidFill>
                <a:latin typeface="Arial" charset="0"/>
                <a:ea typeface="+mn-ea"/>
                <a:cs typeface="+mn-cs"/>
              </a:rPr>
              <a:t>And then, God created Eve from the </a:t>
            </a:r>
            <a:r>
              <a:rPr lang="en-US" sz="1200" u="sng" kern="1200" dirty="0">
                <a:solidFill>
                  <a:schemeClr val="tx1"/>
                </a:solidFill>
                <a:latin typeface="Arial" charset="0"/>
                <a:ea typeface="+mn-ea"/>
                <a:cs typeface="+mn-cs"/>
              </a:rPr>
              <a:t>side</a:t>
            </a:r>
            <a:r>
              <a:rPr lang="en-US" sz="1200" kern="1200" dirty="0">
                <a:solidFill>
                  <a:schemeClr val="tx1"/>
                </a:solidFill>
                <a:latin typeface="Arial" charset="0"/>
                <a:ea typeface="+mn-ea"/>
                <a:cs typeface="+mn-cs"/>
              </a:rPr>
              <a:t> of Adam. (</a:t>
            </a:r>
            <a:r>
              <a:rPr lang="en-US" sz="1200" i="1" kern="1200" dirty="0">
                <a:solidFill>
                  <a:schemeClr val="tx1"/>
                </a:solidFill>
                <a:latin typeface="Arial" charset="0"/>
                <a:ea typeface="+mn-ea"/>
                <a:cs typeface="+mn-cs"/>
              </a:rPr>
              <a:t>Not the head or foot, but the side</a:t>
            </a:r>
            <a:r>
              <a:rPr lang="en-US" sz="1200" kern="1200" dirty="0">
                <a:solidFill>
                  <a:schemeClr val="tx1"/>
                </a:solidFill>
                <a:latin typeface="Arial" charset="0"/>
                <a:ea typeface="+mn-ea"/>
                <a:cs typeface="+mn-cs"/>
              </a:rPr>
              <a:t>)</a:t>
            </a:r>
          </a:p>
          <a:p>
            <a:r>
              <a:rPr lang="en-US" sz="1200" kern="1200" dirty="0">
                <a:solidFill>
                  <a:schemeClr val="tx1"/>
                </a:solidFill>
                <a:latin typeface="Arial" charset="0"/>
                <a:ea typeface="+mn-ea"/>
                <a:cs typeface="+mn-cs"/>
              </a:rPr>
              <a:t>This means they were made from the same body &amp; shared the same nature.</a:t>
            </a:r>
          </a:p>
          <a:p>
            <a:r>
              <a:rPr lang="en-US" sz="1200" kern="1200" dirty="0">
                <a:solidFill>
                  <a:schemeClr val="tx1"/>
                </a:solidFill>
                <a:latin typeface="Arial" charset="0"/>
                <a:ea typeface="+mn-ea"/>
                <a:cs typeface="+mn-cs"/>
              </a:rPr>
              <a:t>This created a new possibility for Adam that the animals and angels could not provide…a relationship known as </a:t>
            </a:r>
            <a:r>
              <a:rPr lang="en-US" sz="1200" b="1" u="sng" kern="1200" dirty="0">
                <a:solidFill>
                  <a:schemeClr val="tx1"/>
                </a:solidFill>
                <a:latin typeface="Arial" charset="0"/>
                <a:ea typeface="+mn-ea"/>
                <a:cs typeface="+mn-cs"/>
              </a:rPr>
              <a:t>communion.</a:t>
            </a:r>
            <a:endParaRPr lang="en-US" sz="1200" kern="1200" dirty="0">
              <a:solidFill>
                <a:schemeClr val="tx1"/>
              </a:solidFill>
              <a:latin typeface="Arial" charset="0"/>
              <a:ea typeface="+mn-ea"/>
              <a:cs typeface="+mn-cs"/>
            </a:endParaRPr>
          </a:p>
          <a:p>
            <a:endParaRPr lang="en-US" sz="1200" kern="1200" dirty="0">
              <a:solidFill>
                <a:schemeClr val="tx1"/>
              </a:solidFill>
              <a:latin typeface="Arial" charset="0"/>
              <a:ea typeface="+mn-ea"/>
              <a:cs typeface="+mn-cs"/>
            </a:endParaRPr>
          </a:p>
          <a:p>
            <a:r>
              <a:rPr lang="en-US" sz="1200" kern="1200" dirty="0">
                <a:solidFill>
                  <a:schemeClr val="tx1"/>
                </a:solidFill>
                <a:latin typeface="Arial" charset="0"/>
                <a:ea typeface="+mn-ea"/>
                <a:cs typeface="+mn-cs"/>
              </a:rPr>
              <a:t>We read how Adam expressed profound joy at the sight of Eve. (read quote on slide)</a:t>
            </a:r>
          </a:p>
          <a:p>
            <a:r>
              <a:rPr lang="en-US" sz="1200" kern="1200" dirty="0">
                <a:solidFill>
                  <a:schemeClr val="tx1"/>
                </a:solidFill>
                <a:latin typeface="Arial" charset="0"/>
                <a:ea typeface="+mn-ea"/>
                <a:cs typeface="+mn-cs"/>
              </a:rPr>
              <a:t> </a:t>
            </a:r>
          </a:p>
          <a:p>
            <a:r>
              <a:rPr lang="en-US" sz="1200" i="1" kern="1200" dirty="0">
                <a:solidFill>
                  <a:schemeClr val="tx1"/>
                </a:solidFill>
                <a:latin typeface="Arial" charset="0"/>
                <a:ea typeface="+mn-ea"/>
                <a:cs typeface="+mn-cs"/>
              </a:rPr>
              <a:t>The invisible reality that is made visible in the sacrament of Marriage is that of the image of God. The Image of God is a communion and union of self giving love.  In fact, John Paul II said, in Theology of the Body, “Man becomes the image of God not so much in the moment of solitude as in the moment of communion.”</a:t>
            </a:r>
            <a:endParaRPr lang="en-US" sz="1200" kern="1200" dirty="0">
              <a:solidFill>
                <a:schemeClr val="tx1"/>
              </a:solidFill>
              <a:latin typeface="Arial" charset="0"/>
              <a:ea typeface="+mn-ea"/>
              <a:cs typeface="+mn-cs"/>
            </a:endParaRPr>
          </a:p>
          <a:p>
            <a:r>
              <a:rPr lang="en-US" sz="1200" i="1" kern="1200" dirty="0">
                <a:solidFill>
                  <a:schemeClr val="tx1"/>
                </a:solidFill>
                <a:latin typeface="Arial" charset="0"/>
                <a:ea typeface="+mn-ea"/>
                <a:cs typeface="+mn-cs"/>
              </a:rPr>
              <a:t>(TOB)</a:t>
            </a:r>
            <a:endParaRPr lang="en-US" sz="1200" kern="1200" dirty="0">
              <a:solidFill>
                <a:schemeClr val="tx1"/>
              </a:solidFill>
              <a:latin typeface="Arial" charset="0"/>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p:spPr>
        <p:txBody>
          <a:bodyPr/>
          <a:lstStyle/>
          <a:p>
            <a:fld id="{5F8EBF1C-791C-4A2C-9AC5-940EFC36A1F6}" type="slidenum">
              <a:rPr lang="en-US" smtClean="0">
                <a:latin typeface="Arial" pitchFamily="34" charset="0"/>
              </a:rPr>
              <a:pPr/>
              <a:t>8</a:t>
            </a:fld>
            <a:endParaRPr lang="en-US">
              <a:latin typeface="Arial" pitchFamily="34" charset="0"/>
            </a:endParaRPr>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p:spPr>
        <p:txBody>
          <a:bodyPr/>
          <a:lstStyle/>
          <a:p>
            <a:r>
              <a:rPr lang="en-US" sz="1200" kern="1200" dirty="0">
                <a:solidFill>
                  <a:schemeClr val="tx1"/>
                </a:solidFill>
                <a:latin typeface="Arial" charset="0"/>
                <a:ea typeface="+mn-ea"/>
                <a:cs typeface="+mn-cs"/>
              </a:rPr>
              <a:t>The reason for this is that as Catholics we believe that God is a Trinity.</a:t>
            </a:r>
          </a:p>
          <a:p>
            <a:r>
              <a:rPr lang="en-US" sz="1200" kern="1200" dirty="0">
                <a:solidFill>
                  <a:schemeClr val="tx1"/>
                </a:solidFill>
                <a:latin typeface="Arial" charset="0"/>
                <a:ea typeface="+mn-ea"/>
                <a:cs typeface="+mn-cs"/>
              </a:rPr>
              <a:t> </a:t>
            </a:r>
          </a:p>
          <a:p>
            <a:r>
              <a:rPr lang="en-US" sz="1200" b="1" kern="1200" dirty="0">
                <a:solidFill>
                  <a:schemeClr val="tx1"/>
                </a:solidFill>
                <a:latin typeface="Arial" charset="0"/>
                <a:ea typeface="+mn-ea"/>
                <a:cs typeface="+mn-cs"/>
              </a:rPr>
              <a:t>[click]</a:t>
            </a:r>
          </a:p>
          <a:p>
            <a:endParaRPr lang="en-US" sz="1200" kern="1200" dirty="0">
              <a:solidFill>
                <a:schemeClr val="tx1"/>
              </a:solidFill>
              <a:latin typeface="Arial" charset="0"/>
              <a:ea typeface="+mn-ea"/>
              <a:cs typeface="+mn-cs"/>
            </a:endParaRPr>
          </a:p>
          <a:p>
            <a:r>
              <a:rPr lang="en-US" sz="1200" kern="1200" dirty="0">
                <a:solidFill>
                  <a:schemeClr val="tx1"/>
                </a:solidFill>
                <a:latin typeface="Arial" charset="0"/>
                <a:ea typeface="+mn-ea"/>
                <a:cs typeface="+mn-cs"/>
              </a:rPr>
              <a:t>The Father pours himself out in love to Son.</a:t>
            </a:r>
          </a:p>
          <a:p>
            <a:r>
              <a:rPr lang="en-US" sz="1200" kern="1200" dirty="0">
                <a:solidFill>
                  <a:schemeClr val="tx1"/>
                </a:solidFill>
                <a:latin typeface="Arial" charset="0"/>
                <a:ea typeface="+mn-ea"/>
                <a:cs typeface="+mn-cs"/>
              </a:rPr>
              <a:t> </a:t>
            </a:r>
          </a:p>
          <a:p>
            <a:r>
              <a:rPr lang="en-US" sz="1200" kern="1200" dirty="0">
                <a:solidFill>
                  <a:schemeClr val="tx1"/>
                </a:solidFill>
                <a:latin typeface="Arial" charset="0"/>
                <a:ea typeface="+mn-ea"/>
                <a:cs typeface="+mn-cs"/>
              </a:rPr>
              <a:t>Son pours Himself in love to the Father.</a:t>
            </a:r>
          </a:p>
          <a:p>
            <a:r>
              <a:rPr lang="en-US" sz="1200" kern="1200" dirty="0">
                <a:solidFill>
                  <a:schemeClr val="tx1"/>
                </a:solidFill>
                <a:latin typeface="Arial" charset="0"/>
                <a:ea typeface="+mn-ea"/>
                <a:cs typeface="+mn-cs"/>
              </a:rPr>
              <a:t> </a:t>
            </a:r>
          </a:p>
          <a:p>
            <a:r>
              <a:rPr lang="en-US" sz="1200" kern="1200" dirty="0">
                <a:solidFill>
                  <a:schemeClr val="tx1"/>
                </a:solidFill>
                <a:latin typeface="Arial" charset="0"/>
                <a:ea typeface="+mn-ea"/>
                <a:cs typeface="+mn-cs"/>
              </a:rPr>
              <a:t>Holy Spirit bursts forth as the fruit of their self-giving love.</a:t>
            </a:r>
          </a:p>
          <a:p>
            <a:r>
              <a:rPr lang="en-US" sz="1200" kern="1200" dirty="0">
                <a:solidFill>
                  <a:schemeClr val="tx1"/>
                </a:solidFill>
                <a:latin typeface="Arial" charset="0"/>
                <a:ea typeface="+mn-ea"/>
                <a:cs typeface="+mn-cs"/>
              </a:rPr>
              <a:t> </a:t>
            </a:r>
          </a:p>
          <a:p>
            <a:r>
              <a:rPr lang="en-US" sz="1200" b="1" kern="1200" dirty="0">
                <a:solidFill>
                  <a:schemeClr val="tx1"/>
                </a:solidFill>
                <a:latin typeface="Arial" charset="0"/>
                <a:ea typeface="+mn-ea"/>
                <a:cs typeface="+mn-cs"/>
              </a:rPr>
              <a:t>[click]</a:t>
            </a:r>
          </a:p>
          <a:p>
            <a:endParaRPr lang="en-US" sz="1200" kern="1200" dirty="0">
              <a:solidFill>
                <a:schemeClr val="tx1"/>
              </a:solidFill>
              <a:latin typeface="Arial" charset="0"/>
              <a:ea typeface="+mn-ea"/>
              <a:cs typeface="+mn-cs"/>
            </a:endParaRPr>
          </a:p>
          <a:p>
            <a:r>
              <a:rPr lang="en-US" sz="1200" kern="1200" dirty="0">
                <a:solidFill>
                  <a:schemeClr val="tx1"/>
                </a:solidFill>
                <a:latin typeface="Arial" charset="0"/>
                <a:ea typeface="+mn-ea"/>
                <a:cs typeface="+mn-cs"/>
              </a:rPr>
              <a:t>God is…A union and Communion of fruitful, self giving love.</a:t>
            </a:r>
          </a:p>
          <a:p>
            <a:r>
              <a:rPr lang="en-US" sz="1200" kern="1200" dirty="0">
                <a:solidFill>
                  <a:schemeClr val="tx1"/>
                </a:solidFill>
                <a:latin typeface="Arial" charset="0"/>
                <a:ea typeface="+mn-ea"/>
                <a:cs typeface="+mn-cs"/>
              </a:rPr>
              <a:t> </a:t>
            </a:r>
          </a:p>
          <a:p>
            <a:r>
              <a:rPr lang="en-US" sz="1200" kern="1200" dirty="0">
                <a:solidFill>
                  <a:schemeClr val="tx1"/>
                </a:solidFill>
                <a:latin typeface="Arial" charset="0"/>
                <a:ea typeface="+mn-ea"/>
                <a:cs typeface="+mn-cs"/>
              </a:rPr>
              <a:t>Through the Sacrament of Marriage we see the image of God as the Trinity. </a:t>
            </a:r>
          </a:p>
          <a:p>
            <a:r>
              <a:rPr lang="en-US" sz="1200" kern="1200" dirty="0">
                <a:solidFill>
                  <a:schemeClr val="tx1"/>
                </a:solidFill>
                <a:latin typeface="Arial" charset="0"/>
                <a:ea typeface="+mn-ea"/>
                <a:cs typeface="+mn-cs"/>
              </a:rPr>
              <a:t> </a:t>
            </a:r>
          </a:p>
          <a:p>
            <a:r>
              <a:rPr lang="en-US" sz="1200" kern="1200" dirty="0">
                <a:solidFill>
                  <a:schemeClr val="tx1"/>
                </a:solidFill>
                <a:latin typeface="Arial" charset="0"/>
                <a:ea typeface="+mn-ea"/>
                <a:cs typeface="+mn-cs"/>
              </a:rPr>
              <a:t>The visible reality of the Sacrament of marriage is the husband giving of himself in a sincere gift of love to his wife and the wife giving of herself in a sincere gift of love to her husband and their love bursts forth fruitfully, sometimes as another person, their child.</a:t>
            </a:r>
          </a:p>
          <a:p>
            <a:r>
              <a:rPr lang="en-US" sz="1200" kern="1200" dirty="0">
                <a:solidFill>
                  <a:schemeClr val="tx1"/>
                </a:solidFill>
                <a:latin typeface="Arial" charset="0"/>
                <a:ea typeface="+mn-ea"/>
                <a:cs typeface="+mn-cs"/>
              </a:rPr>
              <a:t> </a:t>
            </a:r>
          </a:p>
          <a:p>
            <a:r>
              <a:rPr lang="en-US" sz="1200" kern="1200" dirty="0">
                <a:solidFill>
                  <a:schemeClr val="tx1"/>
                </a:solidFill>
                <a:latin typeface="Arial" charset="0"/>
                <a:ea typeface="+mn-ea"/>
                <a:cs typeface="+mn-cs"/>
              </a:rPr>
              <a:t>Therefore: “Man becomes an image of God not so much in the moment of solitude as in the moment of communion.” TOB</a:t>
            </a:r>
          </a:p>
          <a:p>
            <a:r>
              <a:rPr lang="en-US" sz="1200" kern="1200" dirty="0">
                <a:solidFill>
                  <a:schemeClr val="tx1"/>
                </a:solidFill>
                <a:latin typeface="Arial" charset="0"/>
                <a:ea typeface="+mn-ea"/>
                <a:cs typeface="+mn-cs"/>
              </a:rPr>
              <a:t> </a:t>
            </a:r>
          </a:p>
          <a:p>
            <a:r>
              <a:rPr lang="en-US" sz="1200" b="1" i="1" kern="1200" dirty="0">
                <a:solidFill>
                  <a:schemeClr val="tx1"/>
                </a:solidFill>
                <a:latin typeface="Arial" charset="0"/>
                <a:ea typeface="+mn-ea"/>
                <a:cs typeface="+mn-cs"/>
              </a:rPr>
              <a:t>Read quote on slide:</a:t>
            </a:r>
            <a:endParaRPr lang="en-US" sz="1200" kern="1200" dirty="0">
              <a:solidFill>
                <a:schemeClr val="tx1"/>
              </a:solidFill>
              <a:latin typeface="Arial" charset="0"/>
              <a:ea typeface="+mn-ea"/>
              <a:cs typeface="+mn-cs"/>
            </a:endParaRPr>
          </a:p>
          <a:p>
            <a:r>
              <a:rPr lang="en-US" sz="1200" b="1" kern="1200" dirty="0">
                <a:solidFill>
                  <a:schemeClr val="tx1"/>
                </a:solidFill>
                <a:latin typeface="Arial" charset="0"/>
                <a:ea typeface="+mn-ea"/>
                <a:cs typeface="+mn-cs"/>
              </a:rPr>
              <a:t>This means that “man is called to exist ‘for’ others, to become a gift” </a:t>
            </a:r>
            <a:endParaRPr lang="en-US" sz="1200" kern="1200" dirty="0">
              <a:solidFill>
                <a:schemeClr val="tx1"/>
              </a:solidFill>
              <a:latin typeface="Arial" charset="0"/>
              <a:ea typeface="+mn-ea"/>
              <a:cs typeface="+mn-cs"/>
            </a:endParaRPr>
          </a:p>
          <a:p>
            <a:r>
              <a:rPr lang="en-US" sz="1200" b="1" kern="1200" dirty="0">
                <a:solidFill>
                  <a:schemeClr val="tx1"/>
                </a:solidFill>
                <a:latin typeface="Arial" charset="0"/>
                <a:ea typeface="+mn-ea"/>
                <a:cs typeface="+mn-cs"/>
              </a:rPr>
              <a:t>(</a:t>
            </a:r>
            <a:r>
              <a:rPr lang="en-US" sz="1200" b="1" i="1" kern="1200" dirty="0">
                <a:solidFill>
                  <a:schemeClr val="tx1"/>
                </a:solidFill>
                <a:latin typeface="Arial" charset="0"/>
                <a:ea typeface="+mn-ea"/>
                <a:cs typeface="+mn-cs"/>
              </a:rPr>
              <a:t>JPII, “On the Dignity and Vocation of Women”)</a:t>
            </a:r>
            <a:endParaRPr lang="en-US" sz="1200" kern="1200" dirty="0">
              <a:solidFill>
                <a:schemeClr val="tx1"/>
              </a:solidFill>
              <a:latin typeface="Arial" charset="0"/>
              <a:ea typeface="+mn-ea"/>
              <a:cs typeface="+mn-cs"/>
            </a:endParaRPr>
          </a:p>
          <a:p>
            <a:r>
              <a:rPr lang="en-US" sz="1200" b="1" kern="1200" dirty="0">
                <a:solidFill>
                  <a:schemeClr val="tx1"/>
                </a:solidFill>
                <a:latin typeface="Arial" charset="0"/>
                <a:ea typeface="+mn-ea"/>
                <a:cs typeface="+mn-cs"/>
              </a:rPr>
              <a:t>Remember: we said we can learn something about God from our “male-</a:t>
            </a:r>
            <a:r>
              <a:rPr lang="en-US" sz="1200" b="1" kern="1200" dirty="0" err="1">
                <a:solidFill>
                  <a:schemeClr val="tx1"/>
                </a:solidFill>
                <a:latin typeface="Arial" charset="0"/>
                <a:ea typeface="+mn-ea"/>
                <a:cs typeface="+mn-cs"/>
              </a:rPr>
              <a:t>ness</a:t>
            </a:r>
            <a:r>
              <a:rPr lang="en-US" sz="1200" b="1" kern="1200" dirty="0">
                <a:solidFill>
                  <a:schemeClr val="tx1"/>
                </a:solidFill>
                <a:latin typeface="Arial" charset="0"/>
                <a:ea typeface="+mn-ea"/>
                <a:cs typeface="+mn-cs"/>
              </a:rPr>
              <a:t>” and “female-</a:t>
            </a:r>
            <a:r>
              <a:rPr lang="en-US" sz="1200" b="1" kern="1200" dirty="0" err="1">
                <a:solidFill>
                  <a:schemeClr val="tx1"/>
                </a:solidFill>
                <a:latin typeface="Arial" charset="0"/>
                <a:ea typeface="+mn-ea"/>
                <a:cs typeface="+mn-cs"/>
              </a:rPr>
              <a:t>ness</a:t>
            </a:r>
            <a:r>
              <a:rPr lang="en-US" sz="1200" b="1" kern="1200" dirty="0">
                <a:solidFill>
                  <a:schemeClr val="tx1"/>
                </a:solidFill>
                <a:latin typeface="Arial" charset="0"/>
                <a:ea typeface="+mn-ea"/>
                <a:cs typeface="+mn-cs"/>
              </a:rPr>
              <a:t>”</a:t>
            </a:r>
            <a:endParaRPr lang="en-US" sz="1200" kern="1200" dirty="0">
              <a:solidFill>
                <a:schemeClr val="tx1"/>
              </a:solidFill>
              <a:latin typeface="Arial" charset="0"/>
              <a:ea typeface="+mn-ea"/>
              <a:cs typeface="+mn-cs"/>
            </a:endParaRPr>
          </a:p>
          <a:p>
            <a:r>
              <a:rPr lang="en-US" sz="1200" b="1" kern="1200" dirty="0">
                <a:solidFill>
                  <a:schemeClr val="tx1"/>
                </a:solidFill>
                <a:latin typeface="Arial" charset="0"/>
                <a:ea typeface="+mn-ea"/>
                <a:cs typeface="+mn-cs"/>
              </a:rPr>
              <a:t> </a:t>
            </a:r>
            <a:endParaRPr lang="en-US" sz="1200" kern="1200" dirty="0">
              <a:solidFill>
                <a:schemeClr val="tx1"/>
              </a:solidFill>
              <a:latin typeface="Arial" charset="0"/>
              <a:ea typeface="+mn-ea"/>
              <a:cs typeface="+mn-cs"/>
            </a:endParaRPr>
          </a:p>
          <a:p>
            <a:r>
              <a:rPr lang="en-US" sz="1200" b="1" kern="1200" dirty="0">
                <a:solidFill>
                  <a:schemeClr val="tx1"/>
                </a:solidFill>
                <a:latin typeface="Arial" charset="0"/>
                <a:ea typeface="+mn-ea"/>
                <a:cs typeface="+mn-cs"/>
              </a:rPr>
              <a:t>What we learn is that we were made this way in order to </a:t>
            </a:r>
            <a:r>
              <a:rPr lang="en-US" sz="1200" b="1" u="sng" kern="1200" dirty="0">
                <a:solidFill>
                  <a:schemeClr val="tx1"/>
                </a:solidFill>
                <a:latin typeface="Arial" charset="0"/>
                <a:ea typeface="+mn-ea"/>
                <a:cs typeface="+mn-cs"/>
              </a:rPr>
              <a:t>become</a:t>
            </a:r>
            <a:r>
              <a:rPr lang="en-US" sz="1200" b="1" kern="1200" dirty="0">
                <a:solidFill>
                  <a:schemeClr val="tx1"/>
                </a:solidFill>
                <a:latin typeface="Arial" charset="0"/>
                <a:ea typeface="+mn-ea"/>
                <a:cs typeface="+mn-cs"/>
              </a:rPr>
              <a:t> a union &amp; communion through a sincere gift of self, with our body and spirit.  Marriage is one of the deepest ways humans can image God.</a:t>
            </a:r>
            <a:endParaRPr lang="en-US" sz="1200" kern="1200" dirty="0">
              <a:solidFill>
                <a:schemeClr val="tx1"/>
              </a:solidFill>
              <a:latin typeface="Arial" charset="0"/>
              <a:ea typeface="+mn-ea"/>
              <a:cs typeface="+mn-cs"/>
            </a:endParaRPr>
          </a:p>
          <a:p>
            <a:r>
              <a:rPr lang="en-US" sz="1200" b="1" kern="1200" dirty="0">
                <a:solidFill>
                  <a:schemeClr val="tx1"/>
                </a:solidFill>
                <a:latin typeface="Arial" charset="0"/>
                <a:ea typeface="+mn-ea"/>
                <a:cs typeface="+mn-cs"/>
              </a:rPr>
              <a:t> </a:t>
            </a:r>
            <a:endParaRPr lang="en-US" sz="1200" kern="1200" dirty="0">
              <a:solidFill>
                <a:schemeClr val="tx1"/>
              </a:solidFill>
              <a:latin typeface="Arial" charset="0"/>
              <a:ea typeface="+mn-ea"/>
              <a:cs typeface="+mn-cs"/>
            </a:endParaRPr>
          </a:p>
          <a:p>
            <a:r>
              <a:rPr lang="en-US" sz="1200" b="1" i="1" kern="1200" dirty="0">
                <a:solidFill>
                  <a:schemeClr val="tx1"/>
                </a:solidFill>
                <a:latin typeface="Arial" charset="0"/>
                <a:ea typeface="+mn-ea"/>
                <a:cs typeface="+mn-cs"/>
              </a:rPr>
              <a:t>How do you actually do this?  How do you become a gift to another person? Our fallen natures don’t make this an easy thing. That’s one reason why we substitute things for the gift of ourselves. </a:t>
            </a:r>
            <a:endParaRPr lang="en-US" sz="1200" kern="1200" dirty="0">
              <a:solidFill>
                <a:schemeClr val="tx1"/>
              </a:solidFill>
              <a:latin typeface="Arial" charset="0"/>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222402FB-5A1F-4EAB-BBC3-E70187D2A7F4}" type="slidenum">
              <a:rPr lang="en-US" smtClean="0"/>
              <a:pPr/>
              <a:t>9</a:t>
            </a:fld>
            <a:endParaRPr lang="en-US"/>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r>
              <a:rPr lang="en-US" sz="1200" kern="1200" dirty="0">
                <a:solidFill>
                  <a:schemeClr val="tx1"/>
                </a:solidFill>
                <a:latin typeface="Arial" charset="0"/>
                <a:ea typeface="+mn-ea"/>
                <a:cs typeface="+mn-cs"/>
              </a:rPr>
              <a:t>It didn’t used to be so hard. Before original sin, there was a perfect unity, a perfect harmony between body and spirit.  Our spirit, will, emotions and bodies were all in cooperation with each other.  In this way, we experienced perfect joy.</a:t>
            </a:r>
          </a:p>
          <a:p>
            <a:r>
              <a:rPr lang="en-US" sz="1200" kern="1200" dirty="0">
                <a:solidFill>
                  <a:schemeClr val="tx1"/>
                </a:solidFill>
                <a:latin typeface="Arial" charset="0"/>
                <a:ea typeface="+mn-ea"/>
                <a:cs typeface="+mn-cs"/>
              </a:rPr>
              <a:t>But…</a:t>
            </a:r>
          </a:p>
          <a:p>
            <a:r>
              <a:rPr lang="en-US" sz="1200" kern="1200" dirty="0">
                <a:solidFill>
                  <a:schemeClr val="tx1"/>
                </a:solidFill>
                <a:latin typeface="Arial" charset="0"/>
                <a:ea typeface="+mn-ea"/>
                <a:cs typeface="+mn-cs"/>
              </a:rPr>
              <a:t> </a:t>
            </a:r>
          </a:p>
          <a:p>
            <a:r>
              <a:rPr lang="en-US" sz="1200" kern="1200" dirty="0">
                <a:solidFill>
                  <a:schemeClr val="tx1"/>
                </a:solidFill>
                <a:latin typeface="Arial" charset="0"/>
                <a:ea typeface="+mn-ea"/>
                <a:cs typeface="+mn-cs"/>
              </a:rPr>
              <a:t>[</a:t>
            </a:r>
            <a:r>
              <a:rPr lang="en-US" sz="1200" b="1" kern="1200" dirty="0">
                <a:solidFill>
                  <a:schemeClr val="tx1"/>
                </a:solidFill>
                <a:latin typeface="Arial" charset="0"/>
                <a:ea typeface="+mn-ea"/>
                <a:cs typeface="+mn-cs"/>
              </a:rPr>
              <a:t>click</a:t>
            </a:r>
            <a:r>
              <a:rPr lang="en-US" sz="1200" kern="1200" dirty="0">
                <a:solidFill>
                  <a:schemeClr val="tx1"/>
                </a:solidFill>
                <a:latin typeface="Arial" charset="0"/>
                <a:ea typeface="+mn-ea"/>
                <a:cs typeface="+mn-cs"/>
              </a:rPr>
              <a:t>]</a:t>
            </a:r>
          </a:p>
          <a:p>
            <a:r>
              <a:rPr lang="en-US" sz="1200" kern="1200" dirty="0">
                <a:solidFill>
                  <a:schemeClr val="tx1"/>
                </a:solidFill>
                <a:latin typeface="Arial" charset="0"/>
                <a:ea typeface="+mn-ea"/>
                <a:cs typeface="+mn-cs"/>
              </a:rPr>
              <a:t> </a:t>
            </a:r>
          </a:p>
          <a:p>
            <a:r>
              <a:rPr lang="en-US" sz="1200" kern="1200" dirty="0">
                <a:solidFill>
                  <a:schemeClr val="tx1"/>
                </a:solidFill>
                <a:latin typeface="Arial" charset="0"/>
                <a:ea typeface="+mn-ea"/>
                <a:cs typeface="+mn-cs"/>
              </a:rPr>
              <a:t>Original sin created a rupture between our heart and mind, our spirit and body</a:t>
            </a:r>
          </a:p>
          <a:p>
            <a:r>
              <a:rPr lang="en-US" sz="1200" kern="1200" dirty="0">
                <a:solidFill>
                  <a:schemeClr val="tx1"/>
                </a:solidFill>
                <a:latin typeface="Arial" charset="0"/>
                <a:ea typeface="+mn-ea"/>
                <a:cs typeface="+mn-cs"/>
              </a:rPr>
              <a:t>Instead of seeing a person as someone we can give ourselves to, our fallen nature leads us to see others as “objects” that we can use to satisfy our own desires.</a:t>
            </a:r>
          </a:p>
          <a:p>
            <a:r>
              <a:rPr lang="en-US" sz="1200" kern="1200" dirty="0">
                <a:solidFill>
                  <a:schemeClr val="tx1"/>
                </a:solidFill>
                <a:latin typeface="Arial" charset="0"/>
                <a:ea typeface="+mn-ea"/>
                <a:cs typeface="+mn-cs"/>
              </a:rPr>
              <a:t> </a:t>
            </a:r>
          </a:p>
          <a:p>
            <a:r>
              <a:rPr lang="en-US" sz="1200" i="1" kern="1200" dirty="0">
                <a:solidFill>
                  <a:schemeClr val="tx1"/>
                </a:solidFill>
                <a:latin typeface="Arial" charset="0"/>
                <a:ea typeface="+mn-ea"/>
                <a:cs typeface="+mn-cs"/>
              </a:rPr>
              <a:t>(It’s been said the opposite of love isn’t hate… it’s </a:t>
            </a:r>
            <a:r>
              <a:rPr lang="en-US" sz="1200" b="1" i="1" kern="1200" dirty="0">
                <a:solidFill>
                  <a:schemeClr val="tx1"/>
                </a:solidFill>
                <a:latin typeface="Arial" charset="0"/>
                <a:ea typeface="+mn-ea"/>
                <a:cs typeface="+mn-cs"/>
              </a:rPr>
              <a:t>use</a:t>
            </a:r>
            <a:r>
              <a:rPr lang="en-US" sz="1200" i="1" kern="1200" dirty="0">
                <a:solidFill>
                  <a:schemeClr val="tx1"/>
                </a:solidFill>
                <a:latin typeface="Arial" charset="0"/>
                <a:ea typeface="+mn-ea"/>
                <a:cs typeface="+mn-cs"/>
              </a:rPr>
              <a:t>)</a:t>
            </a:r>
            <a:endParaRPr lang="en-US" sz="1200" kern="1200" dirty="0">
              <a:solidFill>
                <a:schemeClr val="tx1"/>
              </a:solidFill>
              <a:latin typeface="Arial" charset="0"/>
              <a:ea typeface="+mn-ea"/>
              <a:cs typeface="+mn-cs"/>
            </a:endParaRPr>
          </a:p>
          <a:p>
            <a:r>
              <a:rPr lang="en-US" sz="1200" kern="1200" dirty="0">
                <a:solidFill>
                  <a:schemeClr val="tx1"/>
                </a:solidFill>
                <a:latin typeface="Arial" charset="0"/>
                <a:ea typeface="+mn-ea"/>
                <a:cs typeface="+mn-cs"/>
              </a:rPr>
              <a:t> </a:t>
            </a:r>
          </a:p>
          <a:p>
            <a:r>
              <a:rPr lang="en-US" sz="1200" kern="1200" dirty="0">
                <a:solidFill>
                  <a:schemeClr val="tx1"/>
                </a:solidFill>
                <a:latin typeface="Arial" charset="0"/>
                <a:ea typeface="+mn-ea"/>
                <a:cs typeface="+mn-cs"/>
              </a:rPr>
              <a:t>We are all subject to this reality… (Examples: men have misused their strength to dominate women; women have misused sex to manipulate men)</a:t>
            </a:r>
            <a:r>
              <a:rPr lang="en-US" sz="1200" i="1" kern="1200" dirty="0">
                <a:solidFill>
                  <a:schemeClr val="tx1"/>
                </a:solidFill>
                <a:latin typeface="Arial" charset="0"/>
                <a:ea typeface="+mn-ea"/>
                <a:cs typeface="+mn-cs"/>
              </a:rPr>
              <a:t> </a:t>
            </a:r>
            <a:endParaRPr lang="en-US" sz="1000" i="1"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en-US"/>
              <a:t>Click to edit Master title style</a:t>
            </a:r>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4" name="Date Placeholder 13"/>
          <p:cNvSpPr>
            <a:spLocks noGrp="1"/>
          </p:cNvSpPr>
          <p:nvPr>
            <p:ph type="dt" sz="half" idx="10"/>
          </p:nvPr>
        </p:nvSpPr>
        <p:spPr/>
        <p:txBody>
          <a:bodyPr/>
          <a:lstStyle>
            <a:lvl1pPr>
              <a:defRPr/>
            </a:lvl1pPr>
          </a:lstStyle>
          <a:p>
            <a:pPr>
              <a:defRPr/>
            </a:pPr>
            <a:endParaRPr lang="en-US" dirty="0"/>
          </a:p>
        </p:txBody>
      </p:sp>
      <p:sp>
        <p:nvSpPr>
          <p:cNvPr id="5" name="Footer Placeholder 2"/>
          <p:cNvSpPr>
            <a:spLocks noGrp="1"/>
          </p:cNvSpPr>
          <p:nvPr>
            <p:ph type="ftr" sz="quarter" idx="11"/>
          </p:nvPr>
        </p:nvSpPr>
        <p:spPr/>
        <p:txBody>
          <a:bodyPr/>
          <a:lstStyle>
            <a:lvl1pPr>
              <a:defRPr/>
            </a:lvl1pPr>
          </a:lstStyle>
          <a:p>
            <a:pPr>
              <a:defRPr/>
            </a:pPr>
            <a:endParaRPr lang="en-US" dirty="0"/>
          </a:p>
        </p:txBody>
      </p:sp>
      <p:sp>
        <p:nvSpPr>
          <p:cNvPr id="6" name="Slide Number Placeholder 22"/>
          <p:cNvSpPr>
            <a:spLocks noGrp="1"/>
          </p:cNvSpPr>
          <p:nvPr>
            <p:ph type="sldNum" sz="quarter" idx="12"/>
          </p:nvPr>
        </p:nvSpPr>
        <p:spPr/>
        <p:txBody>
          <a:bodyPr/>
          <a:lstStyle>
            <a:lvl1pPr>
              <a:defRPr/>
            </a:lvl1pPr>
          </a:lstStyle>
          <a:p>
            <a:pPr>
              <a:defRPr/>
            </a:pPr>
            <a:fld id="{08134523-77BA-411B-A834-52E7FF3428CD}" type="slidenum">
              <a:rPr lang="en-US"/>
              <a:pPr>
                <a:defRPr/>
              </a:pPr>
              <a:t>‹#›</a:t>
            </a:fld>
            <a:endParaRPr 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dirty="0"/>
          </a:p>
        </p:txBody>
      </p:sp>
      <p:sp>
        <p:nvSpPr>
          <p:cNvPr id="5" name="Footer Placeholder 2"/>
          <p:cNvSpPr>
            <a:spLocks noGrp="1"/>
          </p:cNvSpPr>
          <p:nvPr>
            <p:ph type="ftr" sz="quarter" idx="11"/>
          </p:nvPr>
        </p:nvSpPr>
        <p:spPr/>
        <p:txBody>
          <a:bodyPr/>
          <a:lstStyle>
            <a:lvl1pPr>
              <a:defRPr/>
            </a:lvl1pPr>
          </a:lstStyle>
          <a:p>
            <a:pPr>
              <a:defRPr/>
            </a:pPr>
            <a:endParaRPr lang="en-US" dirty="0"/>
          </a:p>
        </p:txBody>
      </p:sp>
      <p:sp>
        <p:nvSpPr>
          <p:cNvPr id="6" name="Slide Number Placeholder 22"/>
          <p:cNvSpPr>
            <a:spLocks noGrp="1"/>
          </p:cNvSpPr>
          <p:nvPr>
            <p:ph type="sldNum" sz="quarter" idx="12"/>
          </p:nvPr>
        </p:nvSpPr>
        <p:spPr/>
        <p:txBody>
          <a:bodyPr/>
          <a:lstStyle>
            <a:lvl1pPr>
              <a:defRPr/>
            </a:lvl1pPr>
          </a:lstStyle>
          <a:p>
            <a:pPr>
              <a:defRPr/>
            </a:pPr>
            <a:fld id="{EA99C508-1B92-4D95-8100-04A387B991B7}" type="slidenum">
              <a:rPr lang="en-US"/>
              <a:pPr>
                <a:defRPr/>
              </a:pPr>
              <a:t>‹#›</a:t>
            </a:fld>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dirty="0"/>
          </a:p>
        </p:txBody>
      </p:sp>
      <p:sp>
        <p:nvSpPr>
          <p:cNvPr id="5" name="Footer Placeholder 2"/>
          <p:cNvSpPr>
            <a:spLocks noGrp="1"/>
          </p:cNvSpPr>
          <p:nvPr>
            <p:ph type="ftr" sz="quarter" idx="11"/>
          </p:nvPr>
        </p:nvSpPr>
        <p:spPr/>
        <p:txBody>
          <a:bodyPr/>
          <a:lstStyle>
            <a:lvl1pPr>
              <a:defRPr/>
            </a:lvl1pPr>
          </a:lstStyle>
          <a:p>
            <a:pPr>
              <a:defRPr/>
            </a:pPr>
            <a:endParaRPr lang="en-US" dirty="0"/>
          </a:p>
        </p:txBody>
      </p:sp>
      <p:sp>
        <p:nvSpPr>
          <p:cNvPr id="6" name="Slide Number Placeholder 22"/>
          <p:cNvSpPr>
            <a:spLocks noGrp="1"/>
          </p:cNvSpPr>
          <p:nvPr>
            <p:ph type="sldNum" sz="quarter" idx="12"/>
          </p:nvPr>
        </p:nvSpPr>
        <p:spPr/>
        <p:txBody>
          <a:bodyPr/>
          <a:lstStyle>
            <a:lvl1pPr>
              <a:defRPr/>
            </a:lvl1pPr>
          </a:lstStyle>
          <a:p>
            <a:pPr>
              <a:defRPr/>
            </a:pPr>
            <a:fld id="{2E4AA38D-7885-42BC-B1E5-3E2DC04AFD15}" type="slidenum">
              <a:rPr lang="en-US"/>
              <a:pPr>
                <a:defRPr/>
              </a:pPr>
              <a:t>‹#›</a:t>
            </a:fld>
            <a:endParaRPr lang="en-US" dirty="0"/>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p:txBody>
          <a:bodyPr/>
          <a:lstStyle>
            <a:lvl1pPr>
              <a:defRPr/>
            </a:lvl1pPr>
          </a:lstStyle>
          <a:p>
            <a:pPr>
              <a:defRPr/>
            </a:pPr>
            <a:endParaRPr lang="en-US" dirty="0"/>
          </a:p>
        </p:txBody>
      </p:sp>
      <p:sp>
        <p:nvSpPr>
          <p:cNvPr id="4" name="Rectangle 3"/>
          <p:cNvSpPr>
            <a:spLocks noGrp="1" noChangeArrowheads="1"/>
          </p:cNvSpPr>
          <p:nvPr>
            <p:ph type="sldNum" sz="quarter" idx="11"/>
          </p:nvPr>
        </p:nvSpPr>
        <p:spPr/>
        <p:txBody>
          <a:bodyPr/>
          <a:lstStyle>
            <a:lvl1pPr>
              <a:defRPr/>
            </a:lvl1pPr>
          </a:lstStyle>
          <a:p>
            <a:pPr>
              <a:defRPr/>
            </a:pPr>
            <a:fld id="{B0E19BFD-BE4C-42B7-B303-388DB8751F3E}" type="slidenum">
              <a:rPr lang="en-US"/>
              <a:pPr>
                <a:defRPr/>
              </a:pPr>
              <a:t>‹#›</a:t>
            </a:fld>
            <a:endParaRPr lang="en-US" dirty="0"/>
          </a:p>
        </p:txBody>
      </p:sp>
      <p:sp>
        <p:nvSpPr>
          <p:cNvPr id="5" name="Rectangle 14"/>
          <p:cNvSpPr>
            <a:spLocks noGrp="1" noChangeArrowheads="1"/>
          </p:cNvSpPr>
          <p:nvPr>
            <p:ph type="ftr" sz="quarter" idx="12"/>
          </p:nvPr>
        </p:nvSpPr>
        <p:spPr/>
        <p:txBody>
          <a:bodyPr/>
          <a:lstStyle>
            <a:lvl1pPr>
              <a:defRPr/>
            </a:lvl1pPr>
          </a:lstStyle>
          <a:p>
            <a:pPr>
              <a:defRPr/>
            </a:pPr>
            <a:endParaRPr lang="en-US" dirty="0"/>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a:t>Click to edit Master title style</a:t>
            </a:r>
          </a:p>
        </p:txBody>
      </p:sp>
      <p:sp>
        <p:nvSpPr>
          <p:cNvPr id="28" name="Date Placeholder 27"/>
          <p:cNvSpPr>
            <a:spLocks noGrp="1"/>
          </p:cNvSpPr>
          <p:nvPr>
            <p:ph type="dt" sz="half" idx="10"/>
          </p:nvPr>
        </p:nvSpPr>
        <p:spPr/>
        <p:txBody>
          <a:bodyPr/>
          <a:lstStyle/>
          <a:p>
            <a:pPr>
              <a:defRPr/>
            </a:pPr>
            <a:endParaRPr lang="en-US" dirty="0"/>
          </a:p>
        </p:txBody>
      </p:sp>
      <p:sp>
        <p:nvSpPr>
          <p:cNvPr id="17" name="Footer Placeholder 16"/>
          <p:cNvSpPr>
            <a:spLocks noGrp="1"/>
          </p:cNvSpPr>
          <p:nvPr>
            <p:ph type="ftr" sz="quarter" idx="11"/>
          </p:nvPr>
        </p:nvSpPr>
        <p:spPr/>
        <p:txBody>
          <a:bodyPr/>
          <a:lstStyle/>
          <a:p>
            <a:pPr>
              <a:defRPr/>
            </a:pPr>
            <a:endParaRPr lang="en-US" dirty="0"/>
          </a:p>
        </p:txBody>
      </p:sp>
      <p:sp>
        <p:nvSpPr>
          <p:cNvPr id="29" name="Slide Number Placeholder 28"/>
          <p:cNvSpPr>
            <a:spLocks noGrp="1"/>
          </p:cNvSpPr>
          <p:nvPr>
            <p:ph type="sldNum" sz="quarter" idx="12"/>
          </p:nvPr>
        </p:nvSpPr>
        <p:spPr/>
        <p:txBody>
          <a:bodyPr/>
          <a:lstStyle/>
          <a:p>
            <a:pPr>
              <a:defRPr/>
            </a:pPr>
            <a:fld id="{D72033BE-4B3E-45B7-8609-9D082B5DD60C}" type="slidenum">
              <a:rPr lang="en-US" smtClean="0"/>
              <a:pPr>
                <a:defRPr/>
              </a:pPr>
              <a:t>‹#›</a:t>
            </a:fld>
            <a:endParaRPr lang="en-US" dirty="0"/>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EFD931EA-9C71-40A2-ACE9-6B3567172D70}" type="slidenum">
              <a:rPr lang="en-US" smtClean="0"/>
              <a:pPr>
                <a:defRPr/>
              </a:pPr>
              <a:t>‹#›</a:t>
            </a:fld>
            <a:endParaRPr lang="en-US" dirty="0"/>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a:xfrm>
            <a:off x="7924800" y="6416675"/>
            <a:ext cx="762000" cy="365125"/>
          </a:xfrm>
        </p:spPr>
        <p:txBody>
          <a:bodyPr/>
          <a:lstStyle/>
          <a:p>
            <a:pPr>
              <a:defRPr/>
            </a:pPr>
            <a:fld id="{0C050169-F106-410E-8137-C2E3BE57A146}" type="slidenum">
              <a:rPr lang="en-US" smtClean="0"/>
              <a:pPr>
                <a:defRPr/>
              </a:pPr>
              <a:t>‹#›</a:t>
            </a:fld>
            <a:endParaRPr lang="en-US" dirty="0"/>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1EF6F104-C133-4D53-84E1-B9570FB72C71}" type="slidenum">
              <a:rPr lang="en-US" smtClean="0"/>
              <a:pPr>
                <a:defRPr/>
              </a:pPr>
              <a:t>‹#›</a:t>
            </a:fld>
            <a:endParaRPr lang="en-US" dirty="0"/>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pPr>
              <a:defRPr/>
            </a:pPr>
            <a:endParaRPr lang="en-US" dirty="0"/>
          </a:p>
        </p:txBody>
      </p:sp>
      <p:sp>
        <p:nvSpPr>
          <p:cNvPr id="8" name="Footer Placeholder 7"/>
          <p:cNvSpPr>
            <a:spLocks noGrp="1"/>
          </p:cNvSpPr>
          <p:nvPr>
            <p:ph type="ftr" sz="quarter" idx="11"/>
          </p:nvPr>
        </p:nvSpPr>
        <p:spPr/>
        <p:txBody>
          <a:bodyPr/>
          <a:lstStyle/>
          <a:p>
            <a:pPr>
              <a:defRPr/>
            </a:pPr>
            <a:endParaRPr lang="en-US" dirty="0"/>
          </a:p>
        </p:txBody>
      </p:sp>
      <p:sp>
        <p:nvSpPr>
          <p:cNvPr id="9" name="Slide Number Placeholder 8"/>
          <p:cNvSpPr>
            <a:spLocks noGrp="1"/>
          </p:cNvSpPr>
          <p:nvPr>
            <p:ph type="sldNum" sz="quarter" idx="12"/>
          </p:nvPr>
        </p:nvSpPr>
        <p:spPr/>
        <p:txBody>
          <a:bodyPr/>
          <a:lstStyle/>
          <a:p>
            <a:pPr>
              <a:defRPr/>
            </a:pPr>
            <a:fld id="{9F75176D-ADB6-46FF-A39F-2D13803A8C6C}" type="slidenum">
              <a:rPr lang="en-US" smtClean="0"/>
              <a:pPr>
                <a:defRPr/>
              </a:pPr>
              <a:t>‹#›</a:t>
            </a:fld>
            <a:endParaRPr lang="en-US" dirty="0"/>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pPr>
              <a:defRPr/>
            </a:pPr>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4B8178CF-4566-4FA4-8F99-BD0E4E5060A4}" type="slidenum">
              <a:rPr lang="en-US" smtClean="0"/>
              <a:pPr>
                <a:defRPr/>
              </a:pPr>
              <a:t>‹#›</a:t>
            </a:fld>
            <a:endParaRPr lang="en-US" dirty="0"/>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dirty="0"/>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01E89FF9-5B6B-45D8-AD9A-CB2B16D683AF}" type="slidenum">
              <a:rPr lang="en-US" smtClean="0"/>
              <a:pPr>
                <a:defRPr/>
              </a:pPr>
              <a:t>‹#›</a:t>
            </a:fld>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dirty="0"/>
          </a:p>
        </p:txBody>
      </p:sp>
      <p:sp>
        <p:nvSpPr>
          <p:cNvPr id="5" name="Footer Placeholder 2"/>
          <p:cNvSpPr>
            <a:spLocks noGrp="1"/>
          </p:cNvSpPr>
          <p:nvPr>
            <p:ph type="ftr" sz="quarter" idx="11"/>
          </p:nvPr>
        </p:nvSpPr>
        <p:spPr/>
        <p:txBody>
          <a:bodyPr/>
          <a:lstStyle>
            <a:lvl1pPr>
              <a:defRPr/>
            </a:lvl1pPr>
          </a:lstStyle>
          <a:p>
            <a:pPr>
              <a:defRPr/>
            </a:pPr>
            <a:endParaRPr lang="en-US" dirty="0"/>
          </a:p>
        </p:txBody>
      </p:sp>
      <p:sp>
        <p:nvSpPr>
          <p:cNvPr id="6" name="Slide Number Placeholder 22"/>
          <p:cNvSpPr>
            <a:spLocks noGrp="1"/>
          </p:cNvSpPr>
          <p:nvPr>
            <p:ph type="sldNum" sz="quarter" idx="12"/>
          </p:nvPr>
        </p:nvSpPr>
        <p:spPr/>
        <p:txBody>
          <a:bodyPr/>
          <a:lstStyle>
            <a:lvl1pPr>
              <a:defRPr/>
            </a:lvl1pPr>
          </a:lstStyle>
          <a:p>
            <a:pPr>
              <a:defRPr/>
            </a:pPr>
            <a:fld id="{03BB5DCE-B34F-40B4-8B3A-D1D5D6EC34EC}" type="slidenum">
              <a:rPr lang="en-US"/>
              <a:pPr>
                <a:defRPr/>
              </a:pPr>
              <a:t>‹#›</a:t>
            </a:fld>
            <a:endParaRPr lang="en-US" dirty="0"/>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a:t>Click to edit Master title style</a:t>
            </a:r>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70C84949-9563-412D-A167-B1CC6422A390}" type="slidenum">
              <a:rPr lang="en-US" smtClean="0"/>
              <a:pPr>
                <a:defRPr/>
              </a:pPr>
              <a:t>‹#›</a:t>
            </a:fld>
            <a:endParaRPr lang="en-US" dirty="0"/>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dirty="0">
                <a:solidFill>
                  <a:schemeClr val="lt1"/>
                </a:solidFill>
                <a:latin typeface="+mn-lt"/>
                <a:ea typeface="+mn-ea"/>
                <a:cs typeface="+mn-cs"/>
              </a:rPr>
              <a:t>Click icon to add picture</a:t>
            </a: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1E655CA1-11EB-487E-95E3-E67D8EEC8D78}" type="slidenum">
              <a:rPr lang="en-US" smtClean="0"/>
              <a:pPr>
                <a:defRPr/>
              </a:pPr>
              <a:t>‹#›</a:t>
            </a:fld>
            <a:endParaRPr lang="en-US" dirty="0"/>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4AC4C16F-19AC-4CF4-A263-7F87B81BD6B5}" type="slidenum">
              <a:rPr lang="en-US" smtClean="0"/>
              <a:pPr>
                <a:defRPr/>
              </a:pPr>
              <a:t>‹#›</a:t>
            </a:fld>
            <a:endParaRPr lang="en-US" dirty="0"/>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D616243A-8D6E-497B-BDA6-CDAA6F1693A4}" type="slidenum">
              <a:rPr lang="en-US" smtClean="0"/>
              <a:pPr>
                <a:defRPr/>
              </a:pPr>
              <a:t>‹#›</a:t>
            </a:fld>
            <a:endParaRPr lang="en-US" dirty="0"/>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dirty="0"/>
          </a:p>
        </p:txBody>
      </p:sp>
      <p:sp>
        <p:nvSpPr>
          <p:cNvPr id="5" name="Rectangle 2"/>
          <p:cNvSpPr>
            <a:spLocks noGrp="1" noChangeArrowheads="1"/>
          </p:cNvSpPr>
          <p:nvPr>
            <p:ph type="dt" sz="half" idx="10"/>
          </p:nvPr>
        </p:nvSpPr>
        <p:spPr>
          <a:ln/>
        </p:spPr>
        <p:txBody>
          <a:bodyPr/>
          <a:lstStyle>
            <a:lvl1pPr>
              <a:defRPr/>
            </a:lvl1pPr>
          </a:lstStyle>
          <a:p>
            <a:pPr>
              <a:defRPr/>
            </a:pPr>
            <a:endParaRPr lang="en-US" dirty="0"/>
          </a:p>
        </p:txBody>
      </p:sp>
      <p:sp>
        <p:nvSpPr>
          <p:cNvPr id="6" name="Rectangle 3"/>
          <p:cNvSpPr>
            <a:spLocks noGrp="1" noChangeArrowheads="1"/>
          </p:cNvSpPr>
          <p:nvPr>
            <p:ph type="sldNum" sz="quarter" idx="11"/>
          </p:nvPr>
        </p:nvSpPr>
        <p:spPr>
          <a:ln/>
        </p:spPr>
        <p:txBody>
          <a:bodyPr/>
          <a:lstStyle>
            <a:lvl1pPr>
              <a:defRPr/>
            </a:lvl1pPr>
          </a:lstStyle>
          <a:p>
            <a:pPr>
              <a:defRPr/>
            </a:pPr>
            <a:fld id="{E229EAD6-AD6B-4DD9-B27A-4B90C9BD2850}" type="slidenum">
              <a:rPr lang="en-US"/>
              <a:pPr>
                <a:defRPr/>
              </a:pPr>
              <a:t>‹#›</a:t>
            </a:fld>
            <a:endParaRPr lang="en-US" dirty="0"/>
          </a:p>
        </p:txBody>
      </p:sp>
      <p:sp>
        <p:nvSpPr>
          <p:cNvPr id="7" name="Rectangle 14"/>
          <p:cNvSpPr>
            <a:spLocks noGrp="1" noChangeArrowheads="1"/>
          </p:cNvSpPr>
          <p:nvPr>
            <p:ph type="ftr" sz="quarter" idx="12"/>
          </p:nvPr>
        </p:nvSpPr>
        <p:spPr>
          <a:ln/>
        </p:spPr>
        <p:txBody>
          <a:bodyPr/>
          <a:lstStyle>
            <a:lvl1pPr>
              <a:defRPr/>
            </a:lvl1pPr>
          </a:lstStyle>
          <a:p>
            <a:pPr>
              <a:defRPr/>
            </a:pPr>
            <a:endParaRPr lang="en-US" dirty="0"/>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1600200" y="2507786"/>
            <a:ext cx="7086600" cy="1509712"/>
          </a:xfrm>
        </p:spPr>
        <p:txBody>
          <a:bodyPr/>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4EBC13EA-4965-45C3-8EB6-8F780CB9DED3}" type="slidenum">
              <a:rPr lang="en-US"/>
              <a:pPr>
                <a:defRPr/>
              </a:pPr>
              <a:t>‹#›</a:t>
            </a:fld>
            <a:endParaRPr lang="en-US" dirty="0"/>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dirty="0"/>
          </a:p>
        </p:txBody>
      </p:sp>
      <p:sp>
        <p:nvSpPr>
          <p:cNvPr id="6" name="Footer Placeholder 2"/>
          <p:cNvSpPr>
            <a:spLocks noGrp="1"/>
          </p:cNvSpPr>
          <p:nvPr>
            <p:ph type="ftr" sz="quarter" idx="11"/>
          </p:nvPr>
        </p:nvSpPr>
        <p:spPr/>
        <p:txBody>
          <a:bodyPr/>
          <a:lstStyle>
            <a:lvl1pPr>
              <a:defRPr/>
            </a:lvl1pPr>
          </a:lstStyle>
          <a:p>
            <a:pPr>
              <a:defRPr/>
            </a:pPr>
            <a:endParaRPr lang="en-US" dirty="0"/>
          </a:p>
        </p:txBody>
      </p:sp>
      <p:sp>
        <p:nvSpPr>
          <p:cNvPr id="7" name="Slide Number Placeholder 22"/>
          <p:cNvSpPr>
            <a:spLocks noGrp="1"/>
          </p:cNvSpPr>
          <p:nvPr>
            <p:ph type="sldNum" sz="quarter" idx="12"/>
          </p:nvPr>
        </p:nvSpPr>
        <p:spPr/>
        <p:txBody>
          <a:bodyPr/>
          <a:lstStyle>
            <a:lvl1pPr>
              <a:defRPr/>
            </a:lvl1pPr>
          </a:lstStyle>
          <a:p>
            <a:pPr>
              <a:defRPr/>
            </a:pPr>
            <a:fld id="{288D3156-19B0-42A4-8268-6853B9847F30}" type="slidenum">
              <a:rPr lang="en-US"/>
              <a:pPr>
                <a:defRPr/>
              </a:pPr>
              <a:t>‹#›</a:t>
            </a:fld>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3"/>
          <p:cNvSpPr>
            <a:spLocks noGrp="1"/>
          </p:cNvSpPr>
          <p:nvPr>
            <p:ph type="dt" sz="half" idx="10"/>
          </p:nvPr>
        </p:nvSpPr>
        <p:spPr/>
        <p:txBody>
          <a:bodyPr/>
          <a:lstStyle>
            <a:lvl1pPr>
              <a:defRPr/>
            </a:lvl1pPr>
          </a:lstStyle>
          <a:p>
            <a:pPr>
              <a:defRPr/>
            </a:pPr>
            <a:endParaRPr lang="en-US" dirty="0"/>
          </a:p>
        </p:txBody>
      </p:sp>
      <p:sp>
        <p:nvSpPr>
          <p:cNvPr id="8" name="Footer Placeholder 2"/>
          <p:cNvSpPr>
            <a:spLocks noGrp="1"/>
          </p:cNvSpPr>
          <p:nvPr>
            <p:ph type="ftr" sz="quarter" idx="11"/>
          </p:nvPr>
        </p:nvSpPr>
        <p:spPr/>
        <p:txBody>
          <a:bodyPr/>
          <a:lstStyle>
            <a:lvl1pPr>
              <a:defRPr/>
            </a:lvl1pPr>
          </a:lstStyle>
          <a:p>
            <a:pPr>
              <a:defRPr/>
            </a:pPr>
            <a:endParaRPr lang="en-US" dirty="0"/>
          </a:p>
        </p:txBody>
      </p:sp>
      <p:sp>
        <p:nvSpPr>
          <p:cNvPr id="9" name="Slide Number Placeholder 22"/>
          <p:cNvSpPr>
            <a:spLocks noGrp="1"/>
          </p:cNvSpPr>
          <p:nvPr>
            <p:ph type="sldNum" sz="quarter" idx="12"/>
          </p:nvPr>
        </p:nvSpPr>
        <p:spPr/>
        <p:txBody>
          <a:bodyPr/>
          <a:lstStyle>
            <a:lvl1pPr>
              <a:defRPr/>
            </a:lvl1pPr>
          </a:lstStyle>
          <a:p>
            <a:pPr>
              <a:defRPr/>
            </a:pPr>
            <a:fld id="{0DB18D21-892C-4CF9-AFC3-E9D956EE9BC5}" type="slidenum">
              <a:rPr lang="en-US"/>
              <a:pPr>
                <a:defRPr/>
              </a:pPr>
              <a:t>‹#›</a:t>
            </a:fld>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3"/>
          <p:cNvSpPr>
            <a:spLocks noGrp="1"/>
          </p:cNvSpPr>
          <p:nvPr>
            <p:ph type="dt" sz="half" idx="10"/>
          </p:nvPr>
        </p:nvSpPr>
        <p:spPr/>
        <p:txBody>
          <a:bodyPr/>
          <a:lstStyle>
            <a:lvl1pPr>
              <a:defRPr/>
            </a:lvl1pPr>
          </a:lstStyle>
          <a:p>
            <a:pPr>
              <a:defRPr/>
            </a:pPr>
            <a:endParaRPr lang="en-US" dirty="0"/>
          </a:p>
        </p:txBody>
      </p:sp>
      <p:sp>
        <p:nvSpPr>
          <p:cNvPr id="4" name="Footer Placeholder 2"/>
          <p:cNvSpPr>
            <a:spLocks noGrp="1"/>
          </p:cNvSpPr>
          <p:nvPr>
            <p:ph type="ftr" sz="quarter" idx="11"/>
          </p:nvPr>
        </p:nvSpPr>
        <p:spPr/>
        <p:txBody>
          <a:bodyPr/>
          <a:lstStyle>
            <a:lvl1pPr>
              <a:defRPr/>
            </a:lvl1pPr>
          </a:lstStyle>
          <a:p>
            <a:pPr>
              <a:defRPr/>
            </a:pPr>
            <a:endParaRPr lang="en-US" dirty="0"/>
          </a:p>
        </p:txBody>
      </p:sp>
      <p:sp>
        <p:nvSpPr>
          <p:cNvPr id="5" name="Slide Number Placeholder 22"/>
          <p:cNvSpPr>
            <a:spLocks noGrp="1"/>
          </p:cNvSpPr>
          <p:nvPr>
            <p:ph type="sldNum" sz="quarter" idx="12"/>
          </p:nvPr>
        </p:nvSpPr>
        <p:spPr/>
        <p:txBody>
          <a:bodyPr/>
          <a:lstStyle>
            <a:lvl1pPr>
              <a:defRPr/>
            </a:lvl1pPr>
          </a:lstStyle>
          <a:p>
            <a:pPr>
              <a:defRPr/>
            </a:pPr>
            <a:fld id="{72FFC9D0-95A7-41A4-AC3D-1238B742F55D}" type="slidenum">
              <a:rPr lang="en-US"/>
              <a:pPr>
                <a:defRPr/>
              </a:pPr>
              <a:t>‹#›</a:t>
            </a:fld>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dirty="0"/>
          </a:p>
        </p:txBody>
      </p:sp>
      <p:sp>
        <p:nvSpPr>
          <p:cNvPr id="3" name="Footer Placeholder 2"/>
          <p:cNvSpPr>
            <a:spLocks noGrp="1"/>
          </p:cNvSpPr>
          <p:nvPr>
            <p:ph type="ftr" sz="quarter" idx="11"/>
          </p:nvPr>
        </p:nvSpPr>
        <p:spPr/>
        <p:txBody>
          <a:bodyPr/>
          <a:lstStyle>
            <a:lvl1pPr>
              <a:defRPr/>
            </a:lvl1pPr>
          </a:lstStyle>
          <a:p>
            <a:pPr>
              <a:defRPr/>
            </a:pPr>
            <a:endParaRPr lang="en-US" dirty="0"/>
          </a:p>
        </p:txBody>
      </p:sp>
      <p:sp>
        <p:nvSpPr>
          <p:cNvPr id="4" name="Slide Number Placeholder 22"/>
          <p:cNvSpPr>
            <a:spLocks noGrp="1"/>
          </p:cNvSpPr>
          <p:nvPr>
            <p:ph type="sldNum" sz="quarter" idx="12"/>
          </p:nvPr>
        </p:nvSpPr>
        <p:spPr/>
        <p:txBody>
          <a:bodyPr/>
          <a:lstStyle>
            <a:lvl1pPr>
              <a:defRPr/>
            </a:lvl1pPr>
          </a:lstStyle>
          <a:p>
            <a:pPr>
              <a:defRPr/>
            </a:pPr>
            <a:fld id="{44CAAFB6-7F6D-4F02-ACEF-83FDF35DE828}" type="slidenum">
              <a:rPr lang="en-US"/>
              <a:pPr>
                <a:defRPr/>
              </a:pPr>
              <a:t>‹#›</a:t>
            </a:fld>
            <a:endParaRPr lang="en-US" dirty="0"/>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en-US"/>
              <a:t>Click to edit Master title style</a:t>
            </a:r>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dirty="0"/>
          </a:p>
        </p:txBody>
      </p:sp>
      <p:sp>
        <p:nvSpPr>
          <p:cNvPr id="6" name="Footer Placeholder 2"/>
          <p:cNvSpPr>
            <a:spLocks noGrp="1"/>
          </p:cNvSpPr>
          <p:nvPr>
            <p:ph type="ftr" sz="quarter" idx="11"/>
          </p:nvPr>
        </p:nvSpPr>
        <p:spPr/>
        <p:txBody>
          <a:bodyPr/>
          <a:lstStyle>
            <a:lvl1pPr>
              <a:defRPr/>
            </a:lvl1pPr>
          </a:lstStyle>
          <a:p>
            <a:pPr>
              <a:defRPr/>
            </a:pPr>
            <a:endParaRPr lang="en-US" dirty="0"/>
          </a:p>
        </p:txBody>
      </p:sp>
      <p:sp>
        <p:nvSpPr>
          <p:cNvPr id="7" name="Slide Number Placeholder 22"/>
          <p:cNvSpPr>
            <a:spLocks noGrp="1"/>
          </p:cNvSpPr>
          <p:nvPr>
            <p:ph type="sldNum" sz="quarter" idx="12"/>
          </p:nvPr>
        </p:nvSpPr>
        <p:spPr/>
        <p:txBody>
          <a:bodyPr/>
          <a:lstStyle>
            <a:lvl1pPr>
              <a:defRPr/>
            </a:lvl1pPr>
          </a:lstStyle>
          <a:p>
            <a:pPr>
              <a:defRPr/>
            </a:pPr>
            <a:fld id="{486CCB37-7D41-4050-AE7C-9B10F133FE18}" type="slidenum">
              <a:rPr lang="en-US"/>
              <a:pPr>
                <a:defRPr/>
              </a:pPr>
              <a:t>‹#›</a:t>
            </a:fld>
            <a:endParaRPr lang="en-US" dirty="0"/>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lang="en-US"/>
              <a:t>Click to edit Master title style</a:t>
            </a:r>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en-US" noProof="0" dirty="0"/>
              <a:t>Click icon to add picture</a:t>
            </a:r>
          </a:p>
        </p:txBody>
      </p:sp>
      <p:sp>
        <p:nvSpPr>
          <p:cNvPr id="4" name="Text Placeholder 3"/>
          <p:cNvSpPr>
            <a:spLocks noGrp="1"/>
          </p:cNvSpPr>
          <p:nvPr>
            <p:ph type="body" sz="half" idx="2"/>
          </p:nvPr>
        </p:nvSpPr>
        <p:spPr>
          <a:xfrm>
            <a:off x="1828800" y="1166787"/>
            <a:ext cx="54864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en-US"/>
              <a:t>Click to edit Master text styles</a:t>
            </a:r>
          </a:p>
        </p:txBody>
      </p:sp>
      <p:sp>
        <p:nvSpPr>
          <p:cNvPr id="5" name="Date Placeholder 13"/>
          <p:cNvSpPr>
            <a:spLocks noGrp="1"/>
          </p:cNvSpPr>
          <p:nvPr>
            <p:ph type="dt" sz="half" idx="10"/>
          </p:nvPr>
        </p:nvSpPr>
        <p:spPr/>
        <p:txBody>
          <a:bodyPr/>
          <a:lstStyle>
            <a:lvl1pPr>
              <a:defRPr/>
            </a:lvl1pPr>
          </a:lstStyle>
          <a:p>
            <a:pPr>
              <a:defRPr/>
            </a:pPr>
            <a:endParaRPr lang="en-US" dirty="0"/>
          </a:p>
        </p:txBody>
      </p:sp>
      <p:sp>
        <p:nvSpPr>
          <p:cNvPr id="6" name="Footer Placeholder 2"/>
          <p:cNvSpPr>
            <a:spLocks noGrp="1"/>
          </p:cNvSpPr>
          <p:nvPr>
            <p:ph type="ftr" sz="quarter" idx="11"/>
          </p:nvPr>
        </p:nvSpPr>
        <p:spPr/>
        <p:txBody>
          <a:bodyPr/>
          <a:lstStyle>
            <a:lvl1pPr>
              <a:defRPr/>
            </a:lvl1pPr>
          </a:lstStyle>
          <a:p>
            <a:pPr>
              <a:defRPr/>
            </a:pPr>
            <a:endParaRPr lang="en-US" dirty="0"/>
          </a:p>
        </p:txBody>
      </p:sp>
      <p:sp>
        <p:nvSpPr>
          <p:cNvPr id="7" name="Slide Number Placeholder 22"/>
          <p:cNvSpPr>
            <a:spLocks noGrp="1"/>
          </p:cNvSpPr>
          <p:nvPr>
            <p:ph type="sldNum" sz="quarter" idx="12"/>
          </p:nvPr>
        </p:nvSpPr>
        <p:spPr/>
        <p:txBody>
          <a:bodyPr/>
          <a:lstStyle>
            <a:lvl1pPr>
              <a:defRPr/>
            </a:lvl1pPr>
          </a:lstStyle>
          <a:p>
            <a:pPr>
              <a:defRPr/>
            </a:pPr>
            <a:fld id="{F8E895B7-7D45-4B8F-85E8-F86A3E4E0079}" type="slidenum">
              <a:rPr lang="en-US"/>
              <a:pPr>
                <a:defRPr/>
              </a:pPr>
              <a:t>‹#›</a:t>
            </a:fld>
            <a:endParaRPr lang="en-US" dirty="0"/>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en-US"/>
              <a:t>Click to edit Master title style</a:t>
            </a:r>
          </a:p>
        </p:txBody>
      </p:sp>
      <p:sp>
        <p:nvSpPr>
          <p:cNvPr id="2051" name="Text Placeholder 12"/>
          <p:cNvSpPr>
            <a:spLocks noGrp="1"/>
          </p:cNvSpPr>
          <p:nvPr>
            <p:ph type="body" idx="1"/>
          </p:nvPr>
        </p:nvSpPr>
        <p:spPr bwMode="auto">
          <a:xfrm>
            <a:off x="457200" y="1600200"/>
            <a:ext cx="8229600" cy="47085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pPr>
              <a:defRPr/>
            </a:pPr>
            <a:endParaRPr lang="en-US" dirty="0"/>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pPr>
              <a:defRPr/>
            </a:pPr>
            <a:endParaRPr lang="en-US" dirty="0"/>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smtClean="0">
                <a:solidFill>
                  <a:schemeClr val="tx1">
                    <a:shade val="50000"/>
                  </a:schemeClr>
                </a:solidFill>
              </a:defRPr>
            </a:lvl1pPr>
          </a:lstStyle>
          <a:p>
            <a:pPr>
              <a:defRPr/>
            </a:pPr>
            <a:fld id="{AF2697EF-D33B-4E1C-BBB8-403426FE0AF2}" type="slidenum">
              <a:rPr lang="en-US"/>
              <a:pPr>
                <a:defRPr/>
              </a:pPr>
              <a:t>‹#›</a:t>
            </a:fld>
            <a:endParaRPr lang="en-US" dirty="0"/>
          </a:p>
        </p:txBody>
      </p:sp>
    </p:spTree>
  </p:cSld>
  <p:clrMap bg1="dk1" tx1="lt1" bg2="dk2" tx2="lt2" accent1="accent1" accent2="accent2" accent3="accent3" accent4="accent4" accent5="accent5" accent6="accent6" hlink="hlink" folHlink="folHlink"/>
  <p:sldLayoutIdLst>
    <p:sldLayoutId id="2147483790" r:id="rId1"/>
    <p:sldLayoutId id="2147483791" r:id="rId2"/>
    <p:sldLayoutId id="214748380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2" r:id="rId12"/>
  </p:sldLayoutIdLst>
  <p:transition>
    <p:fade/>
  </p:transition>
  <p:txStyles>
    <p:titleStyle>
      <a:lvl1pPr algn="ctr" rtl="0" fontAlgn="base">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fontAlgn="base">
        <a:spcBef>
          <a:spcPct val="0"/>
        </a:spcBef>
        <a:spcAft>
          <a:spcPct val="0"/>
        </a:spcAft>
        <a:defRPr sz="4100" b="1">
          <a:solidFill>
            <a:schemeClr val="tx1"/>
          </a:solidFill>
          <a:latin typeface="Lucida Sans" pitchFamily="34" charset="0"/>
        </a:defRPr>
      </a:lvl2pPr>
      <a:lvl3pPr algn="ctr" rtl="0" fontAlgn="base">
        <a:spcBef>
          <a:spcPct val="0"/>
        </a:spcBef>
        <a:spcAft>
          <a:spcPct val="0"/>
        </a:spcAft>
        <a:defRPr sz="4100" b="1">
          <a:solidFill>
            <a:schemeClr val="tx1"/>
          </a:solidFill>
          <a:latin typeface="Lucida Sans" pitchFamily="34" charset="0"/>
        </a:defRPr>
      </a:lvl3pPr>
      <a:lvl4pPr algn="ctr" rtl="0" fontAlgn="base">
        <a:spcBef>
          <a:spcPct val="0"/>
        </a:spcBef>
        <a:spcAft>
          <a:spcPct val="0"/>
        </a:spcAft>
        <a:defRPr sz="4100" b="1">
          <a:solidFill>
            <a:schemeClr val="tx1"/>
          </a:solidFill>
          <a:latin typeface="Lucida Sans" pitchFamily="34" charset="0"/>
        </a:defRPr>
      </a:lvl4pPr>
      <a:lvl5pPr algn="ctr" rtl="0" fontAlgn="base">
        <a:spcBef>
          <a:spcPct val="0"/>
        </a:spcBef>
        <a:spcAft>
          <a:spcPct val="0"/>
        </a:spcAft>
        <a:defRPr sz="4100" b="1">
          <a:solidFill>
            <a:schemeClr val="tx1"/>
          </a:solidFill>
          <a:latin typeface="Lucida Sans"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p:titleStyle>
    <p:bodyStyle>
      <a:lvl1pPr marL="547688" indent="-411163" algn="l" rtl="0" fontAlgn="base">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363" indent="-282575" algn="l" rtl="0" fontAlgn="base">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fontAlgn="base">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fontAlgn="base">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fontAlgn="base">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a:t>Click to edit Master title style</a:t>
            </a:r>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pPr>
              <a:defRPr/>
            </a:pPr>
            <a:endParaRPr lang="en-US" dirty="0"/>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pPr>
              <a:defRPr/>
            </a:pPr>
            <a:endParaRPr lang="en-US" dirty="0"/>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pPr>
              <a:defRPr/>
            </a:pPr>
            <a:fld id="{A378D8D4-8301-4566-87E3-CF819CE13AA0}" type="slidenum">
              <a:rPr lang="en-US" smtClean="0"/>
              <a:pPr>
                <a:defRPr/>
              </a:pPr>
              <a:t>‹#›</a:t>
            </a:fld>
            <a:endParaRPr lang="en-US" dirty="0"/>
          </a:p>
        </p:txBody>
      </p:sp>
    </p:spTree>
  </p:cSld>
  <p:clrMap bg1="dk1" tx1="lt1" bg2="dk2" tx2="lt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6" r:id="rId12"/>
  </p:sldLayoutIdLst>
  <p:transition>
    <p:fade/>
  </p:transition>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file:///C:\NFP_Intro\Phoenix%20NFP%20Intro.pptx#-1,2,Slide 2" TargetMode="External"/><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24.jpeg"/><Relationship Id="rId4" Type="http://schemas.openxmlformats.org/officeDocument/2006/relationships/image" Target="../media/image23.wmf"/></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14.xml"/><Relationship Id="rId5" Type="http://schemas.openxmlformats.org/officeDocument/2006/relationships/image" Target="../media/image32.jpeg"/><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47.jpeg"/></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hyperlink" Target="file:///C:\NFP_Intro\Data\Development%20of%20NFP.pptx"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notesSlide" Target="../notesSlides/notesSlide27.xml"/><Relationship Id="rId1" Type="http://schemas.openxmlformats.org/officeDocument/2006/relationships/slideLayout" Target="../slideLayouts/slideLayout14.xml"/><Relationship Id="rId6" Type="http://schemas.openxmlformats.org/officeDocument/2006/relationships/image" Target="../media/image52.jpeg"/><Relationship Id="rId5" Type="http://schemas.openxmlformats.org/officeDocument/2006/relationships/image" Target="../media/image51.jpeg"/><Relationship Id="rId10" Type="http://schemas.openxmlformats.org/officeDocument/2006/relationships/image" Target="../media/image55.png"/><Relationship Id="rId4" Type="http://schemas.openxmlformats.org/officeDocument/2006/relationships/image" Target="../media/image50.jpeg"/><Relationship Id="rId9" Type="http://schemas.openxmlformats.org/officeDocument/2006/relationships/image" Target="../media/image54.jpeg"/></Relationships>
</file>

<file path=ppt/slides/_rels/slide28.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notesSlide" Target="../notesSlides/notesSlide28.xml"/><Relationship Id="rId1" Type="http://schemas.openxmlformats.org/officeDocument/2006/relationships/slideLayout" Target="../slideLayouts/slideLayout14.xml"/><Relationship Id="rId6" Type="http://schemas.openxmlformats.org/officeDocument/2006/relationships/image" Target="../media/image59.jpeg"/><Relationship Id="rId5" Type="http://schemas.openxmlformats.org/officeDocument/2006/relationships/image" Target="../media/image58.jpeg"/><Relationship Id="rId10" Type="http://schemas.openxmlformats.org/officeDocument/2006/relationships/image" Target="../media/image63.jpeg"/><Relationship Id="rId4" Type="http://schemas.openxmlformats.org/officeDocument/2006/relationships/image" Target="../media/image57.jpeg"/><Relationship Id="rId9" Type="http://schemas.openxmlformats.org/officeDocument/2006/relationships/image" Target="../media/image62.jpeg"/></Relationships>
</file>

<file path=ppt/slides/_rels/slide29.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 Id="rId9" Type="http://schemas.openxmlformats.org/officeDocument/2006/relationships/image" Target="../media/image70.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10.jpe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75.png"/><Relationship Id="rId2" Type="http://schemas.openxmlformats.org/officeDocument/2006/relationships/notesSlide" Target="../notesSlides/notesSlide30.xml"/><Relationship Id="rId1" Type="http://schemas.openxmlformats.org/officeDocument/2006/relationships/slideLayout" Target="../slideLayouts/slideLayout14.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1.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notesSlide" Target="../notesSlides/notesSlide31.xml"/><Relationship Id="rId1" Type="http://schemas.openxmlformats.org/officeDocument/2006/relationships/slideLayout" Target="../slideLayouts/slideLayout14.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3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7.xml"/><Relationship Id="rId1" Type="http://schemas.openxmlformats.org/officeDocument/2006/relationships/slideLayout" Target="../slideLayouts/slideLayout13.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38.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39.xml"/><Relationship Id="rId1" Type="http://schemas.openxmlformats.org/officeDocument/2006/relationships/slideLayout" Target="../slideLayouts/slideLayout19.xml"/><Relationship Id="rId4" Type="http://schemas.openxmlformats.org/officeDocument/2006/relationships/image" Target="../media/image92.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notesSlide" Target="../notesSlides/notesSlide42.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3" Type="http://schemas.openxmlformats.org/officeDocument/2006/relationships/image" Target="../media/image96.emf"/><Relationship Id="rId7" Type="http://schemas.openxmlformats.org/officeDocument/2006/relationships/image" Target="../media/image97.png"/><Relationship Id="rId2" Type="http://schemas.openxmlformats.org/officeDocument/2006/relationships/notesSlide" Target="../notesSlides/notesSlide43.xml"/><Relationship Id="rId1" Type="http://schemas.openxmlformats.org/officeDocument/2006/relationships/slideLayout" Target="../slideLayouts/slideLayout19.xml"/><Relationship Id="rId6" Type="http://schemas.openxmlformats.org/officeDocument/2006/relationships/image" Target="../media/image95.emf"/><Relationship Id="rId5" Type="http://schemas.openxmlformats.org/officeDocument/2006/relationships/image" Target="../media/image94.emf"/><Relationship Id="rId4" Type="http://schemas.openxmlformats.org/officeDocument/2006/relationships/image" Target="../media/image93.emf"/></Relationships>
</file>

<file path=ppt/slides/_rels/slide4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hyperlink" Target="http://upload.wikimedia.org/wikipedia/commons/1/12/Albrecht_D%C3%BCrer_002.jpg" TargetMode="External"/><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14.jpeg"/><Relationship Id="rId4" Type="http://schemas.openxmlformats.org/officeDocument/2006/relationships/image" Target="../media/image13.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notesSlide" Target="../notesSlides/notesSlide51.xml"/><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9.xml"/><Relationship Id="rId1" Type="http://schemas.openxmlformats.org/officeDocument/2006/relationships/vmlDrawing" Target="../drawings/vmlDrawing1.vml"/><Relationship Id="rId5" Type="http://schemas.openxmlformats.org/officeDocument/2006/relationships/image" Target="../media/image101.emf"/><Relationship Id="rId4" Type="http://schemas.openxmlformats.org/officeDocument/2006/relationships/oleObject" Target="../embeddings/oleObject1.bin"/></Relationships>
</file>

<file path=ppt/slides/_rels/slide5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3.xml"/><Relationship Id="rId1" Type="http://schemas.openxmlformats.org/officeDocument/2006/relationships/slideLayout" Target="../slideLayouts/slideLayout19.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png"/></Relationships>
</file>

<file path=ppt/slides/_rels/slide54.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6.png"/><Relationship Id="rId3" Type="http://schemas.openxmlformats.org/officeDocument/2006/relationships/image" Target="../media/image106.png"/><Relationship Id="rId7" Type="http://schemas.openxmlformats.org/officeDocument/2006/relationships/image" Target="../media/image110.png"/><Relationship Id="rId12" Type="http://schemas.openxmlformats.org/officeDocument/2006/relationships/image" Target="../media/image115.png"/><Relationship Id="rId2" Type="http://schemas.openxmlformats.org/officeDocument/2006/relationships/notesSlide" Target="../notesSlides/notesSlide54.xml"/><Relationship Id="rId16" Type="http://schemas.openxmlformats.org/officeDocument/2006/relationships/image" Target="../media/image119.png"/><Relationship Id="rId1" Type="http://schemas.openxmlformats.org/officeDocument/2006/relationships/slideLayout" Target="../slideLayouts/slideLayout13.xml"/><Relationship Id="rId6" Type="http://schemas.openxmlformats.org/officeDocument/2006/relationships/image" Target="../media/image109.png"/><Relationship Id="rId11" Type="http://schemas.openxmlformats.org/officeDocument/2006/relationships/image" Target="../media/image114.png"/><Relationship Id="rId5" Type="http://schemas.openxmlformats.org/officeDocument/2006/relationships/image" Target="../media/image108.png"/><Relationship Id="rId15" Type="http://schemas.openxmlformats.org/officeDocument/2006/relationships/image" Target="../media/image118.png"/><Relationship Id="rId10" Type="http://schemas.openxmlformats.org/officeDocument/2006/relationships/image" Target="../media/image113.png"/><Relationship Id="rId4" Type="http://schemas.openxmlformats.org/officeDocument/2006/relationships/image" Target="../media/image107.png"/><Relationship Id="rId9" Type="http://schemas.openxmlformats.org/officeDocument/2006/relationships/image" Target="../media/image112.png"/><Relationship Id="rId14" Type="http://schemas.openxmlformats.org/officeDocument/2006/relationships/image" Target="../media/image117.png"/></Relationships>
</file>

<file path=ppt/slides/_rels/slide5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55.xml"/><Relationship Id="rId1" Type="http://schemas.openxmlformats.org/officeDocument/2006/relationships/slideLayout" Target="../slideLayouts/slideLayout14.xml"/><Relationship Id="rId5" Type="http://schemas.openxmlformats.org/officeDocument/2006/relationships/image" Target="../media/image122.jpeg"/><Relationship Id="rId4" Type="http://schemas.openxmlformats.org/officeDocument/2006/relationships/image" Target="../media/image121.jpeg"/></Relationships>
</file>

<file path=ppt/slides/_rels/slide56.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56.xml"/><Relationship Id="rId1" Type="http://schemas.openxmlformats.org/officeDocument/2006/relationships/slideLayout" Target="../slideLayouts/slideLayout14.xml"/><Relationship Id="rId5" Type="http://schemas.openxmlformats.org/officeDocument/2006/relationships/image" Target="../media/image9.jpeg"/><Relationship Id="rId4" Type="http://schemas.openxmlformats.org/officeDocument/2006/relationships/image" Target="../media/image7.jpeg"/></Relationships>
</file>

<file path=ppt/slides/_rels/slide57.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57.xml"/><Relationship Id="rId1" Type="http://schemas.openxmlformats.org/officeDocument/2006/relationships/slideLayout" Target="../slideLayouts/slideLayout1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569913" y="2100263"/>
            <a:ext cx="8048625" cy="4437062"/>
          </a:xfrm>
          <a:prstGeom prst="rect">
            <a:avLst/>
          </a:prstGeom>
          <a:gradFill flip="none" rotWithShape="1">
            <a:gsLst>
              <a:gs pos="0">
                <a:schemeClr val="tx1"/>
              </a:gs>
              <a:gs pos="0">
                <a:schemeClr val="tx1"/>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pic>
        <p:nvPicPr>
          <p:cNvPr id="6147" name="Picture 49" descr="homesub_en"/>
          <p:cNvPicPr>
            <a:picLocks noChangeAspect="1" noChangeArrowheads="1"/>
          </p:cNvPicPr>
          <p:nvPr/>
        </p:nvPicPr>
        <p:blipFill>
          <a:blip r:embed="rId3" cstate="print"/>
          <a:srcRect/>
          <a:stretch>
            <a:fillRect/>
          </a:stretch>
        </p:blipFill>
        <p:spPr bwMode="auto">
          <a:xfrm>
            <a:off x="569913" y="354013"/>
            <a:ext cx="8047037" cy="1760537"/>
          </a:xfrm>
          <a:prstGeom prst="rect">
            <a:avLst/>
          </a:prstGeom>
          <a:noFill/>
          <a:ln w="9525">
            <a:noFill/>
            <a:miter lim="800000"/>
            <a:headEnd/>
            <a:tailEnd/>
          </a:ln>
        </p:spPr>
      </p:pic>
      <p:sp>
        <p:nvSpPr>
          <p:cNvPr id="156680" name="Rectangle 8"/>
          <p:cNvSpPr>
            <a:spLocks noGrp="1" noRot="1" noChangeArrowheads="1"/>
          </p:cNvSpPr>
          <p:nvPr>
            <p:ph type="title"/>
          </p:nvPr>
        </p:nvSpPr>
        <p:spPr>
          <a:xfrm>
            <a:off x="466725" y="1009650"/>
            <a:ext cx="8229600" cy="1143000"/>
          </a:xfrm>
        </p:spPr>
        <p:txBody>
          <a:bodyPr/>
          <a:lstStyle/>
          <a:p>
            <a:pPr fontAlgn="auto">
              <a:spcAft>
                <a:spcPts val="0"/>
              </a:spcAft>
              <a:defRPr/>
            </a:pPr>
            <a:r>
              <a:rPr lang="en-US" dirty="0">
                <a:solidFill>
                  <a:schemeClr val="bg2"/>
                </a:solidFill>
              </a:rPr>
              <a:t>Welcome!</a:t>
            </a:r>
          </a:p>
        </p:txBody>
      </p:sp>
      <p:sp>
        <p:nvSpPr>
          <p:cNvPr id="6149" name="Rectangle 7"/>
          <p:cNvSpPr>
            <a:spLocks noGrp="1" noChangeArrowheads="1"/>
          </p:cNvSpPr>
          <p:nvPr>
            <p:ph idx="1"/>
          </p:nvPr>
        </p:nvSpPr>
        <p:spPr>
          <a:xfrm>
            <a:off x="701749" y="1909763"/>
            <a:ext cx="7783032" cy="2500312"/>
          </a:xfrm>
        </p:spPr>
        <p:txBody>
          <a:bodyPr/>
          <a:lstStyle/>
          <a:p>
            <a:pPr marL="574675" lvl="4" indent="-295275">
              <a:lnSpc>
                <a:spcPct val="90000"/>
              </a:lnSpc>
              <a:spcBef>
                <a:spcPct val="50000"/>
              </a:spcBef>
              <a:buClr>
                <a:srgbClr val="FF0000"/>
              </a:buClr>
              <a:buFontTx/>
              <a:buChar char="•"/>
            </a:pPr>
            <a:r>
              <a:rPr lang="en-US" b="1" dirty="0">
                <a:solidFill>
                  <a:schemeClr val="bg2"/>
                </a:solidFill>
                <a:latin typeface="Calisto MT" pitchFamily="18" charset="0"/>
              </a:rPr>
              <a:t>Please sign in!</a:t>
            </a:r>
          </a:p>
          <a:p>
            <a:pPr marL="574675" lvl="4" indent="-295275">
              <a:lnSpc>
                <a:spcPct val="90000"/>
              </a:lnSpc>
              <a:spcBef>
                <a:spcPct val="50000"/>
              </a:spcBef>
              <a:buClr>
                <a:srgbClr val="FF0000"/>
              </a:buClr>
              <a:buFontTx/>
              <a:buChar char="•"/>
            </a:pPr>
            <a:r>
              <a:rPr lang="en-US" b="1" dirty="0">
                <a:solidFill>
                  <a:schemeClr val="bg2"/>
                </a:solidFill>
                <a:latin typeface="Calisto MT" pitchFamily="18" charset="0"/>
              </a:rPr>
              <a:t>Registration fee:  $40.00   (</a:t>
            </a:r>
            <a:r>
              <a:rPr lang="en-US" sz="1600" b="1" dirty="0">
                <a:solidFill>
                  <a:schemeClr val="bg2"/>
                </a:solidFill>
                <a:latin typeface="Calisto MT" pitchFamily="18" charset="0"/>
              </a:rPr>
              <a:t>cash or check payable to “Office of NFP”)</a:t>
            </a:r>
          </a:p>
          <a:p>
            <a:pPr marL="574675" lvl="4" indent="-295275">
              <a:lnSpc>
                <a:spcPct val="90000"/>
              </a:lnSpc>
              <a:spcBef>
                <a:spcPct val="50000"/>
              </a:spcBef>
              <a:buClr>
                <a:srgbClr val="FF0000"/>
              </a:buClr>
              <a:buFontTx/>
              <a:buChar char="•"/>
            </a:pPr>
            <a:r>
              <a:rPr lang="en-US" b="1" dirty="0">
                <a:solidFill>
                  <a:schemeClr val="bg2"/>
                </a:solidFill>
                <a:latin typeface="Calisto MT" pitchFamily="18" charset="0"/>
              </a:rPr>
              <a:t>Look over pamphlets and handouts in Intro packet</a:t>
            </a:r>
          </a:p>
          <a:p>
            <a:pPr marL="574675" lvl="4" indent="-295275">
              <a:lnSpc>
                <a:spcPct val="90000"/>
              </a:lnSpc>
              <a:spcBef>
                <a:spcPct val="50000"/>
              </a:spcBef>
              <a:buClr>
                <a:srgbClr val="FF0000"/>
              </a:buClr>
              <a:buFontTx/>
              <a:buChar char="•"/>
            </a:pPr>
            <a:r>
              <a:rPr lang="en-US" b="1" dirty="0">
                <a:solidFill>
                  <a:schemeClr val="bg2"/>
                </a:solidFill>
                <a:latin typeface="Calisto MT" pitchFamily="18" charset="0"/>
              </a:rPr>
              <a:t>Take out and begin filling out the “Qualities” worksheet</a:t>
            </a:r>
          </a:p>
          <a:p>
            <a:pPr marL="574675" lvl="4" indent="-295275">
              <a:lnSpc>
                <a:spcPct val="90000"/>
              </a:lnSpc>
              <a:spcBef>
                <a:spcPct val="50000"/>
              </a:spcBef>
              <a:buClr>
                <a:srgbClr val="FF0000"/>
              </a:buClr>
              <a:buFontTx/>
              <a:buChar char="•"/>
            </a:pPr>
            <a:r>
              <a:rPr lang="en-US" b="1" dirty="0">
                <a:solidFill>
                  <a:schemeClr val="bg2"/>
                </a:solidFill>
                <a:latin typeface="Calisto MT" pitchFamily="18" charset="0"/>
              </a:rPr>
              <a:t>Certificates of attendance to be distributed following the talk</a:t>
            </a:r>
          </a:p>
        </p:txBody>
      </p:sp>
      <p:pic>
        <p:nvPicPr>
          <p:cNvPr id="156723" name="Picture 51"/>
          <p:cNvPicPr>
            <a:picLocks noChangeAspect="1" noChangeArrowheads="1"/>
          </p:cNvPicPr>
          <p:nvPr/>
        </p:nvPicPr>
        <p:blipFill>
          <a:blip r:embed="rId4" cstate="print"/>
          <a:srcRect/>
          <a:stretch>
            <a:fillRect/>
          </a:stretch>
        </p:blipFill>
        <p:spPr bwMode="auto">
          <a:xfrm>
            <a:off x="1390650" y="4233863"/>
            <a:ext cx="6497638" cy="2054225"/>
          </a:xfrm>
          <a:prstGeom prst="rect">
            <a:avLst/>
          </a:prstGeom>
          <a:ln>
            <a:noFill/>
          </a:ln>
          <a:effectLst>
            <a:outerShdw blurRad="292100" dist="139700" dir="2700000" algn="tl" rotWithShape="0">
              <a:srgbClr val="333333">
                <a:alpha val="65000"/>
              </a:srgbClr>
            </a:outerShdw>
            <a:softEdge rad="31750"/>
          </a:effectLst>
        </p:spPr>
      </p:pic>
      <p:pic>
        <p:nvPicPr>
          <p:cNvPr id="156724" name="Picture 52"/>
          <p:cNvPicPr>
            <a:picLocks noChangeAspect="1" noChangeArrowheads="1"/>
          </p:cNvPicPr>
          <p:nvPr/>
        </p:nvPicPr>
        <p:blipFill>
          <a:blip r:embed="rId5" cstate="print"/>
          <a:srcRect/>
          <a:stretch>
            <a:fillRect/>
          </a:stretch>
        </p:blipFill>
        <p:spPr bwMode="auto">
          <a:xfrm>
            <a:off x="1387475" y="4230688"/>
            <a:ext cx="6497638" cy="2055812"/>
          </a:xfrm>
          <a:prstGeom prst="rect">
            <a:avLst/>
          </a:prstGeom>
          <a:ln>
            <a:noFill/>
          </a:ln>
          <a:effectLst>
            <a:outerShdw blurRad="292100" dist="139700" dir="2700000" algn="tl" rotWithShape="0">
              <a:srgbClr val="333333">
                <a:alpha val="65000"/>
              </a:srgbClr>
            </a:outerShdw>
            <a:softEdge rad="31750"/>
          </a:effectLst>
        </p:spPr>
      </p:pic>
      <p:pic>
        <p:nvPicPr>
          <p:cNvPr id="156725" name="Picture 53"/>
          <p:cNvPicPr>
            <a:picLocks noChangeAspect="1" noChangeArrowheads="1"/>
          </p:cNvPicPr>
          <p:nvPr/>
        </p:nvPicPr>
        <p:blipFill>
          <a:blip r:embed="rId6" cstate="print"/>
          <a:srcRect/>
          <a:stretch>
            <a:fillRect/>
          </a:stretch>
        </p:blipFill>
        <p:spPr bwMode="auto">
          <a:xfrm>
            <a:off x="1377950" y="4230688"/>
            <a:ext cx="6503988" cy="2038350"/>
          </a:xfrm>
          <a:prstGeom prst="rect">
            <a:avLst/>
          </a:prstGeom>
          <a:ln>
            <a:noFill/>
          </a:ln>
          <a:effectLst>
            <a:outerShdw blurRad="292100" dist="139700" dir="2700000" algn="tl" rotWithShape="0">
              <a:srgbClr val="333333">
                <a:alpha val="65000"/>
              </a:srgbClr>
            </a:outerShdw>
            <a:softEdge rad="31750"/>
          </a:effectLst>
        </p:spPr>
      </p:pic>
      <p:pic>
        <p:nvPicPr>
          <p:cNvPr id="156726" name="Picture 54"/>
          <p:cNvPicPr>
            <a:picLocks noChangeAspect="1" noChangeArrowheads="1"/>
          </p:cNvPicPr>
          <p:nvPr/>
        </p:nvPicPr>
        <p:blipFill>
          <a:blip r:embed="rId7" cstate="print"/>
          <a:srcRect/>
          <a:stretch>
            <a:fillRect/>
          </a:stretch>
        </p:blipFill>
        <p:spPr bwMode="auto">
          <a:xfrm>
            <a:off x="1387475" y="4230688"/>
            <a:ext cx="6494463" cy="2054225"/>
          </a:xfrm>
          <a:prstGeom prst="rect">
            <a:avLst/>
          </a:prstGeom>
          <a:ln>
            <a:noFill/>
          </a:ln>
          <a:effectLst>
            <a:outerShdw blurRad="292100" dist="139700" dir="2700000" algn="tl" rotWithShape="0">
              <a:srgbClr val="333333">
                <a:alpha val="65000"/>
              </a:srgbClr>
            </a:outerShdw>
            <a:softEdge rad="31750"/>
          </a:effectLst>
        </p:spPr>
      </p:pic>
      <p:sp>
        <p:nvSpPr>
          <p:cNvPr id="6154" name="Text Box 55"/>
          <p:cNvSpPr txBox="1">
            <a:spLocks noChangeArrowheads="1"/>
          </p:cNvSpPr>
          <p:nvPr/>
        </p:nvSpPr>
        <p:spPr bwMode="auto">
          <a:xfrm>
            <a:off x="1427163" y="1044575"/>
            <a:ext cx="6291262" cy="244475"/>
          </a:xfrm>
          <a:prstGeom prst="rect">
            <a:avLst/>
          </a:prstGeom>
          <a:noFill/>
          <a:ln w="9525">
            <a:noFill/>
            <a:miter lim="800000"/>
            <a:headEnd/>
            <a:tailEnd/>
          </a:ln>
        </p:spPr>
        <p:txBody>
          <a:bodyPr>
            <a:spAutoFit/>
          </a:bodyPr>
          <a:lstStyle/>
          <a:p>
            <a:pPr>
              <a:spcBef>
                <a:spcPct val="50000"/>
              </a:spcBef>
            </a:pPr>
            <a:r>
              <a:rPr lang="en-US" b="1" i="1" dirty="0">
                <a:solidFill>
                  <a:schemeClr val="bg2"/>
                </a:solidFill>
                <a:latin typeface="Century Gothic" pitchFamily="34" charset="0"/>
              </a:rPr>
              <a:t>Part of the Office of Marriage and Respect Life</a:t>
            </a:r>
          </a:p>
        </p:txBody>
      </p:sp>
      <p:sp>
        <p:nvSpPr>
          <p:cNvPr id="12" name="Action Button: Forward or Next 11">
            <a:hlinkClick r:id="rId8" action="ppaction://hlinkpres?slideindex=2&amp;slidetitle=Slide 2" highlightClick="1"/>
          </p:cNvPr>
          <p:cNvSpPr/>
          <p:nvPr/>
        </p:nvSpPr>
        <p:spPr>
          <a:xfrm>
            <a:off x="8738755" y="6390408"/>
            <a:ext cx="187037" cy="187037"/>
          </a:xfrm>
          <a:prstGeom prst="actionButtonForwardNex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spTree>
  </p:cSld>
  <p:clrMapOvr>
    <a:masterClrMapping/>
  </p:clrMapOvr>
  <p:transition advClick="0" advTm="6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6723"/>
                                        </p:tgtEl>
                                        <p:attrNameLst>
                                          <p:attrName>style.visibility</p:attrName>
                                        </p:attrNameLst>
                                      </p:cBhvr>
                                      <p:to>
                                        <p:strVal val="visible"/>
                                      </p:to>
                                    </p:set>
                                    <p:animEffect transition="in" filter="fade">
                                      <p:cBhvr>
                                        <p:cTn id="7" dur="5000"/>
                                        <p:tgtEl>
                                          <p:spTgt spid="156723"/>
                                        </p:tgtEl>
                                      </p:cBhvr>
                                    </p:animEffect>
                                  </p:childTnLst>
                                </p:cTn>
                              </p:par>
                            </p:childTnLst>
                          </p:cTn>
                        </p:par>
                        <p:par>
                          <p:cTn id="8" fill="hold">
                            <p:stCondLst>
                              <p:cond delay="5000"/>
                            </p:stCondLst>
                            <p:childTnLst>
                              <p:par>
                                <p:cTn id="9" presetID="10" presetClass="exit" presetSubtype="0" fill="hold" nodeType="afterEffect">
                                  <p:stCondLst>
                                    <p:cond delay="16000"/>
                                  </p:stCondLst>
                                  <p:childTnLst>
                                    <p:animEffect transition="out" filter="fade">
                                      <p:cBhvr>
                                        <p:cTn id="10" dur="5000"/>
                                        <p:tgtEl>
                                          <p:spTgt spid="156723"/>
                                        </p:tgtEl>
                                      </p:cBhvr>
                                    </p:animEffect>
                                    <p:set>
                                      <p:cBhvr>
                                        <p:cTn id="11" dur="1" fill="hold">
                                          <p:stCondLst>
                                            <p:cond delay="4999"/>
                                          </p:stCondLst>
                                        </p:cTn>
                                        <p:tgtEl>
                                          <p:spTgt spid="156723"/>
                                        </p:tgtEl>
                                        <p:attrNameLst>
                                          <p:attrName>style.visibility</p:attrName>
                                        </p:attrNameLst>
                                      </p:cBhvr>
                                      <p:to>
                                        <p:strVal val="hidden"/>
                                      </p:to>
                                    </p:set>
                                  </p:childTnLst>
                                </p:cTn>
                              </p:par>
                              <p:par>
                                <p:cTn id="12" presetID="10" presetClass="entr" presetSubtype="0" fill="hold" nodeType="withEffect">
                                  <p:stCondLst>
                                    <p:cond delay="10000"/>
                                  </p:stCondLst>
                                  <p:childTnLst>
                                    <p:set>
                                      <p:cBhvr>
                                        <p:cTn id="13" dur="1" fill="hold">
                                          <p:stCondLst>
                                            <p:cond delay="0"/>
                                          </p:stCondLst>
                                        </p:cTn>
                                        <p:tgtEl>
                                          <p:spTgt spid="156724"/>
                                        </p:tgtEl>
                                        <p:attrNameLst>
                                          <p:attrName>style.visibility</p:attrName>
                                        </p:attrNameLst>
                                      </p:cBhvr>
                                      <p:to>
                                        <p:strVal val="visible"/>
                                      </p:to>
                                    </p:set>
                                    <p:animEffect transition="in" filter="fade">
                                      <p:cBhvr>
                                        <p:cTn id="14" dur="5000"/>
                                        <p:tgtEl>
                                          <p:spTgt spid="156724"/>
                                        </p:tgtEl>
                                      </p:cBhvr>
                                    </p:animEffect>
                                  </p:childTnLst>
                                </p:cTn>
                              </p:par>
                            </p:childTnLst>
                          </p:cTn>
                        </p:par>
                        <p:par>
                          <p:cTn id="15" fill="hold">
                            <p:stCondLst>
                              <p:cond delay="26000"/>
                            </p:stCondLst>
                            <p:childTnLst>
                              <p:par>
                                <p:cTn id="16" presetID="10" presetClass="exit" presetSubtype="0" fill="hold" nodeType="afterEffect">
                                  <p:stCondLst>
                                    <p:cond delay="10000"/>
                                  </p:stCondLst>
                                  <p:childTnLst>
                                    <p:animEffect transition="out" filter="fade">
                                      <p:cBhvr>
                                        <p:cTn id="17" dur="5000"/>
                                        <p:tgtEl>
                                          <p:spTgt spid="156724"/>
                                        </p:tgtEl>
                                      </p:cBhvr>
                                    </p:animEffect>
                                    <p:set>
                                      <p:cBhvr>
                                        <p:cTn id="18" dur="1" fill="hold">
                                          <p:stCondLst>
                                            <p:cond delay="4999"/>
                                          </p:stCondLst>
                                        </p:cTn>
                                        <p:tgtEl>
                                          <p:spTgt spid="156724"/>
                                        </p:tgtEl>
                                        <p:attrNameLst>
                                          <p:attrName>style.visibility</p:attrName>
                                        </p:attrNameLst>
                                      </p:cBhvr>
                                      <p:to>
                                        <p:strVal val="hidden"/>
                                      </p:to>
                                    </p:set>
                                  </p:childTnLst>
                                </p:cTn>
                              </p:par>
                              <p:par>
                                <p:cTn id="19" presetID="10" presetClass="entr" presetSubtype="0" fill="hold" nodeType="withEffect">
                                  <p:stCondLst>
                                    <p:cond delay="4000"/>
                                  </p:stCondLst>
                                  <p:childTnLst>
                                    <p:set>
                                      <p:cBhvr>
                                        <p:cTn id="20" dur="1" fill="hold">
                                          <p:stCondLst>
                                            <p:cond delay="0"/>
                                          </p:stCondLst>
                                        </p:cTn>
                                        <p:tgtEl>
                                          <p:spTgt spid="156725"/>
                                        </p:tgtEl>
                                        <p:attrNameLst>
                                          <p:attrName>style.visibility</p:attrName>
                                        </p:attrNameLst>
                                      </p:cBhvr>
                                      <p:to>
                                        <p:strVal val="visible"/>
                                      </p:to>
                                    </p:set>
                                    <p:animEffect transition="in" filter="fade">
                                      <p:cBhvr>
                                        <p:cTn id="21" dur="5000"/>
                                        <p:tgtEl>
                                          <p:spTgt spid="156725"/>
                                        </p:tgtEl>
                                      </p:cBhvr>
                                    </p:animEffect>
                                  </p:childTnLst>
                                </p:cTn>
                              </p:par>
                            </p:childTnLst>
                          </p:cTn>
                        </p:par>
                        <p:par>
                          <p:cTn id="22" fill="hold">
                            <p:stCondLst>
                              <p:cond delay="41000"/>
                            </p:stCondLst>
                            <p:childTnLst>
                              <p:par>
                                <p:cTn id="23" presetID="10" presetClass="exit" presetSubtype="0" fill="hold" nodeType="afterEffect">
                                  <p:stCondLst>
                                    <p:cond delay="10000"/>
                                  </p:stCondLst>
                                  <p:childTnLst>
                                    <p:animEffect transition="out" filter="fade">
                                      <p:cBhvr>
                                        <p:cTn id="24" dur="5000"/>
                                        <p:tgtEl>
                                          <p:spTgt spid="156725"/>
                                        </p:tgtEl>
                                      </p:cBhvr>
                                    </p:animEffect>
                                    <p:set>
                                      <p:cBhvr>
                                        <p:cTn id="25" dur="1" fill="hold">
                                          <p:stCondLst>
                                            <p:cond delay="4999"/>
                                          </p:stCondLst>
                                        </p:cTn>
                                        <p:tgtEl>
                                          <p:spTgt spid="156725"/>
                                        </p:tgtEl>
                                        <p:attrNameLst>
                                          <p:attrName>style.visibility</p:attrName>
                                        </p:attrNameLst>
                                      </p:cBhvr>
                                      <p:to>
                                        <p:strVal val="hidden"/>
                                      </p:to>
                                    </p:set>
                                  </p:childTnLst>
                                </p:cTn>
                              </p:par>
                              <p:par>
                                <p:cTn id="26" presetID="10" presetClass="entr" presetSubtype="0" fill="hold" nodeType="withEffect">
                                  <p:stCondLst>
                                    <p:cond delay="4000"/>
                                  </p:stCondLst>
                                  <p:childTnLst>
                                    <p:set>
                                      <p:cBhvr>
                                        <p:cTn id="27" dur="1" fill="hold">
                                          <p:stCondLst>
                                            <p:cond delay="0"/>
                                          </p:stCondLst>
                                        </p:cTn>
                                        <p:tgtEl>
                                          <p:spTgt spid="156726"/>
                                        </p:tgtEl>
                                        <p:attrNameLst>
                                          <p:attrName>style.visibility</p:attrName>
                                        </p:attrNameLst>
                                      </p:cBhvr>
                                      <p:to>
                                        <p:strVal val="visible"/>
                                      </p:to>
                                    </p:set>
                                    <p:animEffect transition="in" filter="fade">
                                      <p:cBhvr>
                                        <p:cTn id="28" dur="5000"/>
                                        <p:tgtEl>
                                          <p:spTgt spid="1567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Rot="1" noChangeArrowheads="1"/>
          </p:cNvSpPr>
          <p:nvPr>
            <p:ph type="title"/>
          </p:nvPr>
        </p:nvSpPr>
        <p:spPr/>
        <p:txBody>
          <a:bodyPr vert="horz" anchor="ctr">
            <a:normAutofit/>
            <a:scene3d>
              <a:camera prst="orthographicFront"/>
              <a:lightRig rig="soft" dir="t">
                <a:rot lat="0" lon="0" rev="16800000"/>
              </a:lightRig>
            </a:scene3d>
            <a:sp3d prstMaterial="softEdge">
              <a:bevelT w="38100" h="38100"/>
            </a:sp3d>
          </a:bodyPr>
          <a:lstStyle/>
          <a:p>
            <a:pPr>
              <a:defRPr/>
            </a:pPr>
            <a:r>
              <a:rPr lang="en-US">
                <a:solidFill>
                  <a:srgbClr val="E2D700"/>
                </a:solidFill>
              </a:rPr>
              <a:t>Good News!!</a:t>
            </a:r>
          </a:p>
        </p:txBody>
      </p:sp>
      <p:sp>
        <p:nvSpPr>
          <p:cNvPr id="6" name="TextBox 5"/>
          <p:cNvSpPr txBox="1"/>
          <p:nvPr/>
        </p:nvSpPr>
        <p:spPr>
          <a:xfrm>
            <a:off x="3739794" y="1366463"/>
            <a:ext cx="5044610" cy="2554545"/>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spcBef>
                <a:spcPts val="1200"/>
              </a:spcBef>
            </a:pPr>
            <a:r>
              <a:rPr lang="en-US" sz="2400" b="1" spc="150" dirty="0">
                <a:ln w="11430"/>
                <a:solidFill>
                  <a:srgbClr val="F8F8F8"/>
                </a:solidFill>
                <a:effectLst>
                  <a:outerShdw blurRad="50800" dist="38100" dir="2700000" algn="tl" rotWithShape="0">
                    <a:prstClr val="black">
                      <a:alpha val="40000"/>
                    </a:prstClr>
                  </a:outerShdw>
                </a:effectLst>
                <a:latin typeface="+mn-lt"/>
              </a:rPr>
              <a:t>We are redeemed!</a:t>
            </a:r>
          </a:p>
          <a:p>
            <a:pPr>
              <a:spcBef>
                <a:spcPts val="1200"/>
              </a:spcBef>
            </a:pPr>
            <a:r>
              <a:rPr lang="en-US" sz="2400" b="1" spc="150" dirty="0">
                <a:ln w="11430"/>
                <a:solidFill>
                  <a:srgbClr val="F8F8F8"/>
                </a:solidFill>
                <a:effectLst>
                  <a:outerShdw blurRad="50800" dist="38100" dir="2700000" algn="tl" rotWithShape="0">
                    <a:prstClr val="black">
                      <a:alpha val="40000"/>
                    </a:prstClr>
                  </a:outerShdw>
                </a:effectLst>
                <a:latin typeface="+mn-lt"/>
              </a:rPr>
              <a:t>Not just our spirits but our bodies too.</a:t>
            </a:r>
          </a:p>
          <a:p>
            <a:pPr>
              <a:spcBef>
                <a:spcPts val="1800"/>
              </a:spcBef>
            </a:pPr>
            <a:r>
              <a:rPr lang="en-US" sz="2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rPr>
              <a:t>“</a:t>
            </a:r>
            <a:r>
              <a:rPr lang="en-US" sz="2400" b="1" i="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rPr>
              <a:t>The fruit of redemption is indeed the Holy Spirit</a:t>
            </a:r>
            <a:r>
              <a:rPr lang="en-US" sz="2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rPr>
              <a:t>”</a:t>
            </a:r>
          </a:p>
          <a:p>
            <a:pPr algn="r">
              <a:spcBef>
                <a:spcPts val="600"/>
              </a:spcBef>
            </a:pPr>
            <a:r>
              <a:rPr lang="en-US"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rPr>
              <a:t>TOB, 3/18/81</a:t>
            </a:r>
          </a:p>
        </p:txBody>
      </p:sp>
      <p:sp>
        <p:nvSpPr>
          <p:cNvPr id="7" name="TextBox 6"/>
          <p:cNvSpPr txBox="1"/>
          <p:nvPr/>
        </p:nvSpPr>
        <p:spPr>
          <a:xfrm>
            <a:off x="3647326" y="3914453"/>
            <a:ext cx="5229546" cy="1800493"/>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pPr>
              <a:spcBef>
                <a:spcPts val="1800"/>
              </a:spcBef>
            </a:pPr>
            <a:r>
              <a:rPr lang="en-US" sz="2400" b="1" spc="150" dirty="0">
                <a:ln w="11430"/>
                <a:solidFill>
                  <a:srgbClr val="F8F8F8"/>
                </a:solidFill>
                <a:effectLst>
                  <a:outerShdw blurRad="50800" dist="38100" dir="2700000" algn="tl" rotWithShape="0">
                    <a:prstClr val="black">
                      <a:alpha val="40000"/>
                    </a:prstClr>
                  </a:outerShdw>
                </a:effectLst>
                <a:latin typeface="+mn-lt"/>
              </a:rPr>
              <a:t>We should experience a new holiness of the </a:t>
            </a:r>
            <a:r>
              <a:rPr lang="en-US" sz="2400" b="1" i="1" spc="150" dirty="0">
                <a:ln w="11430"/>
                <a:solidFill>
                  <a:srgbClr val="E2D700"/>
                </a:solidFill>
                <a:effectLst>
                  <a:outerShdw blurRad="50800" dist="38100" dir="2700000" algn="tl" rotWithShape="0">
                    <a:prstClr val="black">
                      <a:alpha val="40000"/>
                    </a:prstClr>
                  </a:outerShdw>
                </a:effectLst>
                <a:latin typeface="+mn-lt"/>
              </a:rPr>
              <a:t>body</a:t>
            </a:r>
            <a:r>
              <a:rPr lang="en-US" sz="2400" b="1" spc="150" dirty="0">
                <a:ln w="11430"/>
                <a:solidFill>
                  <a:srgbClr val="F8F8F8"/>
                </a:solidFill>
                <a:effectLst>
                  <a:outerShdw blurRad="50800" dist="38100" dir="2700000" algn="tl" rotWithShape="0">
                    <a:prstClr val="black">
                      <a:alpha val="40000"/>
                    </a:prstClr>
                  </a:outerShdw>
                </a:effectLst>
                <a:latin typeface="+mn-lt"/>
              </a:rPr>
              <a:t>.</a:t>
            </a:r>
          </a:p>
          <a:p>
            <a:pPr>
              <a:spcBef>
                <a:spcPts val="1800"/>
              </a:spcBef>
            </a:pPr>
            <a:r>
              <a:rPr lang="en-US" sz="2400" b="1" spc="150" dirty="0">
                <a:ln w="11430"/>
                <a:solidFill>
                  <a:srgbClr val="F8F8F8"/>
                </a:solidFill>
                <a:effectLst>
                  <a:outerShdw blurRad="50800" dist="38100" dir="2700000" algn="tl" rotWithShape="0">
                    <a:prstClr val="black">
                      <a:alpha val="40000"/>
                    </a:prstClr>
                  </a:outerShdw>
                </a:effectLst>
                <a:latin typeface="+mn-lt"/>
              </a:rPr>
              <a:t>This is why marriage is a </a:t>
            </a:r>
            <a:r>
              <a:rPr lang="en-US" sz="2400" b="1" spc="150" dirty="0">
                <a:ln w="11430"/>
                <a:solidFill>
                  <a:srgbClr val="E2D700"/>
                </a:solidFill>
                <a:effectLst>
                  <a:outerShdw blurRad="50800" dist="38100" dir="2700000" algn="tl" rotWithShape="0">
                    <a:prstClr val="black">
                      <a:alpha val="40000"/>
                    </a:prstClr>
                  </a:outerShdw>
                </a:effectLst>
                <a:latin typeface="+mn-lt"/>
              </a:rPr>
              <a:t>sacrament</a:t>
            </a:r>
            <a:r>
              <a:rPr lang="en-US" sz="2400" b="1" spc="150" dirty="0">
                <a:ln w="11430"/>
                <a:solidFill>
                  <a:srgbClr val="F8F8F8"/>
                </a:solidFill>
                <a:effectLst>
                  <a:outerShdw blurRad="50800" dist="38100" dir="2700000" algn="tl" rotWithShape="0">
                    <a:prstClr val="black">
                      <a:alpha val="40000"/>
                    </a:prstClr>
                  </a:outerShdw>
                </a:effectLst>
                <a:latin typeface="+mn-lt"/>
              </a:rPr>
              <a:t>.</a:t>
            </a:r>
          </a:p>
        </p:txBody>
      </p:sp>
      <p:pic>
        <p:nvPicPr>
          <p:cNvPr id="10" name="Picture 9" descr="crucifix_sky.jpg"/>
          <p:cNvPicPr>
            <a:picLocks noChangeAspect="1"/>
          </p:cNvPicPr>
          <p:nvPr/>
        </p:nvPicPr>
        <p:blipFill>
          <a:blip r:embed="rId3" cstate="print"/>
          <a:srcRect/>
          <a:stretch>
            <a:fillRect/>
          </a:stretch>
        </p:blipFill>
        <p:spPr>
          <a:xfrm>
            <a:off x="280645" y="1191802"/>
            <a:ext cx="3342890" cy="448980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35" presetClass="path" presetSubtype="0" accel="50000" decel="50000" fill="hold" nodeType="withEffect">
                                  <p:stCondLst>
                                    <p:cond delay="0"/>
                                  </p:stCondLst>
                                  <p:childTnLst>
                                    <p:animMotion origin="layout" path="M 0.40955 3.77053E-7 L -1.66667E-6 3.77053E-7 " pathEditMode="relative" rAng="0" ptsTypes="AA">
                                      <p:cBhvr>
                                        <p:cTn id="9" dur="2000" fill="hold"/>
                                        <p:tgtEl>
                                          <p:spTgt spid="10"/>
                                        </p:tgtEl>
                                        <p:attrNameLst>
                                          <p:attrName>ppt_x</p:attrName>
                                          <p:attrName>ppt_y</p:attrName>
                                        </p:attrNameLst>
                                      </p:cBhvr>
                                      <p:rCtr x="-205" y="0"/>
                                    </p:animMotion>
                                  </p:childTnLst>
                                </p:cTn>
                              </p:par>
                              <p:par>
                                <p:cTn id="10" presetID="42" presetClass="entr" presetSubtype="0" fill="hold" grpId="0" nodeType="with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500"/>
                                        <p:tgtEl>
                                          <p:spTgt spid="6">
                                            <p:txEl>
                                              <p:pRg st="0" end="0"/>
                                            </p:txEl>
                                          </p:spTgt>
                                        </p:tgtEl>
                                      </p:cBhvr>
                                    </p:animEffect>
                                    <p:anim calcmode="lin" valueType="num">
                                      <p:cBhvr>
                                        <p:cTn id="13" dur="1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15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42" presetClass="entr" presetSubtype="0" fill="hold" grpId="0" nodeType="afterEffect">
                                  <p:stCondLst>
                                    <p:cond delay="200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fade">
                                      <p:cBhvr>
                                        <p:cTn id="18" dur="1000"/>
                                        <p:tgtEl>
                                          <p:spTgt spid="6">
                                            <p:txEl>
                                              <p:pRg st="1" end="1"/>
                                            </p:txEl>
                                          </p:spTgt>
                                        </p:tgtEl>
                                      </p:cBhvr>
                                    </p:animEffect>
                                    <p:anim calcmode="lin" valueType="num">
                                      <p:cBhvr>
                                        <p:cTn id="19"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par>
                          <p:cTn id="21" fill="hold">
                            <p:stCondLst>
                              <p:cond delay="5000"/>
                            </p:stCondLst>
                            <p:childTnLst>
                              <p:par>
                                <p:cTn id="22" presetID="42" presetClass="entr" presetSubtype="0" fill="hold" grpId="0" nodeType="afterEffect">
                                  <p:stCondLst>
                                    <p:cond delay="2000"/>
                                  </p:stCondLst>
                                  <p:childTnLst>
                                    <p:set>
                                      <p:cBhvr>
                                        <p:cTn id="23" dur="1" fill="hold">
                                          <p:stCondLst>
                                            <p:cond delay="0"/>
                                          </p:stCondLst>
                                        </p:cTn>
                                        <p:tgtEl>
                                          <p:spTgt spid="6">
                                            <p:txEl>
                                              <p:pRg st="2" end="2"/>
                                            </p:txEl>
                                          </p:spTgt>
                                        </p:tgtEl>
                                        <p:attrNameLst>
                                          <p:attrName>style.visibility</p:attrName>
                                        </p:attrNameLst>
                                      </p:cBhvr>
                                      <p:to>
                                        <p:strVal val="visible"/>
                                      </p:to>
                                    </p:set>
                                    <p:animEffect transition="in" filter="fade">
                                      <p:cBhvr>
                                        <p:cTn id="24" dur="1000"/>
                                        <p:tgtEl>
                                          <p:spTgt spid="6">
                                            <p:txEl>
                                              <p:pRg st="2" end="2"/>
                                            </p:txEl>
                                          </p:spTgt>
                                        </p:tgtEl>
                                      </p:cBhvr>
                                    </p:animEffect>
                                    <p:anim calcmode="lin" valueType="num">
                                      <p:cBhvr>
                                        <p:cTn id="2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6">
                                            <p:txEl>
                                              <p:pRg st="2" end="2"/>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2000"/>
                                  </p:stCondLst>
                                  <p:childTnLst>
                                    <p:set>
                                      <p:cBhvr>
                                        <p:cTn id="28" dur="1" fill="hold">
                                          <p:stCondLst>
                                            <p:cond delay="0"/>
                                          </p:stCondLst>
                                        </p:cTn>
                                        <p:tgtEl>
                                          <p:spTgt spid="6">
                                            <p:txEl>
                                              <p:pRg st="3" end="3"/>
                                            </p:txEl>
                                          </p:spTgt>
                                        </p:tgtEl>
                                        <p:attrNameLst>
                                          <p:attrName>style.visibility</p:attrName>
                                        </p:attrNameLst>
                                      </p:cBhvr>
                                      <p:to>
                                        <p:strVal val="visible"/>
                                      </p:to>
                                    </p:set>
                                    <p:animEffect transition="in" filter="fade">
                                      <p:cBhvr>
                                        <p:cTn id="29" dur="1000"/>
                                        <p:tgtEl>
                                          <p:spTgt spid="6">
                                            <p:txEl>
                                              <p:pRg st="3" end="3"/>
                                            </p:txEl>
                                          </p:spTgt>
                                        </p:tgtEl>
                                      </p:cBhvr>
                                    </p:animEffect>
                                    <p:anim calcmode="lin" valueType="num">
                                      <p:cBhvr>
                                        <p:cTn id="30"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7">
                                            <p:txEl>
                                              <p:pRg st="0" end="0"/>
                                            </p:txEl>
                                          </p:spTgt>
                                        </p:tgtEl>
                                        <p:attrNameLst>
                                          <p:attrName>style.visibility</p:attrName>
                                        </p:attrNameLst>
                                      </p:cBhvr>
                                      <p:to>
                                        <p:strVal val="visible"/>
                                      </p:to>
                                    </p:set>
                                    <p:animEffect transition="in" filter="fade">
                                      <p:cBhvr>
                                        <p:cTn id="36" dur="1000"/>
                                        <p:tgtEl>
                                          <p:spTgt spid="7">
                                            <p:txEl>
                                              <p:pRg st="0" end="0"/>
                                            </p:txEl>
                                          </p:spTgt>
                                        </p:tgtEl>
                                      </p:cBhvr>
                                    </p:animEffect>
                                    <p:anim calcmode="lin" valueType="num">
                                      <p:cBhvr>
                                        <p:cTn id="37"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38"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39" fill="hold">
                            <p:stCondLst>
                              <p:cond delay="1000"/>
                            </p:stCondLst>
                            <p:childTnLst>
                              <p:par>
                                <p:cTn id="40" presetID="42" presetClass="entr" presetSubtype="0" fill="hold" grpId="0" nodeType="afterEffect">
                                  <p:stCondLst>
                                    <p:cond delay="2000"/>
                                  </p:stCondLst>
                                  <p:childTnLst>
                                    <p:set>
                                      <p:cBhvr>
                                        <p:cTn id="41" dur="1" fill="hold">
                                          <p:stCondLst>
                                            <p:cond delay="0"/>
                                          </p:stCondLst>
                                        </p:cTn>
                                        <p:tgtEl>
                                          <p:spTgt spid="7">
                                            <p:txEl>
                                              <p:pRg st="1" end="1"/>
                                            </p:txEl>
                                          </p:spTgt>
                                        </p:tgtEl>
                                        <p:attrNameLst>
                                          <p:attrName>style.visibility</p:attrName>
                                        </p:attrNameLst>
                                      </p:cBhvr>
                                      <p:to>
                                        <p:strVal val="visible"/>
                                      </p:to>
                                    </p:set>
                                    <p:animEffect transition="in" filter="fade">
                                      <p:cBhvr>
                                        <p:cTn id="42" dur="1000"/>
                                        <p:tgtEl>
                                          <p:spTgt spid="7">
                                            <p:txEl>
                                              <p:pRg st="1" end="1"/>
                                            </p:txEl>
                                          </p:spTgt>
                                        </p:tgtEl>
                                      </p:cBhvr>
                                    </p:animEffect>
                                    <p:anim calcmode="lin" valueType="num">
                                      <p:cBhvr>
                                        <p:cTn id="43"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2"/>
      <p:bldP spid="7" grpId="0" uiExpand="1" build="p" bldLvl="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Rot="1" noChangeArrowheads="1"/>
          </p:cNvSpPr>
          <p:nvPr>
            <p:ph type="title"/>
          </p:nvPr>
        </p:nvSpPr>
        <p:spPr/>
        <p:txBody>
          <a:bodyPr vert="horz" anchor="ctr">
            <a:normAutofit fontScale="90000"/>
            <a:scene3d>
              <a:camera prst="orthographicFront"/>
              <a:lightRig rig="soft" dir="t">
                <a:rot lat="0" lon="0" rev="16800000"/>
              </a:lightRig>
            </a:scene3d>
            <a:sp3d prstMaterial="softEdge">
              <a:bevelT w="38100" h="38100"/>
            </a:sp3d>
          </a:bodyPr>
          <a:lstStyle/>
          <a:p>
            <a:pPr>
              <a:defRPr/>
            </a:pPr>
            <a:r>
              <a:rPr lang="en-US" dirty="0">
                <a:solidFill>
                  <a:srgbClr val="E2D700"/>
                </a:solidFill>
              </a:rPr>
              <a:t>Marriage is a Sign of Christ’s Love for Us</a:t>
            </a:r>
          </a:p>
        </p:txBody>
      </p:sp>
      <p:sp>
        <p:nvSpPr>
          <p:cNvPr id="164874" name="Rectangle 10"/>
          <p:cNvSpPr>
            <a:spLocks noRot="1" noChangeArrowheads="1"/>
          </p:cNvSpPr>
          <p:nvPr/>
        </p:nvSpPr>
        <p:spPr bwMode="auto">
          <a:xfrm>
            <a:off x="447675" y="276225"/>
            <a:ext cx="8229600" cy="1143000"/>
          </a:xfrm>
          <a:prstGeom prst="rect">
            <a:avLst/>
          </a:prstGeom>
          <a:noFill/>
          <a:ln w="9525">
            <a:noFill/>
            <a:miter lim="800000"/>
            <a:headEnd/>
            <a:tailEnd/>
          </a:ln>
          <a:effectLst>
            <a:outerShdw dist="35921" dir="2700000" algn="ctr" rotWithShape="0">
              <a:schemeClr val="bg2"/>
            </a:outerShdw>
          </a:effec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defRPr/>
            </a:pPr>
            <a:r>
              <a:rPr lang="en-US" sz="4400" b="1" dirty="0">
                <a:effectLst>
                  <a:outerShdw blurRad="38100" dist="38100" dir="2700000" algn="tl">
                    <a:srgbClr val="000000"/>
                  </a:outerShdw>
                </a:effectLst>
                <a:latin typeface="Garamond" pitchFamily="18" charset="0"/>
              </a:rPr>
              <a:t>Total</a:t>
            </a:r>
          </a:p>
        </p:txBody>
      </p:sp>
      <p:pic>
        <p:nvPicPr>
          <p:cNvPr id="164879" name="Picture 15"/>
          <p:cNvPicPr>
            <a:picLocks noChangeAspect="1" noChangeArrowheads="1"/>
          </p:cNvPicPr>
          <p:nvPr/>
        </p:nvPicPr>
        <p:blipFill>
          <a:blip r:embed="rId3" cstate="print"/>
          <a:srcRect/>
          <a:stretch>
            <a:fillRect/>
          </a:stretch>
        </p:blipFill>
        <p:spPr bwMode="auto">
          <a:xfrm>
            <a:off x="1828800" y="1627216"/>
            <a:ext cx="5455603" cy="4091702"/>
          </a:xfrm>
          <a:prstGeom prst="roundRect">
            <a:avLst>
              <a:gd name="adj" fmla="val 8594"/>
            </a:avLst>
          </a:prstGeom>
          <a:solidFill>
            <a:srgbClr val="FFFFFF">
              <a:shade val="85000"/>
            </a:srgbClr>
          </a:solidFill>
          <a:ln>
            <a:noFill/>
          </a:ln>
          <a:effectLst>
            <a:outerShdw blurRad="76200" dist="12700" dir="2700000" sy="-23000" kx="-800400" algn="bl" rotWithShape="0">
              <a:prstClr val="black">
                <a:alpha val="20000"/>
              </a:prstClr>
            </a:outerShdw>
            <a:reflection blurRad="6350" stA="50000" endA="275" endPos="40000" dist="101600" dir="5400000" sy="-100000" algn="bl" rotWithShape="0"/>
            <a:softEdge rad="31750"/>
          </a:effectLst>
          <a:scene3d>
            <a:camera prst="perspectiveLeft"/>
            <a:lightRig rig="threePt" dir="t"/>
          </a:scene3d>
        </p:spPr>
      </p:pic>
      <p:pic>
        <p:nvPicPr>
          <p:cNvPr id="164870" name="Picture 6" descr="MCSO01867_0000[1]"/>
          <p:cNvPicPr>
            <a:picLocks noChangeAspect="1" noChangeArrowheads="1"/>
          </p:cNvPicPr>
          <p:nvPr/>
        </p:nvPicPr>
        <p:blipFill>
          <a:blip r:embed="rId4" cstate="print"/>
          <a:srcRect/>
          <a:stretch>
            <a:fillRect/>
          </a:stretch>
        </p:blipFill>
        <p:spPr bwMode="auto">
          <a:xfrm>
            <a:off x="3175000" y="1481138"/>
            <a:ext cx="2776538" cy="4419600"/>
          </a:xfrm>
          <a:prstGeom prst="rect">
            <a:avLst/>
          </a:prstGeom>
          <a:noFill/>
          <a:ln w="9525">
            <a:noFill/>
            <a:miter lim="800000"/>
            <a:headEnd/>
            <a:tailEnd/>
          </a:ln>
          <a:effectLst>
            <a:outerShdw blurRad="76200" dist="12700" dir="2700000" sy="-23000" kx="-800400" algn="bl" rotWithShape="0">
              <a:prstClr val="black">
                <a:alpha val="20000"/>
              </a:prstClr>
            </a:outerShdw>
          </a:effectLst>
        </p:spPr>
      </p:pic>
      <p:sp>
        <p:nvSpPr>
          <p:cNvPr id="164871" name="Rectangle 7"/>
          <p:cNvSpPr>
            <a:spLocks noRot="1" noChangeArrowheads="1"/>
          </p:cNvSpPr>
          <p:nvPr/>
        </p:nvSpPr>
        <p:spPr bwMode="auto">
          <a:xfrm>
            <a:off x="1244600" y="2211388"/>
            <a:ext cx="1793875" cy="727075"/>
          </a:xfrm>
          <a:prstGeom prst="rect">
            <a:avLst/>
          </a:prstGeom>
          <a:noFill/>
          <a:ln w="9525">
            <a:noFill/>
            <a:miter lim="800000"/>
            <a:headEnd/>
            <a:tailEnd/>
          </a:ln>
          <a:effectLst>
            <a:outerShdw dist="35921" dir="2700000" algn="ctr" rotWithShape="0">
              <a:schemeClr val="bg2"/>
            </a:outerShdw>
          </a:effectLst>
        </p:spPr>
        <p:txBody>
          <a:bodyPr anchor="ctr"/>
          <a:lstStyle/>
          <a:p>
            <a:pPr eaLnBrk="1" hangingPunct="1">
              <a:defRPr/>
            </a:pPr>
            <a:r>
              <a:rPr lang="en-US" sz="4400" b="1" dirty="0">
                <a:effectLst>
                  <a:outerShdw blurRad="38100" dist="38100" dir="2700000" algn="tl">
                    <a:srgbClr val="000000"/>
                  </a:outerShdw>
                </a:effectLst>
                <a:latin typeface="Garamond" pitchFamily="18" charset="0"/>
              </a:rPr>
              <a:t>Free</a:t>
            </a:r>
          </a:p>
        </p:txBody>
      </p:sp>
      <p:sp>
        <p:nvSpPr>
          <p:cNvPr id="164872" name="Rectangle 8"/>
          <p:cNvSpPr>
            <a:spLocks noRot="1" noChangeArrowheads="1"/>
          </p:cNvSpPr>
          <p:nvPr/>
        </p:nvSpPr>
        <p:spPr bwMode="auto">
          <a:xfrm>
            <a:off x="6013450" y="2211388"/>
            <a:ext cx="2487613" cy="727075"/>
          </a:xfrm>
          <a:prstGeom prst="rect">
            <a:avLst/>
          </a:prstGeom>
          <a:noFill/>
          <a:ln w="9525">
            <a:noFill/>
            <a:miter lim="800000"/>
            <a:headEnd/>
            <a:tailEnd/>
          </a:ln>
          <a:effectLst>
            <a:outerShdw dist="35921" dir="2700000" algn="ctr" rotWithShape="0">
              <a:schemeClr val="bg2"/>
            </a:outerShdw>
          </a:effectLst>
        </p:spPr>
        <p:txBody>
          <a:bodyPr anchor="ctr"/>
          <a:lstStyle/>
          <a:p>
            <a:pPr eaLnBrk="1" hangingPunct="1">
              <a:defRPr/>
            </a:pPr>
            <a:r>
              <a:rPr lang="en-US" sz="4400" b="1">
                <a:effectLst>
                  <a:outerShdw blurRad="38100" dist="38100" dir="2700000" algn="tl">
                    <a:srgbClr val="000000"/>
                  </a:outerShdw>
                </a:effectLst>
                <a:latin typeface="Garamond" pitchFamily="18" charset="0"/>
              </a:rPr>
              <a:t>Faithful</a:t>
            </a:r>
          </a:p>
        </p:txBody>
      </p:sp>
      <p:sp>
        <p:nvSpPr>
          <p:cNvPr id="164873" name="Rectangle 9"/>
          <p:cNvSpPr>
            <a:spLocks noRot="1" noChangeArrowheads="1"/>
          </p:cNvSpPr>
          <p:nvPr/>
        </p:nvSpPr>
        <p:spPr bwMode="auto">
          <a:xfrm>
            <a:off x="3305175" y="5807075"/>
            <a:ext cx="2487613" cy="727075"/>
          </a:xfrm>
          <a:prstGeom prst="rect">
            <a:avLst/>
          </a:prstGeom>
          <a:noFill/>
          <a:ln w="9525">
            <a:noFill/>
            <a:miter lim="800000"/>
            <a:headEnd/>
            <a:tailEnd/>
          </a:ln>
          <a:effectLst>
            <a:outerShdw dist="35921" dir="2700000" algn="ctr" rotWithShape="0">
              <a:schemeClr val="bg2"/>
            </a:outerShdw>
          </a:effectLst>
        </p:spPr>
        <p:txBody>
          <a:bodyPr anchor="ctr"/>
          <a:lstStyle/>
          <a:p>
            <a:pPr eaLnBrk="1" hangingPunct="1">
              <a:defRPr/>
            </a:pPr>
            <a:r>
              <a:rPr lang="en-US" sz="4400" b="1" dirty="0">
                <a:effectLst>
                  <a:outerShdw blurRad="38100" dist="38100" dir="2700000" algn="tl">
                    <a:srgbClr val="000000"/>
                  </a:outerShdw>
                </a:effectLst>
                <a:latin typeface="Garamond" pitchFamily="18" charset="0"/>
              </a:rPr>
              <a:t>Fruitful</a:t>
            </a:r>
          </a:p>
        </p:txBody>
      </p:sp>
      <p:pic>
        <p:nvPicPr>
          <p:cNvPr id="164880" name="Picture 16" descr="MPj04095990000[1]"/>
          <p:cNvPicPr>
            <a:picLocks noChangeAspect="1" noChangeArrowheads="1"/>
          </p:cNvPicPr>
          <p:nvPr/>
        </p:nvPicPr>
        <p:blipFill>
          <a:blip r:embed="rId5" cstate="print"/>
          <a:srcRect/>
          <a:stretch>
            <a:fillRect/>
          </a:stretch>
        </p:blipFill>
        <p:spPr bwMode="auto">
          <a:xfrm>
            <a:off x="3327400" y="1762125"/>
            <a:ext cx="2305050" cy="3454400"/>
          </a:xfrm>
          <a:prstGeom prst="roundRect">
            <a:avLst>
              <a:gd name="adj" fmla="val 9981"/>
            </a:avLst>
          </a:prstGeom>
          <a:ln>
            <a:noFill/>
          </a:ln>
          <a:effectLst>
            <a:outerShdw blurRad="292100" dist="139700" dir="2700000" algn="tl" rotWithShape="0">
              <a:srgbClr val="333333">
                <a:alpha val="65000"/>
              </a:srgbClr>
            </a:outerShdw>
            <a:softEdge rad="3175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4879"/>
                                        </p:tgtEl>
                                        <p:attrNameLst>
                                          <p:attrName>style.visibility</p:attrName>
                                        </p:attrNameLst>
                                      </p:cBhvr>
                                      <p:to>
                                        <p:strVal val="visible"/>
                                      </p:to>
                                    </p:set>
                                    <p:animEffect transition="in" filter="fade">
                                      <p:cBhvr>
                                        <p:cTn id="7" dur="2000"/>
                                        <p:tgtEl>
                                          <p:spTgt spid="16487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4880"/>
                                        </p:tgtEl>
                                        <p:attrNameLst>
                                          <p:attrName>style.visibility</p:attrName>
                                        </p:attrNameLst>
                                      </p:cBhvr>
                                      <p:to>
                                        <p:strVal val="visible"/>
                                      </p:to>
                                    </p:set>
                                    <p:animEffect transition="in" filter="fade">
                                      <p:cBhvr>
                                        <p:cTn id="12" dur="1000"/>
                                        <p:tgtEl>
                                          <p:spTgt spid="164880"/>
                                        </p:tgtEl>
                                      </p:cBhvr>
                                    </p:animEffect>
                                  </p:childTnLst>
                                </p:cTn>
                              </p:par>
                              <p:par>
                                <p:cTn id="13" presetID="10" presetClass="exit" presetSubtype="0" fill="hold" nodeType="withEffect">
                                  <p:stCondLst>
                                    <p:cond delay="0"/>
                                  </p:stCondLst>
                                  <p:childTnLst>
                                    <p:animEffect transition="out" filter="fade">
                                      <p:cBhvr>
                                        <p:cTn id="14" dur="500"/>
                                        <p:tgtEl>
                                          <p:spTgt spid="164879"/>
                                        </p:tgtEl>
                                      </p:cBhvr>
                                    </p:animEffect>
                                    <p:set>
                                      <p:cBhvr>
                                        <p:cTn id="15" dur="1" fill="hold">
                                          <p:stCondLst>
                                            <p:cond delay="499"/>
                                          </p:stCondLst>
                                        </p:cTn>
                                        <p:tgtEl>
                                          <p:spTgt spid="16487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2000"/>
                                        <p:tgtEl>
                                          <p:spTgt spid="164880"/>
                                        </p:tgtEl>
                                      </p:cBhvr>
                                    </p:animEffect>
                                    <p:set>
                                      <p:cBhvr>
                                        <p:cTn id="20" dur="1" fill="hold">
                                          <p:stCondLst>
                                            <p:cond delay="1999"/>
                                          </p:stCondLst>
                                        </p:cTn>
                                        <p:tgtEl>
                                          <p:spTgt spid="164880"/>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164870"/>
                                        </p:tgtEl>
                                        <p:attrNameLst>
                                          <p:attrName>style.visibility</p:attrName>
                                        </p:attrNameLst>
                                      </p:cBhvr>
                                      <p:to>
                                        <p:strVal val="visible"/>
                                      </p:to>
                                    </p:set>
                                    <p:animEffect transition="in" filter="fade">
                                      <p:cBhvr>
                                        <p:cTn id="23" dur="2000"/>
                                        <p:tgtEl>
                                          <p:spTgt spid="16487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64871"/>
                                        </p:tgtEl>
                                        <p:attrNameLst>
                                          <p:attrName>style.visibility</p:attrName>
                                        </p:attrNameLst>
                                      </p:cBhvr>
                                      <p:to>
                                        <p:strVal val="visible"/>
                                      </p:to>
                                    </p:set>
                                    <p:animEffect transition="in" filter="fade">
                                      <p:cBhvr>
                                        <p:cTn id="28" dur="2000"/>
                                        <p:tgtEl>
                                          <p:spTgt spid="16487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64872"/>
                                        </p:tgtEl>
                                        <p:attrNameLst>
                                          <p:attrName>style.visibility</p:attrName>
                                        </p:attrNameLst>
                                      </p:cBhvr>
                                      <p:to>
                                        <p:strVal val="visible"/>
                                      </p:to>
                                    </p:set>
                                    <p:animEffect transition="in" filter="fade">
                                      <p:cBhvr>
                                        <p:cTn id="33" dur="2000"/>
                                        <p:tgtEl>
                                          <p:spTgt spid="16487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64873"/>
                                        </p:tgtEl>
                                        <p:attrNameLst>
                                          <p:attrName>style.visibility</p:attrName>
                                        </p:attrNameLst>
                                      </p:cBhvr>
                                      <p:to>
                                        <p:strVal val="visible"/>
                                      </p:to>
                                    </p:set>
                                    <p:animEffect transition="in" filter="fade">
                                      <p:cBhvr>
                                        <p:cTn id="38" dur="2000"/>
                                        <p:tgtEl>
                                          <p:spTgt spid="16487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164866"/>
                                        </p:tgtEl>
                                      </p:cBhvr>
                                    </p:animEffect>
                                    <p:set>
                                      <p:cBhvr>
                                        <p:cTn id="43" dur="1" fill="hold">
                                          <p:stCondLst>
                                            <p:cond delay="499"/>
                                          </p:stCondLst>
                                        </p:cTn>
                                        <p:tgtEl>
                                          <p:spTgt spid="164866"/>
                                        </p:tgtEl>
                                        <p:attrNameLst>
                                          <p:attrName>style.visibility</p:attrName>
                                        </p:attrNameLst>
                                      </p:cBhvr>
                                      <p:to>
                                        <p:strVal val="hidden"/>
                                      </p:to>
                                    </p:se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164874"/>
                                        </p:tgtEl>
                                        <p:attrNameLst>
                                          <p:attrName>style.visibility</p:attrName>
                                        </p:attrNameLst>
                                      </p:cBhvr>
                                      <p:to>
                                        <p:strVal val="visible"/>
                                      </p:to>
                                    </p:set>
                                    <p:animEffect transition="in" filter="fade">
                                      <p:cBhvr>
                                        <p:cTn id="47" dur="2000"/>
                                        <p:tgtEl>
                                          <p:spTgt spid="164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6" grpId="0"/>
      <p:bldP spid="164874" grpId="0"/>
      <p:bldP spid="164871" grpId="0"/>
      <p:bldP spid="164872" grpId="0"/>
      <p:bldP spid="16487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72" name="Picture 12"/>
          <p:cNvPicPr>
            <a:picLocks noChangeAspect="1" noChangeArrowheads="1"/>
          </p:cNvPicPr>
          <p:nvPr/>
        </p:nvPicPr>
        <p:blipFill>
          <a:blip r:embed="rId3" cstate="print"/>
          <a:srcRect/>
          <a:stretch>
            <a:fillRect/>
          </a:stretch>
        </p:blipFill>
        <p:spPr bwMode="auto">
          <a:xfrm>
            <a:off x="2938463" y="1587500"/>
            <a:ext cx="2963862" cy="4552950"/>
          </a:xfrm>
          <a:prstGeom prst="rect">
            <a:avLst/>
          </a:prstGeom>
          <a:ln>
            <a:noFill/>
          </a:ln>
          <a:effectLst>
            <a:softEdge rad="112500"/>
          </a:effectLst>
        </p:spPr>
      </p:pic>
      <p:pic>
        <p:nvPicPr>
          <p:cNvPr id="168984" name="Picture 24"/>
          <p:cNvPicPr>
            <a:picLocks noChangeAspect="1" noChangeArrowheads="1"/>
          </p:cNvPicPr>
          <p:nvPr/>
        </p:nvPicPr>
        <p:blipFill>
          <a:blip r:embed="rId4" cstate="print"/>
          <a:srcRect/>
          <a:stretch>
            <a:fillRect/>
          </a:stretch>
        </p:blipFill>
        <p:spPr bwMode="auto">
          <a:xfrm>
            <a:off x="2495550" y="373063"/>
            <a:ext cx="3962400" cy="6073775"/>
          </a:xfrm>
          <a:prstGeom prst="rect">
            <a:avLst/>
          </a:prstGeom>
          <a:ln>
            <a:noFill/>
          </a:ln>
          <a:effectLst>
            <a:outerShdw blurRad="149987" dist="250190" dir="8460000" algn="ctr">
              <a:srgbClr val="000000">
                <a:alpha val="28000"/>
              </a:srgbClr>
            </a:outerShdw>
            <a:softEdge rad="112500"/>
          </a:effectLst>
          <a:scene3d>
            <a:camera prst="orthographicFront">
              <a:rot lat="0" lon="0" rev="0"/>
            </a:camera>
            <a:lightRig rig="contrasting" dir="t">
              <a:rot lat="0" lon="0" rev="1500000"/>
            </a:lightRig>
          </a:scene3d>
          <a:sp3d prstMaterial="metal">
            <a:bevelT w="88900" h="88900"/>
          </a:sp3d>
        </p:spPr>
      </p:pic>
      <p:sp>
        <p:nvSpPr>
          <p:cNvPr id="168971" name="Rectangle 11"/>
          <p:cNvSpPr>
            <a:spLocks noGrp="1" noChangeArrowheads="1"/>
          </p:cNvSpPr>
          <p:nvPr>
            <p:ph idx="1"/>
          </p:nvPr>
        </p:nvSpPr>
        <p:spPr>
          <a:xfrm>
            <a:off x="1656081" y="2208213"/>
            <a:ext cx="5831838" cy="1300797"/>
          </a:xfrm>
        </p:spPr>
        <p:txBody>
          <a:bodyPr>
            <a:noAutofit/>
            <a:scene3d>
              <a:camera prst="orthographicFront"/>
              <a:lightRig rig="glow" dir="tl">
                <a:rot lat="0" lon="0" rev="5400000"/>
              </a:lightRig>
            </a:scene3d>
            <a:sp3d contourW="12700">
              <a:bevelT w="25400" h="25400"/>
              <a:contourClr>
                <a:schemeClr val="accent6">
                  <a:shade val="73000"/>
                </a:schemeClr>
              </a:contourClr>
            </a:sp3d>
          </a:bodyPr>
          <a:lstStyle/>
          <a:p>
            <a:pPr algn="ctr" eaLnBrk="1" hangingPunct="1">
              <a:buFont typeface="Wingdings" pitchFamily="2" charset="2"/>
              <a:buNone/>
              <a:defRPr/>
            </a:pP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sto MT" pitchFamily="18" charset="0"/>
              </a:rPr>
              <a:t>This is the language of marital union: </a:t>
            </a:r>
          </a:p>
        </p:txBody>
      </p:sp>
      <p:sp>
        <p:nvSpPr>
          <p:cNvPr id="10" name="Rectangle 10"/>
          <p:cNvSpPr>
            <a:spLocks noRot="1" noChangeArrowheads="1"/>
          </p:cNvSpPr>
          <p:nvPr/>
        </p:nvSpPr>
        <p:spPr bwMode="auto">
          <a:xfrm>
            <a:off x="447675" y="276225"/>
            <a:ext cx="8229600" cy="1143000"/>
          </a:xfrm>
          <a:prstGeom prst="rect">
            <a:avLst/>
          </a:prstGeom>
          <a:noFill/>
          <a:ln w="9525">
            <a:noFill/>
            <a:miter lim="800000"/>
            <a:headEnd/>
            <a:tailEnd/>
          </a:ln>
          <a:effectLst>
            <a:outerShdw dist="35921" dir="2700000" algn="ctr" rotWithShape="0">
              <a:schemeClr val="bg2"/>
            </a:outerShdw>
          </a:effec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defRPr/>
            </a:pPr>
            <a:r>
              <a:rPr lang="en-US" sz="4400" b="1" dirty="0">
                <a:effectLst>
                  <a:outerShdw blurRad="38100" dist="38100" dir="2700000" algn="tl">
                    <a:srgbClr val="000000"/>
                  </a:outerShdw>
                </a:effectLst>
                <a:latin typeface="Garamond" pitchFamily="18" charset="0"/>
              </a:rPr>
              <a:t>Total</a:t>
            </a:r>
          </a:p>
        </p:txBody>
      </p:sp>
      <p:sp>
        <p:nvSpPr>
          <p:cNvPr id="11" name="Rectangle 11"/>
          <p:cNvSpPr txBox="1">
            <a:spLocks noChangeArrowheads="1"/>
          </p:cNvSpPr>
          <p:nvPr/>
        </p:nvSpPr>
        <p:spPr>
          <a:xfrm>
            <a:off x="911862" y="4014153"/>
            <a:ext cx="7523478" cy="752157"/>
          </a:xfrm>
          <a:prstGeom prst="rect">
            <a:avLst/>
          </a:prstGeom>
        </p:spPr>
        <p:txBody>
          <a:bodyPr vert="horz">
            <a:normAutofit/>
            <a:scene3d>
              <a:camera prst="orthographicFront"/>
              <a:lightRig rig="glow" dir="tl">
                <a:rot lat="0" lon="0" rev="5400000"/>
              </a:lightRig>
            </a:scene3d>
            <a:sp3d contourW="12700">
              <a:bevelT w="25400" h="25400"/>
              <a:contourClr>
                <a:schemeClr val="accent6">
                  <a:shade val="73000"/>
                </a:schemeClr>
              </a:contourClr>
            </a:sp3d>
          </a:bodyPr>
          <a:lstStyle/>
          <a:p>
            <a:pPr marL="548640" marR="0" lvl="0" indent="-411480" algn="ctr" defTabSz="914400" rtl="0" eaLnBrk="1" fontAlgn="auto" latinLnBrk="0" hangingPunct="1">
              <a:lnSpc>
                <a:spcPct val="100000"/>
              </a:lnSpc>
              <a:spcBef>
                <a:spcPct val="20000"/>
              </a:spcBef>
              <a:spcAft>
                <a:spcPts val="0"/>
              </a:spcAft>
              <a:buClr>
                <a:schemeClr val="tx1">
                  <a:shade val="95000"/>
                </a:schemeClr>
              </a:buClr>
              <a:buSzPct val="65000"/>
              <a:buFont typeface="Wingdings" pitchFamily="2" charset="2"/>
              <a:buNone/>
              <a:tabLst/>
              <a:defRPr/>
            </a:pPr>
            <a:r>
              <a:rPr kumimoji="0" lang="en-US" sz="3600" b="1" i="1" u="none" strike="noStrike" kern="1200" cap="none" spc="0" normalizeH="0" baseline="0" noProof="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uLnTx/>
                <a:uFillTx/>
                <a:latin typeface="Calisto MT" pitchFamily="18" charset="0"/>
                <a:ea typeface="+mn-ea"/>
                <a:cs typeface="+mn-cs"/>
              </a:rPr>
              <a:t>“This is my body given up for you.”</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68972"/>
                                        </p:tgtEl>
                                        <p:attrNameLst>
                                          <p:attrName>style.visibility</p:attrName>
                                        </p:attrNameLst>
                                      </p:cBhvr>
                                      <p:to>
                                        <p:strVal val="visible"/>
                                      </p:to>
                                    </p:set>
                                    <p:animEffect transition="in" filter="fade">
                                      <p:cBhvr>
                                        <p:cTn id="7" dur="2000"/>
                                        <p:tgtEl>
                                          <p:spTgt spid="16897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nodeType="clickEffect">
                                  <p:stCondLst>
                                    <p:cond delay="0"/>
                                  </p:stCondLst>
                                  <p:childTnLst>
                                    <p:animScale>
                                      <p:cBhvr>
                                        <p:cTn id="11" dur="2000" fill="hold"/>
                                        <p:tgtEl>
                                          <p:spTgt spid="168972"/>
                                        </p:tgtEl>
                                      </p:cBhvr>
                                      <p:by x="23000" y="23000"/>
                                    </p:animScale>
                                  </p:childTnLst>
                                </p:cTn>
                              </p:par>
                              <p:par>
                                <p:cTn id="12" presetID="64" presetClass="path" presetSubtype="0" accel="50000" decel="50000" fill="hold" nodeType="withEffect">
                                  <p:stCondLst>
                                    <p:cond delay="0"/>
                                  </p:stCondLst>
                                  <p:childTnLst>
                                    <p:animMotion origin="layout" path="M -3.33333E-6 4.07407E-6 L -3.33333E-6 -0.31783 " pathEditMode="relative" rAng="0" ptsTypes="AA">
                                      <p:cBhvr>
                                        <p:cTn id="13" dur="2000" fill="hold"/>
                                        <p:tgtEl>
                                          <p:spTgt spid="168972"/>
                                        </p:tgtEl>
                                        <p:attrNameLst>
                                          <p:attrName>ppt_x</p:attrName>
                                          <p:attrName>ppt_y</p:attrName>
                                        </p:attrNameLst>
                                      </p:cBhvr>
                                      <p:rCtr x="0" y="-159"/>
                                    </p:animMotion>
                                  </p:childTnLst>
                                </p:cTn>
                              </p:par>
                              <p:par>
                                <p:cTn id="14" presetID="10" presetClass="entr" presetSubtype="0" fill="hold" nodeType="withEffect">
                                  <p:stCondLst>
                                    <p:cond delay="1000"/>
                                  </p:stCondLst>
                                  <p:childTnLst>
                                    <p:set>
                                      <p:cBhvr>
                                        <p:cTn id="15" dur="1" fill="hold">
                                          <p:stCondLst>
                                            <p:cond delay="0"/>
                                          </p:stCondLst>
                                        </p:cTn>
                                        <p:tgtEl>
                                          <p:spTgt spid="168984"/>
                                        </p:tgtEl>
                                        <p:attrNameLst>
                                          <p:attrName>style.visibility</p:attrName>
                                        </p:attrNameLst>
                                      </p:cBhvr>
                                      <p:to>
                                        <p:strVal val="visible"/>
                                      </p:to>
                                    </p:set>
                                    <p:animEffect transition="in" filter="fade">
                                      <p:cBhvr>
                                        <p:cTn id="16" dur="2000"/>
                                        <p:tgtEl>
                                          <p:spTgt spid="168984"/>
                                        </p:tgtEl>
                                      </p:cBhvr>
                                    </p:animEffect>
                                  </p:childTnLst>
                                </p:cTn>
                              </p:par>
                              <p:par>
                                <p:cTn id="17" presetID="10" presetClass="exit" presetSubtype="0" fill="hold" nodeType="withEffect">
                                  <p:stCondLst>
                                    <p:cond delay="1000"/>
                                  </p:stCondLst>
                                  <p:childTnLst>
                                    <p:animEffect transition="out" filter="fade">
                                      <p:cBhvr>
                                        <p:cTn id="18" dur="2000"/>
                                        <p:tgtEl>
                                          <p:spTgt spid="168972"/>
                                        </p:tgtEl>
                                      </p:cBhvr>
                                    </p:animEffect>
                                    <p:set>
                                      <p:cBhvr>
                                        <p:cTn id="19" dur="1" fill="hold">
                                          <p:stCondLst>
                                            <p:cond delay="1999"/>
                                          </p:stCondLst>
                                        </p:cTn>
                                        <p:tgtEl>
                                          <p:spTgt spid="168972"/>
                                        </p:tgtEl>
                                        <p:attrNameLst>
                                          <p:attrName>style.visibility</p:attrName>
                                        </p:attrNameLst>
                                      </p:cBhvr>
                                      <p:to>
                                        <p:strVal val="hidden"/>
                                      </p:to>
                                    </p:se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168971">
                                            <p:txEl>
                                              <p:pRg st="0" end="0"/>
                                            </p:txEl>
                                          </p:spTgt>
                                        </p:tgtEl>
                                        <p:attrNameLst>
                                          <p:attrName>style.visibility</p:attrName>
                                        </p:attrNameLst>
                                      </p:cBhvr>
                                      <p:to>
                                        <p:strVal val="visible"/>
                                      </p:to>
                                    </p:set>
                                    <p:animEffect transition="in" filter="fade">
                                      <p:cBhvr>
                                        <p:cTn id="23" dur="2000"/>
                                        <p:tgtEl>
                                          <p:spTgt spid="168971">
                                            <p:txEl>
                                              <p:pRg st="0" end="0"/>
                                            </p:txEl>
                                          </p:spTgt>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fade">
                                      <p:cBhvr>
                                        <p:cTn id="27" dur="2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Rot="1" noChangeArrowheads="1"/>
          </p:cNvSpPr>
          <p:nvPr>
            <p:ph type="title"/>
          </p:nvPr>
        </p:nvSpPr>
        <p:spPr>
          <a:xfrm>
            <a:off x="421239" y="469847"/>
            <a:ext cx="5969287" cy="1143000"/>
          </a:xfrm>
        </p:spPr>
        <p:txBody>
          <a:bodyPr vert="horz" anchor="ctr">
            <a:normAutofit/>
            <a:scene3d>
              <a:camera prst="orthographicFront"/>
              <a:lightRig rig="soft" dir="t">
                <a:rot lat="0" lon="0" rev="16800000"/>
              </a:lightRig>
            </a:scene3d>
            <a:sp3d prstMaterial="softEdge">
              <a:bevelT w="38100" h="38100"/>
            </a:sp3d>
          </a:bodyPr>
          <a:lstStyle/>
          <a:p>
            <a:pPr>
              <a:defRPr/>
            </a:pPr>
            <a:r>
              <a:rPr lang="en-US" sz="3600" dirty="0">
                <a:solidFill>
                  <a:srgbClr val="E2D700"/>
                </a:solidFill>
              </a:rPr>
              <a:t>When You Marry</a:t>
            </a:r>
          </a:p>
        </p:txBody>
      </p:sp>
      <p:sp>
        <p:nvSpPr>
          <p:cNvPr id="167945" name="Rectangle 9"/>
          <p:cNvSpPr>
            <a:spLocks noChangeArrowheads="1"/>
          </p:cNvSpPr>
          <p:nvPr/>
        </p:nvSpPr>
        <p:spPr bwMode="auto">
          <a:xfrm>
            <a:off x="1520487" y="3635482"/>
            <a:ext cx="4133850" cy="1200329"/>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pPr marL="548640" indent="-411480" algn="l">
              <a:lnSpc>
                <a:spcPct val="90000"/>
              </a:lnSpc>
              <a:buClr>
                <a:schemeClr val="tx1">
                  <a:shade val="95000"/>
                </a:schemeClr>
              </a:buClr>
              <a:buSzPct val="65000"/>
              <a:defRPr/>
            </a:pPr>
            <a:r>
              <a:rPr lang="en-US" sz="2000" b="1" spc="150" dirty="0">
                <a:ln w="11430"/>
                <a:solidFill>
                  <a:srgbClr val="F8F8F8"/>
                </a:solidFill>
                <a:effectLst>
                  <a:outerShdw blurRad="25400" algn="tl" rotWithShape="0">
                    <a:srgbClr val="000000">
                      <a:alpha val="43000"/>
                    </a:srgbClr>
                  </a:outerShdw>
                </a:effectLst>
                <a:latin typeface="+mj-lt"/>
              </a:rPr>
              <a:t>“Will you love and honor each other as man and wife for the rest of your life?”</a:t>
            </a:r>
          </a:p>
        </p:txBody>
      </p:sp>
      <p:sp>
        <p:nvSpPr>
          <p:cNvPr id="167946" name="Rectangle 10"/>
          <p:cNvSpPr>
            <a:spLocks noChangeArrowheads="1"/>
          </p:cNvSpPr>
          <p:nvPr/>
        </p:nvSpPr>
        <p:spPr bwMode="auto">
          <a:xfrm>
            <a:off x="1528424" y="5040991"/>
            <a:ext cx="3908425" cy="923330"/>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pPr marL="548640" indent="-411480" algn="l">
              <a:lnSpc>
                <a:spcPct val="90000"/>
              </a:lnSpc>
              <a:buClr>
                <a:schemeClr val="tx1">
                  <a:shade val="95000"/>
                </a:schemeClr>
              </a:buClr>
              <a:buSzPct val="65000"/>
              <a:defRPr/>
            </a:pPr>
            <a:r>
              <a:rPr lang="en-US" sz="2000" b="1" spc="150" dirty="0">
                <a:ln w="11430"/>
                <a:solidFill>
                  <a:srgbClr val="F8F8F8"/>
                </a:solidFill>
                <a:effectLst>
                  <a:outerShdw blurRad="25400" algn="tl" rotWithShape="0">
                    <a:srgbClr val="000000">
                      <a:alpha val="43000"/>
                    </a:srgbClr>
                  </a:outerShdw>
                </a:effectLst>
                <a:latin typeface="+mj-lt"/>
              </a:rPr>
              <a:t>“Will you accept children lovingly from God?”</a:t>
            </a:r>
          </a:p>
        </p:txBody>
      </p:sp>
      <p:sp>
        <p:nvSpPr>
          <p:cNvPr id="167947" name="Rectangle 11"/>
          <p:cNvSpPr>
            <a:spLocks noRot="1" noChangeArrowheads="1"/>
          </p:cNvSpPr>
          <p:nvPr/>
        </p:nvSpPr>
        <p:spPr bwMode="auto">
          <a:xfrm>
            <a:off x="6085547" y="2184337"/>
            <a:ext cx="1537878" cy="517525"/>
          </a:xfrm>
          <a:prstGeom prst="rect">
            <a:avLst/>
          </a:prstGeom>
          <a:noFill/>
          <a:ln w="9525">
            <a:noFill/>
            <a:miter lim="800000"/>
            <a:headEnd/>
            <a:tailEnd/>
          </a:ln>
          <a:effectLst>
            <a:outerShdw dist="35921" dir="2700000" algn="ctr" rotWithShape="0">
              <a:schemeClr val="bg2"/>
            </a:outerShdw>
          </a:effec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defRPr/>
            </a:pPr>
            <a:r>
              <a:rPr lang="en-US" sz="3600" b="1" i="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listo MT" pitchFamily="18" charset="0"/>
              </a:rPr>
              <a:t>Free</a:t>
            </a:r>
          </a:p>
        </p:txBody>
      </p:sp>
      <p:sp>
        <p:nvSpPr>
          <p:cNvPr id="167949" name="Rectangle 13"/>
          <p:cNvSpPr>
            <a:spLocks noRot="1" noChangeArrowheads="1"/>
          </p:cNvSpPr>
          <p:nvPr/>
        </p:nvSpPr>
        <p:spPr bwMode="auto">
          <a:xfrm>
            <a:off x="5715678" y="3875766"/>
            <a:ext cx="2277618" cy="517525"/>
          </a:xfrm>
          <a:prstGeom prst="rect">
            <a:avLst/>
          </a:prstGeom>
          <a:noFill/>
          <a:ln w="9525">
            <a:noFill/>
            <a:miter lim="800000"/>
            <a:headEnd/>
            <a:tailEnd/>
          </a:ln>
          <a:effectLst>
            <a:outerShdw dist="35921" dir="2700000" algn="ctr" rotWithShape="0">
              <a:schemeClr val="bg2"/>
            </a:outerShdw>
          </a:effec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defRPr/>
            </a:pPr>
            <a:r>
              <a:rPr lang="en-US" sz="3600" b="1" i="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listo MT" pitchFamily="18" charset="0"/>
              </a:rPr>
              <a:t>Faithful</a:t>
            </a:r>
          </a:p>
        </p:txBody>
      </p:sp>
      <p:sp>
        <p:nvSpPr>
          <p:cNvPr id="167950" name="Rectangle 14"/>
          <p:cNvSpPr>
            <a:spLocks noRot="1" noChangeArrowheads="1"/>
          </p:cNvSpPr>
          <p:nvPr/>
        </p:nvSpPr>
        <p:spPr bwMode="auto">
          <a:xfrm>
            <a:off x="5849242" y="5117191"/>
            <a:ext cx="2010490" cy="517525"/>
          </a:xfrm>
          <a:prstGeom prst="rect">
            <a:avLst/>
          </a:prstGeom>
          <a:noFill/>
          <a:ln w="9525">
            <a:noFill/>
            <a:miter lim="800000"/>
            <a:headEnd/>
            <a:tailEnd/>
          </a:ln>
          <a:effectLst>
            <a:outerShdw dist="35921" dir="2700000" algn="ctr" rotWithShape="0">
              <a:schemeClr val="bg2"/>
            </a:outerShdw>
          </a:effec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defRPr/>
            </a:pPr>
            <a:r>
              <a:rPr lang="en-US" sz="3600" b="1" i="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listo MT" pitchFamily="18" charset="0"/>
              </a:rPr>
              <a:t>Fruitful</a:t>
            </a:r>
          </a:p>
        </p:txBody>
      </p:sp>
      <p:sp>
        <p:nvSpPr>
          <p:cNvPr id="12" name="TextBox 11"/>
          <p:cNvSpPr txBox="1"/>
          <p:nvPr/>
        </p:nvSpPr>
        <p:spPr>
          <a:xfrm>
            <a:off x="1541125" y="2131285"/>
            <a:ext cx="4407612" cy="1155381"/>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pPr marL="548640" indent="-411480" algn="l">
              <a:lnSpc>
                <a:spcPts val="4500"/>
              </a:lnSpc>
              <a:spcBef>
                <a:spcPts val="0"/>
              </a:spcBef>
            </a:pPr>
            <a:r>
              <a:rPr lang="en-US" sz="2000" b="1" spc="150" dirty="0">
                <a:ln w="11430"/>
                <a:solidFill>
                  <a:srgbClr val="F8F8F8"/>
                </a:solidFill>
                <a:effectLst>
                  <a:outerShdw blurRad="25400" algn="tl" rotWithShape="0">
                    <a:srgbClr val="000000">
                      <a:alpha val="43000"/>
                    </a:srgbClr>
                  </a:outerShdw>
                </a:effectLst>
                <a:latin typeface="+mj-lt"/>
              </a:rPr>
              <a:t>“Have you come freely,</a:t>
            </a:r>
          </a:p>
          <a:p>
            <a:pPr marL="548640" indent="-411480" algn="l">
              <a:lnSpc>
                <a:spcPts val="4500"/>
              </a:lnSpc>
              <a:spcBef>
                <a:spcPts val="0"/>
              </a:spcBef>
            </a:pPr>
            <a:r>
              <a:rPr lang="en-US" sz="2000" b="1" spc="150" dirty="0">
                <a:ln w="11430"/>
                <a:solidFill>
                  <a:srgbClr val="F8F8F8"/>
                </a:solidFill>
                <a:effectLst>
                  <a:outerShdw blurRad="25400" algn="tl" rotWithShape="0">
                    <a:srgbClr val="000000">
                      <a:alpha val="43000"/>
                    </a:srgbClr>
                  </a:outerShdw>
                </a:effectLst>
                <a:latin typeface="+mj-lt"/>
              </a:rPr>
              <a:t>    without reservation?”</a:t>
            </a:r>
          </a:p>
        </p:txBody>
      </p:sp>
      <p:sp>
        <p:nvSpPr>
          <p:cNvPr id="14" name="Rectangle 13"/>
          <p:cNvSpPr/>
          <p:nvPr/>
        </p:nvSpPr>
        <p:spPr>
          <a:xfrm>
            <a:off x="6263908" y="2821605"/>
            <a:ext cx="1181156" cy="646331"/>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600" b="1" i="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listo MT" pitchFamily="18" charset="0"/>
              </a:rPr>
              <a:t>Total</a:t>
            </a:r>
          </a:p>
        </p:txBody>
      </p:sp>
      <p:pic>
        <p:nvPicPr>
          <p:cNvPr id="15" name="Picture 14" descr="wedding hands3.jpg"/>
          <p:cNvPicPr>
            <a:picLocks noChangeAspect="1"/>
          </p:cNvPicPr>
          <p:nvPr/>
        </p:nvPicPr>
        <p:blipFill>
          <a:blip r:embed="rId3" cstate="print"/>
          <a:stretch>
            <a:fillRect/>
          </a:stretch>
        </p:blipFill>
        <p:spPr>
          <a:xfrm>
            <a:off x="6373617" y="449837"/>
            <a:ext cx="1928117" cy="128942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0" presetClass="entr" presetSubtype="0" decel="100000" fill="hold" grpId="0" nodeType="afterEffect">
                                  <p:stCondLst>
                                    <p:cond delay="2000"/>
                                  </p:stCondLst>
                                  <p:childTnLst>
                                    <p:set>
                                      <p:cBhvr>
                                        <p:cTn id="12" dur="1" fill="hold">
                                          <p:stCondLst>
                                            <p:cond delay="0"/>
                                          </p:stCondLst>
                                        </p:cTn>
                                        <p:tgtEl>
                                          <p:spTgt spid="167947"/>
                                        </p:tgtEl>
                                        <p:attrNameLst>
                                          <p:attrName>style.visibility</p:attrName>
                                        </p:attrNameLst>
                                      </p:cBhvr>
                                      <p:to>
                                        <p:strVal val="visible"/>
                                      </p:to>
                                    </p:set>
                                    <p:anim calcmode="lin" valueType="num">
                                      <p:cBhvr>
                                        <p:cTn id="13" dur="1000" fill="hold"/>
                                        <p:tgtEl>
                                          <p:spTgt spid="167947"/>
                                        </p:tgtEl>
                                        <p:attrNameLst>
                                          <p:attrName>ppt_w</p:attrName>
                                        </p:attrNameLst>
                                      </p:cBhvr>
                                      <p:tavLst>
                                        <p:tav tm="0">
                                          <p:val>
                                            <p:strVal val="#ppt_w+.3"/>
                                          </p:val>
                                        </p:tav>
                                        <p:tav tm="100000">
                                          <p:val>
                                            <p:strVal val="#ppt_w"/>
                                          </p:val>
                                        </p:tav>
                                      </p:tavLst>
                                    </p:anim>
                                    <p:anim calcmode="lin" valueType="num">
                                      <p:cBhvr>
                                        <p:cTn id="14" dur="1000" fill="hold"/>
                                        <p:tgtEl>
                                          <p:spTgt spid="167947"/>
                                        </p:tgtEl>
                                        <p:attrNameLst>
                                          <p:attrName>ppt_h</p:attrName>
                                        </p:attrNameLst>
                                      </p:cBhvr>
                                      <p:tavLst>
                                        <p:tav tm="0">
                                          <p:val>
                                            <p:strVal val="#ppt_h"/>
                                          </p:val>
                                        </p:tav>
                                        <p:tav tm="100000">
                                          <p:val>
                                            <p:strVal val="#ppt_h"/>
                                          </p:val>
                                        </p:tav>
                                      </p:tavLst>
                                    </p:anim>
                                    <p:animEffect transition="in" filter="fade">
                                      <p:cBhvr>
                                        <p:cTn id="15" dur="1000"/>
                                        <p:tgtEl>
                                          <p:spTgt spid="16794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2">
                                            <p:txEl>
                                              <p:pRg st="1" end="1"/>
                                            </p:txEl>
                                          </p:spTgt>
                                        </p:tgtEl>
                                        <p:attrNameLst>
                                          <p:attrName>style.visibility</p:attrName>
                                        </p:attrNameLst>
                                      </p:cBhvr>
                                      <p:to>
                                        <p:strVal val="visible"/>
                                      </p:to>
                                    </p:set>
                                    <p:animEffect transition="in" filter="fade">
                                      <p:cBhvr>
                                        <p:cTn id="20" dur="1000"/>
                                        <p:tgtEl>
                                          <p:spTgt spid="12">
                                            <p:txEl>
                                              <p:pRg st="1" end="1"/>
                                            </p:txEl>
                                          </p:spTgt>
                                        </p:tgtEl>
                                      </p:cBhvr>
                                    </p:animEffect>
                                    <p:anim calcmode="lin" valueType="num">
                                      <p:cBhvr>
                                        <p:cTn id="21"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12">
                                            <p:txEl>
                                              <p:pRg st="1" end="1"/>
                                            </p:txEl>
                                          </p:spTgt>
                                        </p:tgtEl>
                                        <p:attrNameLst>
                                          <p:attrName>ppt_y</p:attrName>
                                        </p:attrNameLst>
                                      </p:cBhvr>
                                      <p:tavLst>
                                        <p:tav tm="0">
                                          <p:val>
                                            <p:strVal val="#ppt_y+.1"/>
                                          </p:val>
                                        </p:tav>
                                        <p:tav tm="100000">
                                          <p:val>
                                            <p:strVal val="#ppt_y"/>
                                          </p:val>
                                        </p:tav>
                                      </p:tavLst>
                                    </p:anim>
                                  </p:childTnLst>
                                </p:cTn>
                              </p:par>
                              <p:par>
                                <p:cTn id="23" presetID="50" presetClass="entr" presetSubtype="0" decel="100000" fill="hold" grpId="0" nodeType="withEffect">
                                  <p:stCondLst>
                                    <p:cond delay="400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strVal val="#ppt_w+.3"/>
                                          </p:val>
                                        </p:tav>
                                        <p:tav tm="100000">
                                          <p:val>
                                            <p:strVal val="#ppt_w"/>
                                          </p:val>
                                        </p:tav>
                                      </p:tavLst>
                                    </p:anim>
                                    <p:anim calcmode="lin" valueType="num">
                                      <p:cBhvr>
                                        <p:cTn id="26" dur="1000" fill="hold"/>
                                        <p:tgtEl>
                                          <p:spTgt spid="14"/>
                                        </p:tgtEl>
                                        <p:attrNameLst>
                                          <p:attrName>ppt_h</p:attrName>
                                        </p:attrNameLst>
                                      </p:cBhvr>
                                      <p:tavLst>
                                        <p:tav tm="0">
                                          <p:val>
                                            <p:strVal val="#ppt_h"/>
                                          </p:val>
                                        </p:tav>
                                        <p:tav tm="100000">
                                          <p:val>
                                            <p:strVal val="#ppt_h"/>
                                          </p:val>
                                        </p:tav>
                                      </p:tavLst>
                                    </p:anim>
                                    <p:animEffect transition="in" filter="fade">
                                      <p:cBhvr>
                                        <p:cTn id="27" dur="10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67945">
                                            <p:txEl>
                                              <p:pRg st="0" end="0"/>
                                            </p:txEl>
                                          </p:spTgt>
                                        </p:tgtEl>
                                        <p:attrNameLst>
                                          <p:attrName>style.visibility</p:attrName>
                                        </p:attrNameLst>
                                      </p:cBhvr>
                                      <p:to>
                                        <p:strVal val="visible"/>
                                      </p:to>
                                    </p:set>
                                    <p:animEffect transition="in" filter="fade">
                                      <p:cBhvr>
                                        <p:cTn id="32" dur="1000"/>
                                        <p:tgtEl>
                                          <p:spTgt spid="167945">
                                            <p:txEl>
                                              <p:pRg st="0" end="0"/>
                                            </p:txEl>
                                          </p:spTgt>
                                        </p:tgtEl>
                                      </p:cBhvr>
                                    </p:animEffect>
                                    <p:anim calcmode="lin" valueType="num">
                                      <p:cBhvr>
                                        <p:cTn id="33" dur="1000" fill="hold"/>
                                        <p:tgtEl>
                                          <p:spTgt spid="167945">
                                            <p:txEl>
                                              <p:pRg st="0" end="0"/>
                                            </p:txEl>
                                          </p:spTgt>
                                        </p:tgtEl>
                                        <p:attrNameLst>
                                          <p:attrName>ppt_x</p:attrName>
                                        </p:attrNameLst>
                                      </p:cBhvr>
                                      <p:tavLst>
                                        <p:tav tm="0">
                                          <p:val>
                                            <p:strVal val="#ppt_x"/>
                                          </p:val>
                                        </p:tav>
                                        <p:tav tm="100000">
                                          <p:val>
                                            <p:strVal val="#ppt_x"/>
                                          </p:val>
                                        </p:tav>
                                      </p:tavLst>
                                    </p:anim>
                                    <p:anim calcmode="lin" valueType="num">
                                      <p:cBhvr>
                                        <p:cTn id="34" dur="1000" fill="hold"/>
                                        <p:tgtEl>
                                          <p:spTgt spid="167945">
                                            <p:txEl>
                                              <p:pRg st="0" end="0"/>
                                            </p:txEl>
                                          </p:spTgt>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50" presetClass="entr" presetSubtype="0" decel="100000" fill="hold" grpId="0" nodeType="afterEffect">
                                  <p:stCondLst>
                                    <p:cond delay="2000"/>
                                  </p:stCondLst>
                                  <p:childTnLst>
                                    <p:set>
                                      <p:cBhvr>
                                        <p:cTn id="37" dur="1" fill="hold">
                                          <p:stCondLst>
                                            <p:cond delay="0"/>
                                          </p:stCondLst>
                                        </p:cTn>
                                        <p:tgtEl>
                                          <p:spTgt spid="167949"/>
                                        </p:tgtEl>
                                        <p:attrNameLst>
                                          <p:attrName>style.visibility</p:attrName>
                                        </p:attrNameLst>
                                      </p:cBhvr>
                                      <p:to>
                                        <p:strVal val="visible"/>
                                      </p:to>
                                    </p:set>
                                    <p:anim calcmode="lin" valueType="num">
                                      <p:cBhvr>
                                        <p:cTn id="38" dur="1000" fill="hold"/>
                                        <p:tgtEl>
                                          <p:spTgt spid="167949"/>
                                        </p:tgtEl>
                                        <p:attrNameLst>
                                          <p:attrName>ppt_w</p:attrName>
                                        </p:attrNameLst>
                                      </p:cBhvr>
                                      <p:tavLst>
                                        <p:tav tm="0">
                                          <p:val>
                                            <p:strVal val="#ppt_w+.3"/>
                                          </p:val>
                                        </p:tav>
                                        <p:tav tm="100000">
                                          <p:val>
                                            <p:strVal val="#ppt_w"/>
                                          </p:val>
                                        </p:tav>
                                      </p:tavLst>
                                    </p:anim>
                                    <p:anim calcmode="lin" valueType="num">
                                      <p:cBhvr>
                                        <p:cTn id="39" dur="1000" fill="hold"/>
                                        <p:tgtEl>
                                          <p:spTgt spid="167949"/>
                                        </p:tgtEl>
                                        <p:attrNameLst>
                                          <p:attrName>ppt_h</p:attrName>
                                        </p:attrNameLst>
                                      </p:cBhvr>
                                      <p:tavLst>
                                        <p:tav tm="0">
                                          <p:val>
                                            <p:strVal val="#ppt_h"/>
                                          </p:val>
                                        </p:tav>
                                        <p:tav tm="100000">
                                          <p:val>
                                            <p:strVal val="#ppt_h"/>
                                          </p:val>
                                        </p:tav>
                                      </p:tavLst>
                                    </p:anim>
                                    <p:animEffect transition="in" filter="fade">
                                      <p:cBhvr>
                                        <p:cTn id="40" dur="1000"/>
                                        <p:tgtEl>
                                          <p:spTgt spid="167949"/>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67946">
                                            <p:txEl>
                                              <p:pRg st="0" end="0"/>
                                            </p:txEl>
                                          </p:spTgt>
                                        </p:tgtEl>
                                        <p:attrNameLst>
                                          <p:attrName>style.visibility</p:attrName>
                                        </p:attrNameLst>
                                      </p:cBhvr>
                                      <p:to>
                                        <p:strVal val="visible"/>
                                      </p:to>
                                    </p:set>
                                    <p:animEffect transition="in" filter="fade">
                                      <p:cBhvr>
                                        <p:cTn id="45" dur="1000"/>
                                        <p:tgtEl>
                                          <p:spTgt spid="167946">
                                            <p:txEl>
                                              <p:pRg st="0" end="0"/>
                                            </p:txEl>
                                          </p:spTgt>
                                        </p:tgtEl>
                                      </p:cBhvr>
                                    </p:animEffect>
                                    <p:anim calcmode="lin" valueType="num">
                                      <p:cBhvr>
                                        <p:cTn id="46" dur="1000" fill="hold"/>
                                        <p:tgtEl>
                                          <p:spTgt spid="167946">
                                            <p:txEl>
                                              <p:pRg st="0" end="0"/>
                                            </p:txEl>
                                          </p:spTgt>
                                        </p:tgtEl>
                                        <p:attrNameLst>
                                          <p:attrName>ppt_x</p:attrName>
                                        </p:attrNameLst>
                                      </p:cBhvr>
                                      <p:tavLst>
                                        <p:tav tm="0">
                                          <p:val>
                                            <p:strVal val="#ppt_x"/>
                                          </p:val>
                                        </p:tav>
                                        <p:tav tm="100000">
                                          <p:val>
                                            <p:strVal val="#ppt_x"/>
                                          </p:val>
                                        </p:tav>
                                      </p:tavLst>
                                    </p:anim>
                                    <p:anim calcmode="lin" valueType="num">
                                      <p:cBhvr>
                                        <p:cTn id="47" dur="1000" fill="hold"/>
                                        <p:tgtEl>
                                          <p:spTgt spid="167946">
                                            <p:txEl>
                                              <p:pRg st="0" end="0"/>
                                            </p:txEl>
                                          </p:spTgt>
                                        </p:tgtEl>
                                        <p:attrNameLst>
                                          <p:attrName>ppt_y</p:attrName>
                                        </p:attrNameLst>
                                      </p:cBhvr>
                                      <p:tavLst>
                                        <p:tav tm="0">
                                          <p:val>
                                            <p:strVal val="#ppt_y+.1"/>
                                          </p:val>
                                        </p:tav>
                                        <p:tav tm="100000">
                                          <p:val>
                                            <p:strVal val="#ppt_y"/>
                                          </p:val>
                                        </p:tav>
                                      </p:tavLst>
                                    </p:anim>
                                  </p:childTnLst>
                                </p:cTn>
                              </p:par>
                            </p:childTnLst>
                          </p:cTn>
                        </p:par>
                        <p:par>
                          <p:cTn id="48" fill="hold">
                            <p:stCondLst>
                              <p:cond delay="1000"/>
                            </p:stCondLst>
                            <p:childTnLst>
                              <p:par>
                                <p:cTn id="49" presetID="50" presetClass="entr" presetSubtype="0" decel="100000" fill="hold" grpId="0" nodeType="afterEffect">
                                  <p:stCondLst>
                                    <p:cond delay="2000"/>
                                  </p:stCondLst>
                                  <p:childTnLst>
                                    <p:set>
                                      <p:cBhvr>
                                        <p:cTn id="50" dur="1" fill="hold">
                                          <p:stCondLst>
                                            <p:cond delay="0"/>
                                          </p:stCondLst>
                                        </p:cTn>
                                        <p:tgtEl>
                                          <p:spTgt spid="167950"/>
                                        </p:tgtEl>
                                        <p:attrNameLst>
                                          <p:attrName>style.visibility</p:attrName>
                                        </p:attrNameLst>
                                      </p:cBhvr>
                                      <p:to>
                                        <p:strVal val="visible"/>
                                      </p:to>
                                    </p:set>
                                    <p:anim calcmode="lin" valueType="num">
                                      <p:cBhvr>
                                        <p:cTn id="51" dur="1000" fill="hold"/>
                                        <p:tgtEl>
                                          <p:spTgt spid="167950"/>
                                        </p:tgtEl>
                                        <p:attrNameLst>
                                          <p:attrName>ppt_w</p:attrName>
                                        </p:attrNameLst>
                                      </p:cBhvr>
                                      <p:tavLst>
                                        <p:tav tm="0">
                                          <p:val>
                                            <p:strVal val="#ppt_w+.3"/>
                                          </p:val>
                                        </p:tav>
                                        <p:tav tm="100000">
                                          <p:val>
                                            <p:strVal val="#ppt_w"/>
                                          </p:val>
                                        </p:tav>
                                      </p:tavLst>
                                    </p:anim>
                                    <p:anim calcmode="lin" valueType="num">
                                      <p:cBhvr>
                                        <p:cTn id="52" dur="1000" fill="hold"/>
                                        <p:tgtEl>
                                          <p:spTgt spid="167950"/>
                                        </p:tgtEl>
                                        <p:attrNameLst>
                                          <p:attrName>ppt_h</p:attrName>
                                        </p:attrNameLst>
                                      </p:cBhvr>
                                      <p:tavLst>
                                        <p:tav tm="0">
                                          <p:val>
                                            <p:strVal val="#ppt_h"/>
                                          </p:val>
                                        </p:tav>
                                        <p:tav tm="100000">
                                          <p:val>
                                            <p:strVal val="#ppt_h"/>
                                          </p:val>
                                        </p:tav>
                                      </p:tavLst>
                                    </p:anim>
                                    <p:animEffect transition="in" filter="fade">
                                      <p:cBhvr>
                                        <p:cTn id="53" dur="1000"/>
                                        <p:tgtEl>
                                          <p:spTgt spid="1679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7" grpId="0"/>
      <p:bldP spid="167949" grpId="0"/>
      <p:bldP spid="167950" grpId="0"/>
      <p:bldP spid="12" grpId="0" uiExpand="1" build="p" bldLvl="5"/>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bride_smiling.jpg"/>
          <p:cNvPicPr>
            <a:picLocks noChangeAspect="1"/>
          </p:cNvPicPr>
          <p:nvPr/>
        </p:nvPicPr>
        <p:blipFill>
          <a:blip r:embed="rId3" cstate="print"/>
          <a:stretch>
            <a:fillRect/>
          </a:stretch>
        </p:blipFill>
        <p:spPr>
          <a:xfrm>
            <a:off x="6126480" y="1760006"/>
            <a:ext cx="2513171" cy="3772114"/>
          </a:xfrm>
          <a:prstGeom prst="roundRect">
            <a:avLst>
              <a:gd name="adj" fmla="val 4876"/>
            </a:avLst>
          </a:prstGeom>
          <a:effectLst>
            <a:reflection blurRad="6350" stA="50000" endA="275" endPos="40000" dist="101600" dir="5400000" sy="-100000" algn="bl" rotWithShape="0"/>
          </a:effectLst>
          <a:scene3d>
            <a:camera prst="orthographicFront">
              <a:rot lat="1200000" lon="2100000" rev="0"/>
            </a:camera>
            <a:lightRig rig="threePt" dir="t"/>
          </a:scene3d>
          <a:sp3d prstMaterial="softEdge">
            <a:bevelT/>
            <a:bevelB/>
          </a:sp3d>
        </p:spPr>
      </p:pic>
      <p:pic>
        <p:nvPicPr>
          <p:cNvPr id="19" name="Picture 18" descr="groom_smiling.jpg"/>
          <p:cNvPicPr>
            <a:picLocks noChangeAspect="1"/>
          </p:cNvPicPr>
          <p:nvPr/>
        </p:nvPicPr>
        <p:blipFill>
          <a:blip r:embed="rId4" cstate="print"/>
          <a:stretch>
            <a:fillRect/>
          </a:stretch>
        </p:blipFill>
        <p:spPr>
          <a:xfrm>
            <a:off x="892969" y="1851660"/>
            <a:ext cx="2360724" cy="3543300"/>
          </a:xfrm>
          <a:prstGeom prst="roundRect">
            <a:avLst>
              <a:gd name="adj" fmla="val 6015"/>
            </a:avLst>
          </a:prstGeom>
          <a:effectLst>
            <a:reflection blurRad="6350" stA="50000" endA="275" endPos="40000" dist="101600" dir="5400000" sy="-100000" algn="bl" rotWithShape="0"/>
          </a:effectLst>
          <a:scene3d>
            <a:camera prst="orthographicFront">
              <a:rot lat="1200000" lon="19499988" rev="0"/>
            </a:camera>
            <a:lightRig rig="threePt" dir="t"/>
          </a:scene3d>
          <a:sp3d prstMaterial="softEdge">
            <a:bevelT/>
            <a:bevelB/>
          </a:sp3d>
        </p:spPr>
      </p:pic>
      <p:pic>
        <p:nvPicPr>
          <p:cNvPr id="22" name="Picture 21" descr="groom_doubt.jpg"/>
          <p:cNvPicPr>
            <a:picLocks noChangeAspect="1"/>
          </p:cNvPicPr>
          <p:nvPr/>
        </p:nvPicPr>
        <p:blipFill>
          <a:blip r:embed="rId5" cstate="print"/>
          <a:stretch>
            <a:fillRect/>
          </a:stretch>
        </p:blipFill>
        <p:spPr>
          <a:xfrm flipH="1">
            <a:off x="878503" y="1862666"/>
            <a:ext cx="2389630" cy="3529754"/>
          </a:xfrm>
          <a:prstGeom prst="roundRect">
            <a:avLst>
              <a:gd name="adj" fmla="val 7540"/>
            </a:avLst>
          </a:prstGeom>
          <a:effectLst>
            <a:reflection blurRad="6350" stA="50000" endA="275" endPos="40000" dist="101600" dir="5400000" sy="-100000" algn="bl" rotWithShape="0"/>
          </a:effectLst>
          <a:scene3d>
            <a:camera prst="orthographicFront"/>
            <a:lightRig rig="threePt" dir="t"/>
          </a:scene3d>
          <a:sp3d prstMaterial="softEdge">
            <a:bevelT/>
            <a:bevelB/>
          </a:sp3d>
        </p:spPr>
      </p:pic>
      <p:sp>
        <p:nvSpPr>
          <p:cNvPr id="165890" name="Rectangle 2"/>
          <p:cNvSpPr>
            <a:spLocks noGrp="1" noRot="1" noChangeArrowheads="1"/>
          </p:cNvSpPr>
          <p:nvPr>
            <p:ph type="title"/>
          </p:nvPr>
        </p:nvSpPr>
        <p:spPr/>
        <p:txBody>
          <a:bodyPr vert="horz" anchor="ctr">
            <a:normAutofit/>
            <a:scene3d>
              <a:camera prst="orthographicFront"/>
              <a:lightRig rig="soft" dir="t">
                <a:rot lat="0" lon="0" rev="16800000"/>
              </a:lightRig>
            </a:scene3d>
            <a:sp3d prstMaterial="softEdge">
              <a:bevelT w="38100" h="38100"/>
            </a:sp3d>
          </a:bodyPr>
          <a:lstStyle/>
          <a:p>
            <a:pPr>
              <a:defRPr/>
            </a:pPr>
            <a:r>
              <a:rPr lang="en-US" sz="4000" dirty="0">
                <a:solidFill>
                  <a:srgbClr val="E2D700"/>
                </a:solidFill>
              </a:rPr>
              <a:t>Body Language</a:t>
            </a:r>
          </a:p>
        </p:txBody>
      </p:sp>
      <p:sp>
        <p:nvSpPr>
          <p:cNvPr id="10" name="TextBox 9"/>
          <p:cNvSpPr txBox="1"/>
          <p:nvPr/>
        </p:nvSpPr>
        <p:spPr>
          <a:xfrm>
            <a:off x="3122828" y="1712416"/>
            <a:ext cx="2912212" cy="2400657"/>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pPr>
              <a:spcBef>
                <a:spcPts val="1200"/>
              </a:spcBef>
            </a:pPr>
            <a:r>
              <a:rPr lang="en-US" sz="2800" b="1" spc="150" dirty="0">
                <a:ln w="11430"/>
                <a:solidFill>
                  <a:srgbClr val="F8F8F8"/>
                </a:solidFill>
                <a:effectLst>
                  <a:outerShdw blurRad="25400" algn="tl" rotWithShape="0">
                    <a:srgbClr val="000000">
                      <a:alpha val="43000"/>
                    </a:srgbClr>
                  </a:outerShdw>
                </a:effectLst>
                <a:latin typeface="+mj-lt"/>
              </a:rPr>
              <a:t>The body reveals God</a:t>
            </a:r>
          </a:p>
          <a:p>
            <a:pPr>
              <a:spcBef>
                <a:spcPts val="1200"/>
              </a:spcBef>
            </a:pPr>
            <a:r>
              <a:rPr lang="en-US" sz="2800" b="1" spc="150" dirty="0">
                <a:ln w="11430"/>
                <a:solidFill>
                  <a:srgbClr val="F8F8F8"/>
                </a:solidFill>
                <a:effectLst>
                  <a:outerShdw blurRad="25400" algn="tl" rotWithShape="0">
                    <a:srgbClr val="000000">
                      <a:alpha val="43000"/>
                    </a:srgbClr>
                  </a:outerShdw>
                </a:effectLst>
                <a:latin typeface="+mj-lt"/>
              </a:rPr>
              <a:t>Especially in marital union</a:t>
            </a:r>
          </a:p>
        </p:txBody>
      </p:sp>
      <p:pic>
        <p:nvPicPr>
          <p:cNvPr id="15" name="Picture 14" descr="wedding_nervous2.jpg"/>
          <p:cNvPicPr>
            <a:picLocks noChangeAspect="1"/>
          </p:cNvPicPr>
          <p:nvPr/>
        </p:nvPicPr>
        <p:blipFill>
          <a:blip r:embed="rId6" cstate="print"/>
          <a:stretch>
            <a:fillRect/>
          </a:stretch>
        </p:blipFill>
        <p:spPr>
          <a:xfrm>
            <a:off x="5899149" y="1747326"/>
            <a:ext cx="2528148" cy="3794596"/>
          </a:xfrm>
          <a:prstGeom prst="roundRect">
            <a:avLst>
              <a:gd name="adj" fmla="val 5497"/>
            </a:avLst>
          </a:prstGeom>
          <a:ln>
            <a:noFill/>
          </a:ln>
          <a:effectLst>
            <a:reflection blurRad="6350" stA="50000" endA="275" endPos="40000" dist="101600" dir="5400000" sy="-100000" algn="bl" rotWithShape="0"/>
          </a:effectLst>
          <a:scene3d>
            <a:camera prst="orthographicFront"/>
            <a:lightRig rig="threePt" dir="t"/>
          </a:scene3d>
          <a:sp3d prstMaterial="softEdge">
            <a:bevelT/>
            <a:bevelB/>
          </a:sp3d>
        </p:spPr>
      </p:pic>
      <p:sp>
        <p:nvSpPr>
          <p:cNvPr id="21" name="TextBox 20"/>
          <p:cNvSpPr txBox="1"/>
          <p:nvPr/>
        </p:nvSpPr>
        <p:spPr>
          <a:xfrm>
            <a:off x="797441" y="5683104"/>
            <a:ext cx="7549118" cy="646331"/>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en-US" sz="3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Book Antiqua" pitchFamily="18" charset="0"/>
              </a:rPr>
              <a:t>“I give myself to you totally.”</a:t>
            </a:r>
          </a:p>
        </p:txBody>
      </p:sp>
      <p:sp>
        <p:nvSpPr>
          <p:cNvPr id="12" name="TextBox 11"/>
          <p:cNvSpPr txBox="1"/>
          <p:nvPr/>
        </p:nvSpPr>
        <p:spPr>
          <a:xfrm>
            <a:off x="3248247" y="4125438"/>
            <a:ext cx="2647507" cy="1384995"/>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pPr>
              <a:spcBef>
                <a:spcPts val="1200"/>
              </a:spcBef>
            </a:pPr>
            <a:r>
              <a:rPr lang="en-US" sz="2800" b="1" spc="150" dirty="0">
                <a:ln w="11430"/>
                <a:solidFill>
                  <a:srgbClr val="F8F8F8"/>
                </a:solidFill>
                <a:effectLst>
                  <a:outerShdw blurRad="25400" algn="tl" rotWithShape="0">
                    <a:srgbClr val="000000">
                      <a:alpha val="43000"/>
                    </a:srgbClr>
                  </a:outerShdw>
                </a:effectLst>
                <a:latin typeface="+mj-lt"/>
              </a:rPr>
              <a:t>But the body can also lie!</a:t>
            </a:r>
          </a:p>
        </p:txBody>
      </p:sp>
      <p:sp>
        <p:nvSpPr>
          <p:cNvPr id="13" name="TextBox 12"/>
          <p:cNvSpPr txBox="1"/>
          <p:nvPr/>
        </p:nvSpPr>
        <p:spPr>
          <a:xfrm>
            <a:off x="520996" y="5560828"/>
            <a:ext cx="8133906" cy="954107"/>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pPr>
              <a:spcBef>
                <a:spcPts val="1200"/>
              </a:spcBef>
            </a:pPr>
            <a:r>
              <a:rPr lang="en-US" sz="2800" b="1" spc="150" dirty="0">
                <a:ln w="11430"/>
                <a:solidFill>
                  <a:srgbClr val="F8F8F8"/>
                </a:solidFill>
                <a:effectLst>
                  <a:outerShdw blurRad="25400" algn="tl" rotWithShape="0">
                    <a:srgbClr val="000000">
                      <a:alpha val="43000"/>
                    </a:srgbClr>
                  </a:outerShdw>
                </a:effectLst>
                <a:latin typeface="+mj-lt"/>
              </a:rPr>
              <a:t>Holding something back becomes a </a:t>
            </a:r>
            <a:r>
              <a:rPr lang="en-US" sz="2800" b="1" spc="150" dirty="0">
                <a:ln w="11430"/>
                <a:solidFill>
                  <a:srgbClr val="FFFF00"/>
                </a:solidFill>
                <a:effectLst>
                  <a:outerShdw blurRad="25400" algn="tl" rotWithShape="0">
                    <a:srgbClr val="000000">
                      <a:alpha val="43000"/>
                    </a:srgbClr>
                  </a:outerShdw>
                </a:effectLst>
                <a:latin typeface="+mj-lt"/>
              </a:rPr>
              <a:t>counter-sign</a:t>
            </a:r>
            <a:r>
              <a:rPr lang="en-US" sz="2800" b="1" spc="150" dirty="0">
                <a:ln w="11430"/>
                <a:solidFill>
                  <a:srgbClr val="F8F8F8"/>
                </a:solidFill>
                <a:effectLst>
                  <a:outerShdw blurRad="25400" algn="tl" rotWithShape="0">
                    <a:srgbClr val="000000">
                      <a:alpha val="43000"/>
                    </a:srgbClr>
                  </a:outerShdw>
                </a:effectLst>
                <a:latin typeface="+mj-lt"/>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par>
                                <p:cTn id="8" presetID="10" presetClass="entr" presetSubtype="0" fill="hold" nodeType="withEffect">
                                  <p:stCondLst>
                                    <p:cond delay="70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2000"/>
                                        <p:tgtEl>
                                          <p:spTgt spid="20"/>
                                        </p:tgtEl>
                                      </p:cBhvr>
                                    </p:animEffect>
                                  </p:childTnLst>
                                </p:cTn>
                              </p:par>
                            </p:childTnLst>
                          </p:cTn>
                        </p:par>
                        <p:par>
                          <p:cTn id="11" fill="hold">
                            <p:stCondLst>
                              <p:cond delay="2700"/>
                            </p:stCondLst>
                            <p:childTnLst>
                              <p:par>
                                <p:cTn id="12" presetID="42" presetClass="entr" presetSubtype="0" fill="hold" grpId="0" nodeType="after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fade">
                                      <p:cBhvr>
                                        <p:cTn id="14" dur="1000"/>
                                        <p:tgtEl>
                                          <p:spTgt spid="10">
                                            <p:txEl>
                                              <p:pRg st="0" end="0"/>
                                            </p:txEl>
                                          </p:spTgt>
                                        </p:tgtEl>
                                      </p:cBhvr>
                                    </p:animEffect>
                                    <p:anim calcmode="lin" valueType="num">
                                      <p:cBhvr>
                                        <p:cTn id="15"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1300"/>
                                  </p:stCondLst>
                                  <p:childTnLst>
                                    <p:set>
                                      <p:cBhvr>
                                        <p:cTn id="18" dur="1" fill="hold">
                                          <p:stCondLst>
                                            <p:cond delay="0"/>
                                          </p:stCondLst>
                                        </p:cTn>
                                        <p:tgtEl>
                                          <p:spTgt spid="10">
                                            <p:txEl>
                                              <p:pRg st="1" end="1"/>
                                            </p:txEl>
                                          </p:spTgt>
                                        </p:tgtEl>
                                        <p:attrNameLst>
                                          <p:attrName>style.visibility</p:attrName>
                                        </p:attrNameLst>
                                      </p:cBhvr>
                                      <p:to>
                                        <p:strVal val="visible"/>
                                      </p:to>
                                    </p:set>
                                    <p:animEffect transition="in" filter="fade">
                                      <p:cBhvr>
                                        <p:cTn id="19" dur="1000"/>
                                        <p:tgtEl>
                                          <p:spTgt spid="10">
                                            <p:txEl>
                                              <p:pRg st="1" end="1"/>
                                            </p:txEl>
                                          </p:spTgt>
                                        </p:tgtEl>
                                      </p:cBhvr>
                                    </p:animEffect>
                                    <p:anim calcmode="lin" valueType="num">
                                      <p:cBhvr>
                                        <p:cTn id="20"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10">
                                            <p:txEl>
                                              <p:pRg st="0" end="0"/>
                                            </p:txEl>
                                          </p:spTgt>
                                        </p:tgtEl>
                                      </p:cBhvr>
                                    </p:animEffect>
                                    <p:set>
                                      <p:cBhvr>
                                        <p:cTn id="26" dur="1" fill="hold">
                                          <p:stCondLst>
                                            <p:cond delay="499"/>
                                          </p:stCondLst>
                                        </p:cTn>
                                        <p:tgtEl>
                                          <p:spTgt spid="10">
                                            <p:txEl>
                                              <p:pRg st="0" end="0"/>
                                            </p:txEl>
                                          </p:spTgt>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0">
                                            <p:txEl>
                                              <p:pRg st="1" end="1"/>
                                            </p:txEl>
                                          </p:spTgt>
                                        </p:tgtEl>
                                      </p:cBhvr>
                                    </p:animEffect>
                                    <p:set>
                                      <p:cBhvr>
                                        <p:cTn id="29" dur="1" fill="hold">
                                          <p:stCondLst>
                                            <p:cond delay="499"/>
                                          </p:stCondLst>
                                        </p:cTn>
                                        <p:tgtEl>
                                          <p:spTgt spid="10">
                                            <p:txEl>
                                              <p:pRg st="1" end="1"/>
                                            </p:txEl>
                                          </p:spTgt>
                                        </p:tgtEl>
                                        <p:attrNameLst>
                                          <p:attrName>style.visibility</p:attrName>
                                        </p:attrNameLst>
                                      </p:cBhvr>
                                      <p:to>
                                        <p:strVal val="hidden"/>
                                      </p:to>
                                    </p:set>
                                  </p:childTnLst>
                                </p:cTn>
                              </p:par>
                              <p:par>
                                <p:cTn id="30" presetID="42"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2000"/>
                                        <p:tgtEl>
                                          <p:spTgt spid="21"/>
                                        </p:tgtEl>
                                      </p:cBhvr>
                                    </p:animEffect>
                                    <p:anim calcmode="lin" valueType="num">
                                      <p:cBhvr>
                                        <p:cTn id="33" dur="2000" fill="hold"/>
                                        <p:tgtEl>
                                          <p:spTgt spid="21"/>
                                        </p:tgtEl>
                                        <p:attrNameLst>
                                          <p:attrName>ppt_x</p:attrName>
                                        </p:attrNameLst>
                                      </p:cBhvr>
                                      <p:tavLst>
                                        <p:tav tm="0">
                                          <p:val>
                                            <p:strVal val="#ppt_x"/>
                                          </p:val>
                                        </p:tav>
                                        <p:tav tm="100000">
                                          <p:val>
                                            <p:strVal val="#ppt_x"/>
                                          </p:val>
                                        </p:tav>
                                      </p:tavLst>
                                    </p:anim>
                                    <p:anim calcmode="lin" valueType="num">
                                      <p:cBhvr>
                                        <p:cTn id="34" dur="2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1000" fill="hold"/>
                                        <p:tgtEl>
                                          <p:spTgt spid="12"/>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130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1000"/>
                                        <p:tgtEl>
                                          <p:spTgt spid="13"/>
                                        </p:tgtEl>
                                      </p:cBhvr>
                                    </p:animEffect>
                                    <p:anim calcmode="lin" valueType="num">
                                      <p:cBhvr>
                                        <p:cTn id="45" dur="1000" fill="hold"/>
                                        <p:tgtEl>
                                          <p:spTgt spid="13"/>
                                        </p:tgtEl>
                                        <p:attrNameLst>
                                          <p:attrName>ppt_x</p:attrName>
                                        </p:attrNameLst>
                                      </p:cBhvr>
                                      <p:tavLst>
                                        <p:tav tm="0">
                                          <p:val>
                                            <p:strVal val="#ppt_x"/>
                                          </p:val>
                                        </p:tav>
                                        <p:tav tm="100000">
                                          <p:val>
                                            <p:strVal val="#ppt_x"/>
                                          </p:val>
                                        </p:tav>
                                      </p:tavLst>
                                    </p:anim>
                                    <p:anim calcmode="lin" valueType="num">
                                      <p:cBhvr>
                                        <p:cTn id="46" dur="1000" fill="hold"/>
                                        <p:tgtEl>
                                          <p:spTgt spid="13"/>
                                        </p:tgtEl>
                                        <p:attrNameLst>
                                          <p:attrName>ppt_y</p:attrName>
                                        </p:attrNameLst>
                                      </p:cBhvr>
                                      <p:tavLst>
                                        <p:tav tm="0">
                                          <p:val>
                                            <p:strVal val="#ppt_y+.1"/>
                                          </p:val>
                                        </p:tav>
                                        <p:tav tm="100000">
                                          <p:val>
                                            <p:strVal val="#ppt_y"/>
                                          </p:val>
                                        </p:tav>
                                      </p:tavLst>
                                    </p:anim>
                                  </p:childTnLst>
                                </p:cTn>
                              </p:par>
                              <p:par>
                                <p:cTn id="47" presetID="10" presetClass="exit" presetSubtype="0" fill="hold" grpId="1" nodeType="withEffect">
                                  <p:stCondLst>
                                    <p:cond delay="500"/>
                                  </p:stCondLst>
                                  <p:childTnLst>
                                    <p:animEffect transition="out" filter="fade">
                                      <p:cBhvr>
                                        <p:cTn id="48" dur="500"/>
                                        <p:tgtEl>
                                          <p:spTgt spid="21"/>
                                        </p:tgtEl>
                                      </p:cBhvr>
                                    </p:animEffect>
                                    <p:set>
                                      <p:cBhvr>
                                        <p:cTn id="49" dur="1" fill="hold">
                                          <p:stCondLst>
                                            <p:cond delay="499"/>
                                          </p:stCondLst>
                                        </p:cTn>
                                        <p:tgtEl>
                                          <p:spTgt spid="21"/>
                                        </p:tgtEl>
                                        <p:attrNameLst>
                                          <p:attrName>style.visibility</p:attrName>
                                        </p:attrNameLst>
                                      </p:cBhvr>
                                      <p:to>
                                        <p:strVal val="hidden"/>
                                      </p:to>
                                    </p:set>
                                  </p:childTnLst>
                                </p:cTn>
                              </p:par>
                              <p:par>
                                <p:cTn id="50" presetID="10" presetClass="exit" presetSubtype="0" fill="hold" nodeType="withEffect">
                                  <p:stCondLst>
                                    <p:cond delay="500"/>
                                  </p:stCondLst>
                                  <p:childTnLst>
                                    <p:animEffect transition="out" filter="fade">
                                      <p:cBhvr>
                                        <p:cTn id="51" dur="500"/>
                                        <p:tgtEl>
                                          <p:spTgt spid="19"/>
                                        </p:tgtEl>
                                      </p:cBhvr>
                                    </p:animEffect>
                                    <p:set>
                                      <p:cBhvr>
                                        <p:cTn id="52" dur="1" fill="hold">
                                          <p:stCondLst>
                                            <p:cond delay="499"/>
                                          </p:stCondLst>
                                        </p:cTn>
                                        <p:tgtEl>
                                          <p:spTgt spid="19"/>
                                        </p:tgtEl>
                                        <p:attrNameLst>
                                          <p:attrName>style.visibility</p:attrName>
                                        </p:attrNameLst>
                                      </p:cBhvr>
                                      <p:to>
                                        <p:strVal val="hidden"/>
                                      </p:to>
                                    </p:set>
                                  </p:childTnLst>
                                </p:cTn>
                              </p:par>
                              <p:par>
                                <p:cTn id="53" presetID="10" presetClass="exit" presetSubtype="0" fill="hold" nodeType="withEffect">
                                  <p:stCondLst>
                                    <p:cond delay="500"/>
                                  </p:stCondLst>
                                  <p:childTnLst>
                                    <p:animEffect transition="out" filter="fade">
                                      <p:cBhvr>
                                        <p:cTn id="54" dur="500"/>
                                        <p:tgtEl>
                                          <p:spTgt spid="20"/>
                                        </p:tgtEl>
                                      </p:cBhvr>
                                    </p:animEffect>
                                    <p:set>
                                      <p:cBhvr>
                                        <p:cTn id="55" dur="1" fill="hold">
                                          <p:stCondLst>
                                            <p:cond delay="499"/>
                                          </p:stCondLst>
                                        </p:cTn>
                                        <p:tgtEl>
                                          <p:spTgt spid="20"/>
                                        </p:tgtEl>
                                        <p:attrNameLst>
                                          <p:attrName>style.visibility</p:attrName>
                                        </p:attrNameLst>
                                      </p:cBhvr>
                                      <p:to>
                                        <p:strVal val="hidden"/>
                                      </p:to>
                                    </p:set>
                                  </p:childTnLst>
                                </p:cTn>
                              </p:par>
                              <p:par>
                                <p:cTn id="56" presetID="10" presetClass="entr" presetSubtype="0" fill="hold" nodeType="withEffect">
                                  <p:stCondLst>
                                    <p:cond delay="600"/>
                                  </p:stCondLst>
                                  <p:childTnLst>
                                    <p:set>
                                      <p:cBhvr>
                                        <p:cTn id="57" dur="1" fill="hold">
                                          <p:stCondLst>
                                            <p:cond delay="0"/>
                                          </p:stCondLst>
                                        </p:cTn>
                                        <p:tgtEl>
                                          <p:spTgt spid="22"/>
                                        </p:tgtEl>
                                        <p:attrNameLst>
                                          <p:attrName>style.visibility</p:attrName>
                                        </p:attrNameLst>
                                      </p:cBhvr>
                                      <p:to>
                                        <p:strVal val="visible"/>
                                      </p:to>
                                    </p:set>
                                    <p:animEffect transition="in" filter="fade">
                                      <p:cBhvr>
                                        <p:cTn id="58" dur="500"/>
                                        <p:tgtEl>
                                          <p:spTgt spid="22"/>
                                        </p:tgtEl>
                                      </p:cBhvr>
                                    </p:animEffect>
                                  </p:childTnLst>
                                </p:cTn>
                              </p:par>
                              <p:par>
                                <p:cTn id="59" presetID="10" presetClass="entr" presetSubtype="0" fill="hold" nodeType="withEffect">
                                  <p:stCondLst>
                                    <p:cond delay="60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bldLvl="2"/>
      <p:bldP spid="10" grpId="1" uiExpand="1" build="allAtOnce"/>
      <p:bldP spid="21" grpId="0"/>
      <p:bldP spid="21" grpId="1"/>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groom_doubt.jpg"/>
          <p:cNvPicPr>
            <a:picLocks noChangeAspect="1"/>
          </p:cNvPicPr>
          <p:nvPr/>
        </p:nvPicPr>
        <p:blipFill>
          <a:blip r:embed="rId3" cstate="print"/>
          <a:stretch>
            <a:fillRect/>
          </a:stretch>
        </p:blipFill>
        <p:spPr>
          <a:xfrm flipH="1">
            <a:off x="878503" y="1862666"/>
            <a:ext cx="2389630" cy="3529754"/>
          </a:xfrm>
          <a:prstGeom prst="roundRect">
            <a:avLst>
              <a:gd name="adj" fmla="val 7540"/>
            </a:avLst>
          </a:prstGeom>
          <a:effectLst>
            <a:reflection blurRad="6350" stA="50000" endA="275" endPos="40000" dist="101600" dir="5400000" sy="-100000" algn="bl" rotWithShape="0"/>
          </a:effectLst>
          <a:scene3d>
            <a:camera prst="orthographicFront"/>
            <a:lightRig rig="threePt" dir="t"/>
          </a:scene3d>
          <a:sp3d prstMaterial="softEdge">
            <a:bevelT/>
            <a:bevelB/>
          </a:sp3d>
        </p:spPr>
      </p:pic>
      <p:pic>
        <p:nvPicPr>
          <p:cNvPr id="15" name="Picture 14" descr="wedding_nervous2.jpg"/>
          <p:cNvPicPr>
            <a:picLocks noChangeAspect="1"/>
          </p:cNvPicPr>
          <p:nvPr/>
        </p:nvPicPr>
        <p:blipFill>
          <a:blip r:embed="rId4" cstate="print"/>
          <a:stretch>
            <a:fillRect/>
          </a:stretch>
        </p:blipFill>
        <p:spPr>
          <a:xfrm>
            <a:off x="5899149" y="1747326"/>
            <a:ext cx="2528148" cy="3794596"/>
          </a:xfrm>
          <a:prstGeom prst="roundRect">
            <a:avLst>
              <a:gd name="adj" fmla="val 5497"/>
            </a:avLst>
          </a:prstGeom>
          <a:ln>
            <a:noFill/>
          </a:ln>
          <a:effectLst>
            <a:reflection blurRad="6350" stA="50000" endA="275" endPos="40000" dist="101600" dir="5400000" sy="-100000" algn="bl" rotWithShape="0"/>
          </a:effectLst>
          <a:scene3d>
            <a:camera prst="orthographicFront"/>
            <a:lightRig rig="threePt" dir="t"/>
          </a:scene3d>
          <a:sp3d prstMaterial="softEdge">
            <a:bevelT/>
            <a:bevelB/>
          </a:sp3d>
        </p:spPr>
      </p:pic>
      <p:sp>
        <p:nvSpPr>
          <p:cNvPr id="12" name="TextBox 11"/>
          <p:cNvSpPr txBox="1"/>
          <p:nvPr/>
        </p:nvSpPr>
        <p:spPr>
          <a:xfrm>
            <a:off x="1512916" y="1300222"/>
            <a:ext cx="6118168" cy="1077218"/>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pPr>
              <a:spcBef>
                <a:spcPts val="1200"/>
              </a:spcBef>
            </a:pPr>
            <a:r>
              <a:rPr lang="en-US" sz="3200" b="1" spc="150" dirty="0">
                <a:ln w="11430"/>
                <a:solidFill>
                  <a:srgbClr val="F8F8F8"/>
                </a:solidFill>
                <a:effectLst>
                  <a:outerShdw blurRad="25400" algn="tl" rotWithShape="0">
                    <a:srgbClr val="000000">
                      <a:alpha val="43000"/>
                    </a:srgbClr>
                  </a:outerShdw>
                </a:effectLst>
                <a:latin typeface="+mj-lt"/>
              </a:rPr>
              <a:t>Marriage and the body are signs of God’s love!</a:t>
            </a:r>
          </a:p>
        </p:txBody>
      </p:sp>
      <p:sp>
        <p:nvSpPr>
          <p:cNvPr id="11" name="TextBox 10"/>
          <p:cNvSpPr txBox="1"/>
          <p:nvPr/>
        </p:nvSpPr>
        <p:spPr>
          <a:xfrm>
            <a:off x="3223132" y="4136418"/>
            <a:ext cx="2697737" cy="1384995"/>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pPr>
              <a:spcBef>
                <a:spcPts val="1200"/>
              </a:spcBef>
            </a:pPr>
            <a:r>
              <a:rPr lang="en-US" sz="2800" b="1" spc="150" dirty="0">
                <a:ln w="11430"/>
                <a:solidFill>
                  <a:srgbClr val="F8F8F8"/>
                </a:solidFill>
                <a:effectLst>
                  <a:outerShdw blurRad="25400" algn="tl" rotWithShape="0">
                    <a:srgbClr val="000000">
                      <a:alpha val="43000"/>
                    </a:srgbClr>
                  </a:outerShdw>
                </a:effectLst>
                <a:latin typeface="+mj-lt"/>
              </a:rPr>
              <a:t>But the body can also lie!</a:t>
            </a:r>
          </a:p>
        </p:txBody>
      </p:sp>
      <p:sp>
        <p:nvSpPr>
          <p:cNvPr id="165890" name="Rectangle 2"/>
          <p:cNvSpPr>
            <a:spLocks noGrp="1" noRot="1" noChangeArrowheads="1"/>
          </p:cNvSpPr>
          <p:nvPr>
            <p:ph type="title"/>
          </p:nvPr>
        </p:nvSpPr>
        <p:spPr/>
        <p:txBody>
          <a:bodyPr vert="horz" anchor="ctr">
            <a:normAutofit/>
            <a:scene3d>
              <a:camera prst="orthographicFront"/>
              <a:lightRig rig="soft" dir="t">
                <a:rot lat="0" lon="0" rev="16800000"/>
              </a:lightRig>
            </a:scene3d>
            <a:sp3d prstMaterial="softEdge">
              <a:bevelT w="38100" h="38100"/>
            </a:sp3d>
          </a:bodyPr>
          <a:lstStyle/>
          <a:p>
            <a:pPr>
              <a:defRPr/>
            </a:pPr>
            <a:r>
              <a:rPr lang="en-US" sz="4000" dirty="0">
                <a:solidFill>
                  <a:srgbClr val="E2D700"/>
                </a:solidFill>
              </a:rPr>
              <a:t>Body Language</a:t>
            </a:r>
          </a:p>
        </p:txBody>
      </p:sp>
      <p:pic>
        <p:nvPicPr>
          <p:cNvPr id="17" name="Picture 16" descr="pregnant_couple.jpg"/>
          <p:cNvPicPr>
            <a:picLocks noChangeAspect="1"/>
          </p:cNvPicPr>
          <p:nvPr/>
        </p:nvPicPr>
        <p:blipFill>
          <a:blip r:embed="rId5" cstate="print"/>
          <a:srcRect/>
          <a:stretch>
            <a:fillRect/>
          </a:stretch>
        </p:blipFill>
        <p:spPr>
          <a:xfrm>
            <a:off x="2491740" y="2604534"/>
            <a:ext cx="4160520" cy="3782746"/>
          </a:xfrm>
          <a:prstGeom prst="roundRect">
            <a:avLst/>
          </a:prstGeom>
          <a:ln>
            <a:noFill/>
          </a:ln>
          <a:effectLst>
            <a:outerShdw blurRad="292100" dist="139700" dir="2700000" algn="tl" rotWithShape="0">
              <a:srgbClr val="333333">
                <a:alpha val="65000"/>
              </a:srgbClr>
            </a:outerShdw>
            <a:softEdge rad="31750"/>
          </a:effectLst>
        </p:spPr>
      </p:pic>
      <p:sp>
        <p:nvSpPr>
          <p:cNvPr id="8" name="TextBox 7"/>
          <p:cNvSpPr txBox="1"/>
          <p:nvPr/>
        </p:nvSpPr>
        <p:spPr>
          <a:xfrm>
            <a:off x="599092" y="5571078"/>
            <a:ext cx="7977350" cy="954107"/>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pPr>
              <a:spcBef>
                <a:spcPts val="1200"/>
              </a:spcBef>
            </a:pPr>
            <a:r>
              <a:rPr lang="en-US" sz="2800" b="1" spc="150" dirty="0">
                <a:ln w="11430"/>
                <a:solidFill>
                  <a:srgbClr val="F8F8F8"/>
                </a:solidFill>
                <a:effectLst>
                  <a:outerShdw blurRad="25400" algn="tl" rotWithShape="0">
                    <a:srgbClr val="000000">
                      <a:alpha val="43000"/>
                    </a:srgbClr>
                  </a:outerShdw>
                </a:effectLst>
                <a:latin typeface="+mj-lt"/>
              </a:rPr>
              <a:t>Holding something back becomes a </a:t>
            </a:r>
            <a:r>
              <a:rPr lang="en-US" sz="2800" b="1" spc="150" dirty="0">
                <a:ln w="11430"/>
                <a:solidFill>
                  <a:srgbClr val="FFFF00"/>
                </a:solidFill>
                <a:effectLst>
                  <a:outerShdw blurRad="25400" algn="tl" rotWithShape="0">
                    <a:srgbClr val="000000">
                      <a:alpha val="43000"/>
                    </a:srgbClr>
                  </a:outerShdw>
                </a:effectLst>
                <a:latin typeface="+mj-lt"/>
              </a:rPr>
              <a:t>counter-sign</a:t>
            </a:r>
            <a:r>
              <a:rPr lang="en-US" sz="2800" b="1" spc="150" dirty="0">
                <a:ln w="11430"/>
                <a:solidFill>
                  <a:srgbClr val="F8F8F8"/>
                </a:solidFill>
                <a:effectLst>
                  <a:outerShdw blurRad="25400" algn="tl" rotWithShape="0">
                    <a:srgbClr val="000000">
                      <a:alpha val="43000"/>
                    </a:srgbClr>
                  </a:outerShdw>
                </a:effectLst>
                <a:latin typeface="+mj-lt"/>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5"/>
                                        </p:tgtEl>
                                      </p:cBhvr>
                                    </p:animEffect>
                                    <p:set>
                                      <p:cBhvr>
                                        <p:cTn id="10" dur="1" fill="hold">
                                          <p:stCondLst>
                                            <p:cond delay="499"/>
                                          </p:stCondLst>
                                        </p:cTn>
                                        <p:tgtEl>
                                          <p:spTgt spid="15"/>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1"/>
                                        </p:tgtEl>
                                      </p:cBhvr>
                                    </p:animEffect>
                                    <p:set>
                                      <p:cBhvr>
                                        <p:cTn id="13" dur="1" fill="hold">
                                          <p:stCondLst>
                                            <p:cond delay="499"/>
                                          </p:stCondLst>
                                        </p:cTn>
                                        <p:tgtEl>
                                          <p:spTgt spid="11"/>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2000"/>
                                        <p:tgtEl>
                                          <p:spTgt spid="17"/>
                                        </p:tgtEl>
                                      </p:cBhvr>
                                    </p:animEffect>
                                  </p:childTnLst>
                                </p:cTn>
                              </p:par>
                              <p:par>
                                <p:cTn id="21" presetID="42" presetClass="entr" presetSubtype="0" fill="hold" grpId="0" nodeType="withEffect">
                                  <p:stCondLst>
                                    <p:cond delay="60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Rot="1" noChangeArrowheads="1"/>
          </p:cNvSpPr>
          <p:nvPr>
            <p:ph type="title"/>
          </p:nvPr>
        </p:nvSpPr>
        <p:spPr>
          <a:xfrm>
            <a:off x="612775" y="392113"/>
            <a:ext cx="8229600" cy="908050"/>
          </a:xfrm>
        </p:spPr>
        <p:txBody>
          <a:bodyPr vert="horz" anchor="ctr">
            <a:normAutofit/>
            <a:scene3d>
              <a:camera prst="orthographicFront"/>
              <a:lightRig rig="soft" dir="t">
                <a:rot lat="0" lon="0" rev="16800000"/>
              </a:lightRig>
            </a:scene3d>
            <a:sp3d prstMaterial="softEdge">
              <a:bevelT w="38100" h="38100"/>
            </a:sp3d>
          </a:bodyPr>
          <a:lstStyle/>
          <a:p>
            <a:pPr>
              <a:defRPr/>
            </a:pPr>
            <a:r>
              <a:rPr lang="en-US" sz="4000" dirty="0">
                <a:solidFill>
                  <a:srgbClr val="E2D700"/>
                </a:solidFill>
              </a:rPr>
              <a:t>What God Has Joined…</a:t>
            </a:r>
          </a:p>
        </p:txBody>
      </p:sp>
      <p:sp>
        <p:nvSpPr>
          <p:cNvPr id="166915" name="Rectangle 3"/>
          <p:cNvSpPr>
            <a:spLocks noGrp="1" noChangeArrowheads="1"/>
          </p:cNvSpPr>
          <p:nvPr>
            <p:ph idx="1"/>
          </p:nvPr>
        </p:nvSpPr>
        <p:spPr>
          <a:xfrm>
            <a:off x="827088" y="2219773"/>
            <a:ext cx="7489825" cy="1255728"/>
          </a:xfrm>
          <a:noFill/>
        </p:spPr>
        <p:txBody>
          <a:bodyPr wrap="square" rtlCol="0">
            <a:spAutoFit/>
          </a:bodyPr>
          <a:lstStyle/>
          <a:p>
            <a:pPr marL="0" indent="0" algn="ctr" eaLnBrk="0" fontAlgn="base" hangingPunct="0">
              <a:lnSpc>
                <a:spcPct val="90000"/>
              </a:lnSpc>
              <a:spcBef>
                <a:spcPts val="1200"/>
              </a:spcBef>
              <a:spcAft>
                <a:spcPct val="0"/>
              </a:spcAft>
              <a:buFontTx/>
              <a:buNone/>
              <a:defRPr/>
            </a:pP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ligraph421 BT" pitchFamily="66" charset="0"/>
              </a:rPr>
              <a:t>“The spouses’ union achieves the twofold end of marriage: </a:t>
            </a:r>
            <a:r>
              <a:rPr lang="en-US" dirty="0">
                <a:ln w="18415" cmpd="sng">
                  <a:solidFill>
                    <a:srgbClr val="E2D700"/>
                  </a:solidFill>
                  <a:prstDash val="solid"/>
                </a:ln>
                <a:solidFill>
                  <a:srgbClr val="E2D700"/>
                </a:solidFill>
                <a:effectLst>
                  <a:outerShdw blurRad="63500" dir="3600000" algn="tl" rotWithShape="0">
                    <a:srgbClr val="000000">
                      <a:alpha val="70000"/>
                    </a:srgbClr>
                  </a:outerShdw>
                </a:effectLst>
                <a:latin typeface="Calligraph421 BT" pitchFamily="66" charset="0"/>
              </a:rPr>
              <a:t>the good of the spouses </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ligraph421 BT" pitchFamily="66" charset="0"/>
              </a:rPr>
              <a:t>themselves and </a:t>
            </a:r>
            <a:r>
              <a:rPr lang="en-US" dirty="0">
                <a:ln w="18415" cmpd="sng">
                  <a:solidFill>
                    <a:srgbClr val="E2D700"/>
                  </a:solidFill>
                  <a:prstDash val="solid"/>
                </a:ln>
                <a:solidFill>
                  <a:srgbClr val="E2D700"/>
                </a:solidFill>
                <a:effectLst>
                  <a:outerShdw blurRad="63500" dir="3600000" algn="tl" rotWithShape="0">
                    <a:srgbClr val="000000">
                      <a:alpha val="70000"/>
                    </a:srgbClr>
                  </a:outerShdw>
                </a:effectLst>
                <a:latin typeface="Calligraph421 BT" pitchFamily="66" charset="0"/>
              </a:rPr>
              <a:t>the transmission of life</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ligraph421 BT" pitchFamily="66" charset="0"/>
              </a:rPr>
              <a:t>. </a:t>
            </a:r>
          </a:p>
        </p:txBody>
      </p:sp>
      <p:sp>
        <p:nvSpPr>
          <p:cNvPr id="166918" name="Text Box 6"/>
          <p:cNvSpPr txBox="1">
            <a:spLocks noChangeArrowheads="1"/>
          </p:cNvSpPr>
          <p:nvPr/>
        </p:nvSpPr>
        <p:spPr bwMode="auto">
          <a:xfrm>
            <a:off x="5285316" y="6008158"/>
            <a:ext cx="1355725" cy="366713"/>
          </a:xfrm>
          <a:prstGeom prst="rect">
            <a:avLst/>
          </a:prstGeom>
          <a:noFill/>
          <a:ln w="9525">
            <a:noFill/>
            <a:miter lim="800000"/>
            <a:headEnd/>
            <a:tailEnd/>
          </a:ln>
        </p:spPr>
        <p:txBody>
          <a:bodyPr>
            <a:spAutoFit/>
          </a:bodyPr>
          <a:lstStyle/>
          <a:p>
            <a:pPr algn="l">
              <a:spcBef>
                <a:spcPct val="50000"/>
              </a:spcBef>
            </a:pPr>
            <a:endParaRPr lang="en-US" sz="1800" i="1">
              <a:latin typeface="Calisto MT" pitchFamily="18" charset="0"/>
            </a:endParaRPr>
          </a:p>
        </p:txBody>
      </p:sp>
      <p:grpSp>
        <p:nvGrpSpPr>
          <p:cNvPr id="14" name="Group 13"/>
          <p:cNvGrpSpPr/>
          <p:nvPr/>
        </p:nvGrpSpPr>
        <p:grpSpPr>
          <a:xfrm>
            <a:off x="1219200" y="1304925"/>
            <a:ext cx="2608263" cy="793750"/>
            <a:chOff x="1219200" y="1304925"/>
            <a:chExt cx="2608263" cy="793750"/>
          </a:xfrm>
        </p:grpSpPr>
        <p:sp>
          <p:nvSpPr>
            <p:cNvPr id="166919" name="Rectangle 7"/>
            <p:cNvSpPr>
              <a:spLocks noRot="1" noChangeArrowheads="1"/>
            </p:cNvSpPr>
            <p:nvPr/>
          </p:nvSpPr>
          <p:spPr bwMode="auto">
            <a:xfrm>
              <a:off x="1219200" y="1304925"/>
              <a:ext cx="2165350" cy="793750"/>
            </a:xfrm>
            <a:prstGeom prst="rect">
              <a:avLst/>
            </a:prstGeom>
            <a:noFill/>
            <a:ln w="9525">
              <a:noFill/>
              <a:miter lim="800000"/>
              <a:headEnd/>
              <a:tailEnd/>
            </a:ln>
            <a:effectLst>
              <a:outerShdw dist="35921" dir="2700000" algn="ctr" rotWithShape="0">
                <a:schemeClr val="bg2"/>
              </a:outerShdw>
            </a:effectLst>
          </p:spPr>
          <p:txBody>
            <a:bodyPr anchor="ctr"/>
            <a:lstStyle/>
            <a:p>
              <a:pPr eaLnBrk="1" hangingPunct="1">
                <a:defRPr/>
              </a:pPr>
              <a:r>
                <a:rPr lang="en-US" sz="4400"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Unity</a:t>
              </a:r>
            </a:p>
          </p:txBody>
        </p:sp>
        <p:sp>
          <p:nvSpPr>
            <p:cNvPr id="166924" name="Oval 12"/>
            <p:cNvSpPr>
              <a:spLocks noChangeArrowheads="1"/>
            </p:cNvSpPr>
            <p:nvPr/>
          </p:nvSpPr>
          <p:spPr bwMode="auto">
            <a:xfrm>
              <a:off x="3325813" y="1468438"/>
              <a:ext cx="501650" cy="509588"/>
            </a:xfrm>
            <a:prstGeom prst="ellipse">
              <a:avLst/>
            </a:prstGeom>
            <a:noFill/>
            <a:ln w="57150">
              <a:solidFill>
                <a:schemeClr val="hlink"/>
              </a:solidFill>
              <a:round/>
              <a:headEnd/>
              <a:tailEnd/>
            </a:ln>
            <a:effectLst>
              <a:outerShdw dist="35921" dir="2700000" algn="ctr" rotWithShape="0">
                <a:schemeClr val="bg2"/>
              </a:outerShdw>
            </a:effectLst>
          </p:spPr>
          <p:txBody>
            <a:bodyPr wrap="none" anchor="ctr"/>
            <a:lstStyle/>
            <a:p>
              <a:pPr>
                <a:defRPr/>
              </a:pPr>
              <a:endParaRPr lang="en-US">
                <a:effectLst>
                  <a:reflection blurRad="6350" stA="55000" endA="300" endPos="45500" dir="5400000" sy="-100000" algn="bl" rotWithShape="0"/>
                </a:effectLst>
              </a:endParaRPr>
            </a:p>
          </p:txBody>
        </p:sp>
      </p:grpSp>
      <p:grpSp>
        <p:nvGrpSpPr>
          <p:cNvPr id="16" name="Group 15"/>
          <p:cNvGrpSpPr/>
          <p:nvPr/>
        </p:nvGrpSpPr>
        <p:grpSpPr>
          <a:xfrm>
            <a:off x="3686175" y="1316037"/>
            <a:ext cx="4594797" cy="820987"/>
            <a:chOff x="3686175" y="1316037"/>
            <a:chExt cx="4594797" cy="820987"/>
          </a:xfrm>
        </p:grpSpPr>
        <p:sp>
          <p:nvSpPr>
            <p:cNvPr id="166920" name="Rectangle 8"/>
            <p:cNvSpPr>
              <a:spLocks noRot="1" noChangeArrowheads="1"/>
            </p:cNvSpPr>
            <p:nvPr/>
          </p:nvSpPr>
          <p:spPr bwMode="auto">
            <a:xfrm>
              <a:off x="4151269" y="1316037"/>
              <a:ext cx="4129703" cy="820987"/>
            </a:xfrm>
            <a:prstGeom prst="rect">
              <a:avLst/>
            </a:prstGeom>
            <a:noFill/>
            <a:ln w="9525">
              <a:noFill/>
              <a:miter lim="800000"/>
              <a:headEnd/>
              <a:tailEnd/>
            </a:ln>
            <a:effectLst>
              <a:outerShdw dist="35921" dir="2700000" algn="ctr" rotWithShape="0">
                <a:schemeClr val="bg2"/>
              </a:outerShdw>
            </a:effectLst>
          </p:spPr>
          <p:txBody>
            <a:bodyPr anchor="ctr"/>
            <a:lstStyle/>
            <a:p>
              <a:pPr eaLnBrk="1" hangingPunct="1">
                <a:defRPr/>
              </a:pPr>
              <a:r>
                <a:rPr lang="en-US" sz="4400"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Procreation</a:t>
              </a:r>
            </a:p>
          </p:txBody>
        </p:sp>
        <p:sp>
          <p:nvSpPr>
            <p:cNvPr id="166925" name="Oval 13"/>
            <p:cNvSpPr>
              <a:spLocks noChangeArrowheads="1"/>
            </p:cNvSpPr>
            <p:nvPr/>
          </p:nvSpPr>
          <p:spPr bwMode="auto">
            <a:xfrm>
              <a:off x="3686175" y="1473667"/>
              <a:ext cx="543744" cy="527074"/>
            </a:xfrm>
            <a:prstGeom prst="ellipse">
              <a:avLst/>
            </a:prstGeom>
            <a:noFill/>
            <a:ln w="57150">
              <a:solidFill>
                <a:schemeClr val="hlink"/>
              </a:solidFill>
              <a:round/>
              <a:headEnd/>
              <a:tailEnd/>
            </a:ln>
            <a:effectLst>
              <a:outerShdw dist="35921" dir="2700000" algn="ctr" rotWithShape="0">
                <a:schemeClr val="bg2"/>
              </a:outerShdw>
            </a:effectLst>
          </p:spPr>
          <p:txBody>
            <a:bodyPr wrap="none" anchor="ctr"/>
            <a:lstStyle/>
            <a:p>
              <a:pPr>
                <a:defRPr/>
              </a:pPr>
              <a:endParaRPr lang="en-US">
                <a:effectLst>
                  <a:reflection blurRad="6350" stA="55000" endA="300" endPos="45500" dir="5400000" sy="-100000" algn="bl" rotWithShape="0"/>
                </a:effectLst>
              </a:endParaRPr>
            </a:p>
          </p:txBody>
        </p:sp>
      </p:grpSp>
      <p:pic>
        <p:nvPicPr>
          <p:cNvPr id="166929" name="Picture 17"/>
          <p:cNvPicPr>
            <a:picLocks noChangeAspect="1" noChangeArrowheads="1"/>
          </p:cNvPicPr>
          <p:nvPr/>
        </p:nvPicPr>
        <p:blipFill>
          <a:blip r:embed="rId3" cstate="print"/>
          <a:srcRect/>
          <a:stretch>
            <a:fillRect/>
          </a:stretch>
        </p:blipFill>
        <p:spPr bwMode="auto">
          <a:xfrm>
            <a:off x="254043" y="3430427"/>
            <a:ext cx="1894236" cy="284708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66932" name="Picture 20"/>
          <p:cNvPicPr>
            <a:picLocks noChangeAspect="1" noChangeArrowheads="1"/>
          </p:cNvPicPr>
          <p:nvPr/>
        </p:nvPicPr>
        <p:blipFill>
          <a:blip r:embed="rId4" cstate="print">
            <a:lum bright="-20000" contrast="10000"/>
          </a:blip>
          <a:srcRect/>
          <a:stretch>
            <a:fillRect/>
          </a:stretch>
        </p:blipFill>
        <p:spPr bwMode="auto">
          <a:xfrm>
            <a:off x="6750121" y="3618787"/>
            <a:ext cx="2111772" cy="252515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7" name="TextBox 16"/>
          <p:cNvSpPr txBox="1"/>
          <p:nvPr/>
        </p:nvSpPr>
        <p:spPr>
          <a:xfrm>
            <a:off x="5573351" y="6105136"/>
            <a:ext cx="1089061" cy="261610"/>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r>
              <a:rPr lang="en-US" sz="1050" b="1" i="1" spc="150" dirty="0">
                <a:ln w="11430"/>
                <a:solidFill>
                  <a:srgbClr val="F8F8F8"/>
                </a:solidFill>
                <a:effectLst>
                  <a:outerShdw blurRad="25400" algn="tl" rotWithShape="0">
                    <a:srgbClr val="000000">
                      <a:alpha val="43000"/>
                    </a:srgbClr>
                  </a:outerShdw>
                </a:effectLst>
                <a:latin typeface="+mn-lt"/>
              </a:rPr>
              <a:t>CCC 2363</a:t>
            </a:r>
            <a:endParaRPr lang="en-US" sz="1050" b="1" spc="150" dirty="0">
              <a:ln w="11430"/>
              <a:solidFill>
                <a:srgbClr val="F8F8F8"/>
              </a:solidFill>
              <a:effectLst>
                <a:outerShdw blurRad="25400" algn="tl" rotWithShape="0">
                  <a:srgbClr val="000000">
                    <a:alpha val="43000"/>
                  </a:srgbClr>
                </a:outerShdw>
              </a:effectLst>
              <a:latin typeface="+mn-lt"/>
            </a:endParaRPr>
          </a:p>
        </p:txBody>
      </p:sp>
      <p:sp>
        <p:nvSpPr>
          <p:cNvPr id="15" name="Rectangle 3"/>
          <p:cNvSpPr txBox="1">
            <a:spLocks noChangeArrowheads="1"/>
          </p:cNvSpPr>
          <p:nvPr/>
        </p:nvSpPr>
        <p:spPr>
          <a:xfrm>
            <a:off x="2201333" y="3422038"/>
            <a:ext cx="4470400" cy="3029562"/>
          </a:xfrm>
          <a:prstGeom prst="rect">
            <a:avLst/>
          </a:prstGeom>
          <a:noFill/>
        </p:spPr>
        <p:txBody>
          <a:bodyPr vert="horz" wrap="square" rtlCol="0">
            <a:noAutofit/>
          </a:bodyPr>
          <a:lstStyle/>
          <a:p>
            <a:pPr lvl="0">
              <a:lnSpc>
                <a:spcPct val="90000"/>
              </a:lnSpc>
              <a:spcBef>
                <a:spcPts val="1200"/>
              </a:spcBef>
              <a:buClr>
                <a:schemeClr val="tx1">
                  <a:shade val="95000"/>
                </a:schemeClr>
              </a:buClr>
              <a:buSzPct val="65000"/>
              <a:defRPr/>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ligraph421 BT" pitchFamily="66" charset="0"/>
              </a:rPr>
              <a:t>“These two meanings or values of marriage cannot be separated without altering the couple’s spiritual life and compromising the goods of marriage and the future of the family.”</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500"/>
                                        <p:tgtEl>
                                          <p:spTgt spid="14"/>
                                        </p:tgtEl>
                                      </p:cBhvr>
                                    </p:animEffect>
                                  </p:childTnLst>
                                </p:cTn>
                              </p:par>
                              <p:par>
                                <p:cTn id="8" presetID="63" presetClass="path" presetSubtype="0" accel="50000" decel="50000" fill="hold" nodeType="withEffect">
                                  <p:stCondLst>
                                    <p:cond delay="0"/>
                                  </p:stCondLst>
                                  <p:childTnLst>
                                    <p:animMotion origin="layout" path="M -0.25 3.30326E-6 L 4.16667E-6 3.30326E-6 " pathEditMode="relative" rAng="0" ptsTypes="AA">
                                      <p:cBhvr>
                                        <p:cTn id="9" dur="2000" fill="hold"/>
                                        <p:tgtEl>
                                          <p:spTgt spid="14"/>
                                        </p:tgtEl>
                                        <p:attrNameLst>
                                          <p:attrName>ppt_x</p:attrName>
                                          <p:attrName>ppt_y</p:attrName>
                                        </p:attrNameLst>
                                      </p:cBhvr>
                                      <p:rCtr x="125" y="0"/>
                                    </p:animMotion>
                                  </p:childTnLst>
                                </p:cTn>
                              </p:par>
                            </p:childTnLst>
                          </p:cTn>
                        </p:par>
                        <p:par>
                          <p:cTn id="10" fill="hold">
                            <p:stCondLst>
                              <p:cond delay="2000"/>
                            </p:stCondLst>
                            <p:childTnLst>
                              <p:par>
                                <p:cTn id="11" presetID="10" presetClass="entr" presetSubtype="0" fill="hold" nodeType="afterEffect">
                                  <p:stCondLst>
                                    <p:cond delay="50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500"/>
                                        <p:tgtEl>
                                          <p:spTgt spid="16"/>
                                        </p:tgtEl>
                                      </p:cBhvr>
                                    </p:animEffect>
                                  </p:childTnLst>
                                </p:cTn>
                              </p:par>
                              <p:par>
                                <p:cTn id="14" presetID="35" presetClass="path" presetSubtype="0" accel="50000" decel="50000" fill="hold" nodeType="withEffect">
                                  <p:stCondLst>
                                    <p:cond delay="0"/>
                                  </p:stCondLst>
                                  <p:childTnLst>
                                    <p:animMotion origin="layout" path="M 0.25 4.24474E-6 L -2.77778E-7 4.24474E-6 " pathEditMode="relative" rAng="0" ptsTypes="AA">
                                      <p:cBhvr>
                                        <p:cTn id="15" dur="2000" fill="hold"/>
                                        <p:tgtEl>
                                          <p:spTgt spid="16"/>
                                        </p:tgtEl>
                                        <p:attrNameLst>
                                          <p:attrName>ppt_x</p:attrName>
                                          <p:attrName>ppt_y</p:attrName>
                                        </p:attrNameLst>
                                      </p:cBhvr>
                                      <p:rCtr x="-125" y="0"/>
                                    </p:animMotion>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6915">
                                            <p:txEl>
                                              <p:pRg st="0" end="0"/>
                                            </p:txEl>
                                          </p:spTgt>
                                        </p:tgtEl>
                                        <p:attrNameLst>
                                          <p:attrName>style.visibility</p:attrName>
                                        </p:attrNameLst>
                                      </p:cBhvr>
                                      <p:to>
                                        <p:strVal val="visible"/>
                                      </p:to>
                                    </p:set>
                                    <p:animEffect transition="in" filter="fade">
                                      <p:cBhvr>
                                        <p:cTn id="20" dur="2000"/>
                                        <p:tgtEl>
                                          <p:spTgt spid="166915">
                                            <p:txEl>
                                              <p:pRg st="0" end="0"/>
                                            </p:txEl>
                                          </p:spTgt>
                                        </p:tgtEl>
                                      </p:cBhvr>
                                    </p:animEffect>
                                  </p:childTnLst>
                                </p:cTn>
                              </p:par>
                              <p:par>
                                <p:cTn id="21" presetID="10" presetClass="entr" presetSubtype="0" fill="hold" grpId="0" nodeType="withEffect" nodePh="1">
                                  <p:stCondLst>
                                    <p:cond delay="0"/>
                                  </p:stCondLst>
                                  <p:endCondLst>
                                    <p:cond evt="begin" delay="0">
                                      <p:tn val="21"/>
                                    </p:cond>
                                  </p:endCondLst>
                                  <p:childTnLst>
                                    <p:set>
                                      <p:cBhvr>
                                        <p:cTn id="22" dur="1" fill="hold">
                                          <p:stCondLst>
                                            <p:cond delay="0"/>
                                          </p:stCondLst>
                                        </p:cTn>
                                        <p:tgtEl>
                                          <p:spTgt spid="166918"/>
                                        </p:tgtEl>
                                        <p:attrNameLst>
                                          <p:attrName>style.visibility</p:attrName>
                                        </p:attrNameLst>
                                      </p:cBhvr>
                                      <p:to>
                                        <p:strVal val="visible"/>
                                      </p:to>
                                    </p:set>
                                    <p:animEffect transition="in" filter="fade">
                                      <p:cBhvr>
                                        <p:cTn id="23" dur="2000"/>
                                        <p:tgtEl>
                                          <p:spTgt spid="166918"/>
                                        </p:tgtEl>
                                      </p:cBhvr>
                                    </p:animEffect>
                                  </p:childTnLst>
                                </p:cTn>
                              </p:par>
                              <p:par>
                                <p:cTn id="24" presetID="10" presetClass="entr" presetSubtype="0" fill="hold" nodeType="withEffect">
                                  <p:stCondLst>
                                    <p:cond delay="2500"/>
                                  </p:stCondLst>
                                  <p:childTnLst>
                                    <p:set>
                                      <p:cBhvr>
                                        <p:cTn id="25" dur="1" fill="hold">
                                          <p:stCondLst>
                                            <p:cond delay="0"/>
                                          </p:stCondLst>
                                        </p:cTn>
                                        <p:tgtEl>
                                          <p:spTgt spid="166929"/>
                                        </p:tgtEl>
                                        <p:attrNameLst>
                                          <p:attrName>style.visibility</p:attrName>
                                        </p:attrNameLst>
                                      </p:cBhvr>
                                      <p:to>
                                        <p:strVal val="visible"/>
                                      </p:to>
                                    </p:set>
                                    <p:animEffect transition="in" filter="fade">
                                      <p:cBhvr>
                                        <p:cTn id="26" dur="1700"/>
                                        <p:tgtEl>
                                          <p:spTgt spid="166929"/>
                                        </p:tgtEl>
                                      </p:cBhvr>
                                    </p:animEffect>
                                  </p:childTnLst>
                                </p:cTn>
                              </p:par>
                              <p:par>
                                <p:cTn id="27" presetID="10" presetClass="entr" presetSubtype="0" fill="hold" nodeType="withEffect">
                                  <p:stCondLst>
                                    <p:cond delay="2500"/>
                                  </p:stCondLst>
                                  <p:childTnLst>
                                    <p:set>
                                      <p:cBhvr>
                                        <p:cTn id="28" dur="1" fill="hold">
                                          <p:stCondLst>
                                            <p:cond delay="0"/>
                                          </p:stCondLst>
                                        </p:cTn>
                                        <p:tgtEl>
                                          <p:spTgt spid="166932"/>
                                        </p:tgtEl>
                                        <p:attrNameLst>
                                          <p:attrName>style.visibility</p:attrName>
                                        </p:attrNameLst>
                                      </p:cBhvr>
                                      <p:to>
                                        <p:strVal val="visible"/>
                                      </p:to>
                                    </p:set>
                                    <p:animEffect transition="in" filter="fade">
                                      <p:cBhvr>
                                        <p:cTn id="29" dur="1700"/>
                                        <p:tgtEl>
                                          <p:spTgt spid="16693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5">
                                            <p:txEl>
                                              <p:pRg st="0" end="0"/>
                                            </p:txEl>
                                          </p:spTgt>
                                        </p:tgtEl>
                                        <p:attrNameLst>
                                          <p:attrName>style.visibility</p:attrName>
                                        </p:attrNameLst>
                                      </p:cBhvr>
                                      <p:to>
                                        <p:strVal val="visible"/>
                                      </p:to>
                                    </p:set>
                                    <p:animEffect transition="in" filter="fade">
                                      <p:cBhvr>
                                        <p:cTn id="34" dur="2000"/>
                                        <p:tgtEl>
                                          <p:spTgt spid="15">
                                            <p:txEl>
                                              <p:pRg st="0" end="0"/>
                                            </p:txEl>
                                          </p:spTgt>
                                        </p:tgtEl>
                                      </p:cBhvr>
                                    </p:animEffect>
                                  </p:childTnLst>
                                </p:cTn>
                              </p:par>
                            </p:childTnLst>
                          </p:cTn>
                        </p:par>
                        <p:par>
                          <p:cTn id="35" fill="hold">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4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8"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184941" y="1006869"/>
            <a:ext cx="7890553" cy="584775"/>
          </a:xfrm>
          <a:prstGeom prst="rect">
            <a:avLst/>
          </a:prstGeom>
          <a:noFill/>
        </p:spPr>
        <p:txBody>
          <a:bodyPr wrap="square" rtlCol="0">
            <a:spAutoFit/>
          </a:bodyPr>
          <a:lstStyle/>
          <a:p>
            <a:pPr algn="l"/>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Book Antiqua" pitchFamily="18" charset="0"/>
              </a:rPr>
              <a:t>Law #1:  Keep Sex in Marriage</a:t>
            </a:r>
          </a:p>
        </p:txBody>
      </p:sp>
      <p:sp>
        <p:nvSpPr>
          <p:cNvPr id="11" name="Oval 10"/>
          <p:cNvSpPr/>
          <p:nvPr/>
        </p:nvSpPr>
        <p:spPr>
          <a:xfrm>
            <a:off x="1479479" y="1130156"/>
            <a:ext cx="6185042" cy="57201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170" name="Rectangle 2"/>
          <p:cNvSpPr>
            <a:spLocks noGrp="1" noRot="1" noChangeArrowheads="1"/>
          </p:cNvSpPr>
          <p:nvPr>
            <p:ph type="title"/>
          </p:nvPr>
        </p:nvSpPr>
        <p:spPr>
          <a:xfrm>
            <a:off x="55549" y="-47030"/>
            <a:ext cx="8960264" cy="1143000"/>
          </a:xfrm>
        </p:spPr>
        <p:txBody>
          <a:bodyPr vert="horz" anchor="ctr">
            <a:noAutofit/>
            <a:scene3d>
              <a:camera prst="orthographicFront"/>
              <a:lightRig rig="soft" dir="t">
                <a:rot lat="0" lon="0" rev="16800000"/>
              </a:lightRig>
            </a:scene3d>
            <a:sp3d prstMaterial="softEdge">
              <a:bevelT w="38100" h="38100"/>
            </a:sp3d>
          </a:bodyPr>
          <a:lstStyle/>
          <a:p>
            <a:pPr>
              <a:defRPr/>
            </a:pPr>
            <a:r>
              <a:rPr lang="en-US" sz="3200" dirty="0">
                <a:solidFill>
                  <a:srgbClr val="E2D700"/>
                </a:solidFill>
              </a:rPr>
              <a:t>Catholic Sexual Morality In A Nutshell</a:t>
            </a:r>
          </a:p>
        </p:txBody>
      </p:sp>
      <p:sp>
        <p:nvSpPr>
          <p:cNvPr id="12" name="Rectangle 11"/>
          <p:cNvSpPr/>
          <p:nvPr/>
        </p:nvSpPr>
        <p:spPr>
          <a:xfrm>
            <a:off x="2116476" y="1388097"/>
            <a:ext cx="4911048" cy="4095334"/>
          </a:xfrm>
          <a:prstGeom prst="rect">
            <a:avLst/>
          </a:prstGeom>
          <a:noFill/>
        </p:spPr>
        <p:txBody>
          <a:bodyPr wrap="none" lIns="91440" tIns="45720" rIns="91440" bIns="45720">
            <a:prstTxWarp prst="textArchUp">
              <a:avLst>
                <a:gd name="adj" fmla="val 12098073"/>
              </a:avLst>
            </a:prstTxWarp>
            <a:spAutoFit/>
          </a:bodyPr>
          <a:lstStyle/>
          <a:p>
            <a:pPr algn="ct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rPr>
              <a:t>Loving, Covenantal</a:t>
            </a:r>
          </a:p>
        </p:txBody>
      </p:sp>
      <p:sp>
        <p:nvSpPr>
          <p:cNvPr id="14" name="Rectangle 13"/>
          <p:cNvSpPr/>
          <p:nvPr/>
        </p:nvSpPr>
        <p:spPr>
          <a:xfrm rot="20873667">
            <a:off x="2214031" y="2371435"/>
            <a:ext cx="2492991" cy="923330"/>
          </a:xfrm>
          <a:prstGeom prst="rect">
            <a:avLst/>
          </a:prstGeom>
          <a:noFill/>
        </p:spPr>
        <p:txBody>
          <a:bodyPr wrap="none" lIns="91440" tIns="45720" rIns="91440" bIns="45720">
            <a:spAutoFit/>
          </a:bodyPr>
          <a:lstStyle/>
          <a:p>
            <a:pPr algn="ctr"/>
            <a:r>
              <a:rPr lang="en-US" sz="54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Babies</a:t>
            </a:r>
          </a:p>
        </p:txBody>
      </p:sp>
      <p:sp>
        <p:nvSpPr>
          <p:cNvPr id="16" name="Rectangle 15"/>
          <p:cNvSpPr/>
          <p:nvPr/>
        </p:nvSpPr>
        <p:spPr>
          <a:xfrm rot="20873667">
            <a:off x="4284030" y="4457087"/>
            <a:ext cx="3038011" cy="923330"/>
          </a:xfrm>
          <a:prstGeom prst="rect">
            <a:avLst/>
          </a:prstGeom>
          <a:noFill/>
        </p:spPr>
        <p:txBody>
          <a:bodyPr wrap="none" lIns="91440" tIns="45720" rIns="91440" bIns="45720">
            <a:spAutoFit/>
          </a:bodyPr>
          <a:lstStyle/>
          <a:p>
            <a:pPr algn="ctr"/>
            <a:r>
              <a:rPr lang="en-US" sz="54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Bonding</a:t>
            </a:r>
          </a:p>
        </p:txBody>
      </p:sp>
      <p:sp>
        <p:nvSpPr>
          <p:cNvPr id="17" name="Rectangle 16"/>
          <p:cNvSpPr/>
          <p:nvPr/>
        </p:nvSpPr>
        <p:spPr>
          <a:xfrm rot="20873667">
            <a:off x="3155718" y="3154786"/>
            <a:ext cx="2623380" cy="1323439"/>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80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SEX</a:t>
            </a:r>
          </a:p>
        </p:txBody>
      </p:sp>
      <p:sp>
        <p:nvSpPr>
          <p:cNvPr id="19" name="TextBox 18"/>
          <p:cNvSpPr txBox="1"/>
          <p:nvPr/>
        </p:nvSpPr>
        <p:spPr>
          <a:xfrm>
            <a:off x="410966" y="3673156"/>
            <a:ext cx="924674" cy="400110"/>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en-US" sz="2000" dirty="0">
                <a:ln w="18415" cmpd="sng">
                  <a:solidFill>
                    <a:srgbClr val="FFFF00"/>
                  </a:solidFill>
                  <a:prstDash val="solid"/>
                </a:ln>
                <a:solidFill>
                  <a:srgbClr val="FFFF00"/>
                </a:solidFill>
                <a:effectLst>
                  <a:outerShdw blurRad="63500" dir="3600000" algn="tl" rotWithShape="0">
                    <a:srgbClr val="000000">
                      <a:alpha val="70000"/>
                    </a:srgbClr>
                  </a:outerShdw>
                </a:effectLst>
              </a:rPr>
              <a:t>Rape</a:t>
            </a:r>
          </a:p>
        </p:txBody>
      </p:sp>
      <p:sp>
        <p:nvSpPr>
          <p:cNvPr id="20" name="TextBox 19"/>
          <p:cNvSpPr txBox="1"/>
          <p:nvPr/>
        </p:nvSpPr>
        <p:spPr>
          <a:xfrm>
            <a:off x="708913" y="1751887"/>
            <a:ext cx="1345915" cy="400110"/>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en-US" sz="2000" dirty="0">
                <a:ln w="18415" cmpd="sng">
                  <a:solidFill>
                    <a:srgbClr val="FFFF00"/>
                  </a:solidFill>
                  <a:prstDash val="solid"/>
                </a:ln>
                <a:solidFill>
                  <a:srgbClr val="FFFF00"/>
                </a:solidFill>
                <a:effectLst>
                  <a:outerShdw blurRad="63500" dir="3600000" algn="tl" rotWithShape="0">
                    <a:srgbClr val="000000">
                      <a:alpha val="70000"/>
                    </a:srgbClr>
                  </a:outerShdw>
                </a:effectLst>
              </a:rPr>
              <a:t>Adultery</a:t>
            </a:r>
          </a:p>
        </p:txBody>
      </p:sp>
      <p:sp>
        <p:nvSpPr>
          <p:cNvPr id="22" name="TextBox 21"/>
          <p:cNvSpPr txBox="1"/>
          <p:nvPr/>
        </p:nvSpPr>
        <p:spPr>
          <a:xfrm>
            <a:off x="113017" y="5645793"/>
            <a:ext cx="1982911" cy="707886"/>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en-US" sz="2000" dirty="0">
                <a:ln w="18415" cmpd="sng">
                  <a:solidFill>
                    <a:srgbClr val="FFFF00"/>
                  </a:solidFill>
                  <a:prstDash val="solid"/>
                </a:ln>
                <a:solidFill>
                  <a:srgbClr val="FFFF00"/>
                </a:solidFill>
                <a:effectLst>
                  <a:outerShdw blurRad="63500" dir="3600000" algn="tl" rotWithShape="0">
                    <a:srgbClr val="000000">
                      <a:alpha val="70000"/>
                    </a:srgbClr>
                  </a:outerShdw>
                </a:effectLst>
              </a:rPr>
              <a:t>Extra-Marital Sex</a:t>
            </a:r>
          </a:p>
        </p:txBody>
      </p:sp>
      <p:sp>
        <p:nvSpPr>
          <p:cNvPr id="23" name="TextBox 22"/>
          <p:cNvSpPr txBox="1"/>
          <p:nvPr/>
        </p:nvSpPr>
        <p:spPr>
          <a:xfrm>
            <a:off x="7027515" y="1828799"/>
            <a:ext cx="1849358" cy="400110"/>
          </a:xfrm>
          <a:prstGeom prst="rect">
            <a:avLst/>
          </a:prstGeom>
          <a:noFill/>
          <a:effectLst>
            <a:outerShdw blurRad="50800" dist="38100" dir="2700000" algn="tl" rotWithShape="0">
              <a:prstClr val="black">
                <a:alpha val="40000"/>
              </a:prstClr>
            </a:outerShdw>
          </a:effectLst>
        </p:spPr>
        <p:txBody>
          <a:bodyPr wrap="square" rtlCol="0">
            <a:spAutoFit/>
          </a:bodyPr>
          <a:lstStyle/>
          <a:p>
            <a:pPr algn="l"/>
            <a:r>
              <a:rPr lang="en-US" sz="2000" dirty="0">
                <a:ln w="18415" cmpd="sng">
                  <a:solidFill>
                    <a:srgbClr val="FFFF00"/>
                  </a:solidFill>
                  <a:prstDash val="solid"/>
                </a:ln>
                <a:solidFill>
                  <a:srgbClr val="FFFF00"/>
                </a:solidFill>
                <a:effectLst>
                  <a:outerShdw blurRad="63500" dir="3600000" algn="tl" rotWithShape="0">
                    <a:srgbClr val="000000">
                      <a:alpha val="70000"/>
                    </a:srgbClr>
                  </a:outerShdw>
                </a:effectLst>
              </a:rPr>
              <a:t>Pornography</a:t>
            </a:r>
          </a:p>
        </p:txBody>
      </p:sp>
      <p:sp>
        <p:nvSpPr>
          <p:cNvPr id="24" name="TextBox 23"/>
          <p:cNvSpPr txBox="1"/>
          <p:nvPr/>
        </p:nvSpPr>
        <p:spPr>
          <a:xfrm>
            <a:off x="7530948" y="2681558"/>
            <a:ext cx="1356198" cy="400110"/>
          </a:xfrm>
          <a:prstGeom prst="rect">
            <a:avLst/>
          </a:prstGeom>
          <a:noFill/>
          <a:effectLst>
            <a:outerShdw blurRad="50800" dist="38100" dir="2700000" algn="tl" rotWithShape="0">
              <a:prstClr val="black">
                <a:alpha val="40000"/>
              </a:prstClr>
            </a:outerShdw>
          </a:effectLst>
        </p:spPr>
        <p:txBody>
          <a:bodyPr wrap="square" rtlCol="0">
            <a:spAutoFit/>
          </a:bodyPr>
          <a:lstStyle/>
          <a:p>
            <a:pPr algn="l"/>
            <a:r>
              <a:rPr lang="en-US" sz="2000" dirty="0">
                <a:ln w="18415" cmpd="sng">
                  <a:solidFill>
                    <a:srgbClr val="FFFF00"/>
                  </a:solidFill>
                  <a:prstDash val="solid"/>
                </a:ln>
                <a:solidFill>
                  <a:srgbClr val="FFFF00"/>
                </a:solidFill>
                <a:effectLst>
                  <a:outerShdw blurRad="63500" dir="3600000" algn="tl" rotWithShape="0">
                    <a:srgbClr val="000000">
                      <a:alpha val="70000"/>
                    </a:srgbClr>
                  </a:outerShdw>
                </a:effectLst>
              </a:rPr>
              <a:t>Abortion</a:t>
            </a:r>
          </a:p>
        </p:txBody>
      </p:sp>
      <p:sp>
        <p:nvSpPr>
          <p:cNvPr id="25" name="TextBox 24"/>
          <p:cNvSpPr txBox="1"/>
          <p:nvPr/>
        </p:nvSpPr>
        <p:spPr>
          <a:xfrm>
            <a:off x="359596" y="4484820"/>
            <a:ext cx="1150706" cy="707886"/>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en-US" sz="2000" dirty="0">
                <a:ln w="18415" cmpd="sng">
                  <a:solidFill>
                    <a:srgbClr val="FFFF00"/>
                  </a:solidFill>
                  <a:prstDash val="solid"/>
                </a:ln>
                <a:solidFill>
                  <a:srgbClr val="FFFF00"/>
                </a:solidFill>
                <a:effectLst>
                  <a:outerShdw blurRad="63500" dir="3600000" algn="tl" rotWithShape="0">
                    <a:srgbClr val="000000">
                      <a:alpha val="70000"/>
                    </a:srgbClr>
                  </a:outerShdw>
                </a:effectLst>
              </a:rPr>
              <a:t>Sexual Abuse</a:t>
            </a:r>
          </a:p>
        </p:txBody>
      </p:sp>
      <p:sp>
        <p:nvSpPr>
          <p:cNvPr id="26" name="TextBox 25"/>
          <p:cNvSpPr txBox="1"/>
          <p:nvPr/>
        </p:nvSpPr>
        <p:spPr>
          <a:xfrm>
            <a:off x="7705610" y="3750068"/>
            <a:ext cx="914408" cy="400110"/>
          </a:xfrm>
          <a:prstGeom prst="rect">
            <a:avLst/>
          </a:prstGeom>
          <a:noFill/>
          <a:effectLst>
            <a:outerShdw blurRad="50800" dist="38100" dir="2700000" algn="tl" rotWithShape="0">
              <a:prstClr val="black">
                <a:alpha val="40000"/>
              </a:prstClr>
            </a:outerShdw>
          </a:effectLst>
        </p:spPr>
        <p:txBody>
          <a:bodyPr wrap="square" rtlCol="0">
            <a:spAutoFit/>
          </a:bodyPr>
          <a:lstStyle/>
          <a:p>
            <a:pPr algn="l"/>
            <a:r>
              <a:rPr lang="en-US" sz="2000" dirty="0">
                <a:ln w="18415" cmpd="sng">
                  <a:solidFill>
                    <a:srgbClr val="FFFF00"/>
                  </a:solidFill>
                  <a:prstDash val="solid"/>
                </a:ln>
                <a:solidFill>
                  <a:srgbClr val="FFFF00"/>
                </a:solidFill>
                <a:effectLst>
                  <a:outerShdw blurRad="63500" dir="3600000" algn="tl" rotWithShape="0">
                    <a:srgbClr val="000000">
                      <a:alpha val="70000"/>
                    </a:srgbClr>
                  </a:outerShdw>
                </a:effectLst>
              </a:rPr>
              <a:t>STDs</a:t>
            </a:r>
          </a:p>
        </p:txBody>
      </p:sp>
      <p:sp>
        <p:nvSpPr>
          <p:cNvPr id="27" name="TextBox 26"/>
          <p:cNvSpPr txBox="1"/>
          <p:nvPr/>
        </p:nvSpPr>
        <p:spPr>
          <a:xfrm>
            <a:off x="7589128" y="4869508"/>
            <a:ext cx="1082262" cy="400110"/>
          </a:xfrm>
          <a:prstGeom prst="rect">
            <a:avLst/>
          </a:prstGeom>
          <a:noFill/>
          <a:effectLst>
            <a:outerShdw blurRad="50800" dist="38100" dir="2700000" algn="tl" rotWithShape="0">
              <a:prstClr val="black">
                <a:alpha val="40000"/>
              </a:prstClr>
            </a:outerShdw>
          </a:effectLst>
        </p:spPr>
        <p:txBody>
          <a:bodyPr wrap="square" rtlCol="0">
            <a:spAutoFit/>
          </a:bodyPr>
          <a:lstStyle/>
          <a:p>
            <a:pPr algn="l"/>
            <a:r>
              <a:rPr lang="en-US" sz="2000" dirty="0">
                <a:ln w="18415" cmpd="sng">
                  <a:solidFill>
                    <a:srgbClr val="FFFF00"/>
                  </a:solidFill>
                  <a:prstDash val="solid"/>
                </a:ln>
                <a:solidFill>
                  <a:srgbClr val="FFFF00"/>
                </a:solidFill>
                <a:effectLst>
                  <a:outerShdw blurRad="63500" dir="3600000" algn="tl" rotWithShape="0">
                    <a:srgbClr val="000000">
                      <a:alpha val="70000"/>
                    </a:srgbClr>
                  </a:outerShdw>
                </a:effectLst>
              </a:rPr>
              <a:t>Incest</a:t>
            </a:r>
          </a:p>
        </p:txBody>
      </p:sp>
      <p:sp>
        <p:nvSpPr>
          <p:cNvPr id="28" name="TextBox 27"/>
          <p:cNvSpPr txBox="1"/>
          <p:nvPr/>
        </p:nvSpPr>
        <p:spPr>
          <a:xfrm>
            <a:off x="390416" y="2604646"/>
            <a:ext cx="1181528" cy="400110"/>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en-US" sz="2000" dirty="0">
                <a:ln w="18415" cmpd="sng">
                  <a:solidFill>
                    <a:srgbClr val="FFFF00"/>
                  </a:solidFill>
                  <a:prstDash val="solid"/>
                </a:ln>
                <a:solidFill>
                  <a:srgbClr val="FFFF00"/>
                </a:solidFill>
                <a:effectLst>
                  <a:outerShdw blurRad="63500" dir="3600000" algn="tl" rotWithShape="0">
                    <a:srgbClr val="000000">
                      <a:alpha val="70000"/>
                    </a:srgbClr>
                  </a:outerShdw>
                </a:effectLst>
              </a:rPr>
              <a:t>Divorce</a:t>
            </a:r>
          </a:p>
        </p:txBody>
      </p:sp>
      <p:sp>
        <p:nvSpPr>
          <p:cNvPr id="29" name="TextBox 28"/>
          <p:cNvSpPr txBox="1"/>
          <p:nvPr/>
        </p:nvSpPr>
        <p:spPr>
          <a:xfrm>
            <a:off x="6996692" y="5654339"/>
            <a:ext cx="1993196" cy="719191"/>
          </a:xfrm>
          <a:prstGeom prst="rect">
            <a:avLst/>
          </a:prstGeom>
          <a:noFill/>
          <a:effectLst>
            <a:outerShdw blurRad="50800" dist="38100" dir="2700000" algn="tl" rotWithShape="0">
              <a:prstClr val="black">
                <a:alpha val="40000"/>
              </a:prstClr>
            </a:outerShdw>
          </a:effectLst>
        </p:spPr>
        <p:txBody>
          <a:bodyPr wrap="square" rtlCol="0">
            <a:spAutoFit/>
          </a:bodyPr>
          <a:lstStyle/>
          <a:p>
            <a:pPr algn="l"/>
            <a:r>
              <a:rPr lang="en-US" sz="2000" dirty="0">
                <a:ln w="18415" cmpd="sng">
                  <a:solidFill>
                    <a:srgbClr val="FFFF00"/>
                  </a:solidFill>
                  <a:prstDash val="solid"/>
                </a:ln>
                <a:solidFill>
                  <a:srgbClr val="FFFF00"/>
                </a:solidFill>
                <a:effectLst>
                  <a:outerShdw blurRad="63500" dir="3600000" algn="tl" rotWithShape="0">
                    <a:srgbClr val="000000">
                      <a:alpha val="70000"/>
                    </a:srgbClr>
                  </a:outerShdw>
                </a:effectLst>
              </a:rPr>
              <a:t>Homosexual Acts</a:t>
            </a:r>
          </a:p>
        </p:txBody>
      </p:sp>
      <p:pic>
        <p:nvPicPr>
          <p:cNvPr id="30" name="Picture 29" descr="happy baby2.jpg"/>
          <p:cNvPicPr>
            <a:picLocks noChangeAspect="1"/>
          </p:cNvPicPr>
          <p:nvPr/>
        </p:nvPicPr>
        <p:blipFill>
          <a:blip r:embed="rId3" cstate="print"/>
          <a:srcRect/>
          <a:stretch>
            <a:fillRect/>
          </a:stretch>
        </p:blipFill>
        <p:spPr>
          <a:xfrm rot="20825363">
            <a:off x="4654912" y="1768921"/>
            <a:ext cx="1216633" cy="1354077"/>
          </a:xfrm>
          <a:prstGeom prst="rect">
            <a:avLst/>
          </a:prstGeom>
          <a:ln>
            <a:noFill/>
          </a:ln>
          <a:effectLst>
            <a:softEdge rad="112500"/>
          </a:effectLst>
        </p:spPr>
      </p:pic>
      <p:pic>
        <p:nvPicPr>
          <p:cNvPr id="31" name="Picture 30" descr="bonding.jpg"/>
          <p:cNvPicPr>
            <a:picLocks noChangeAspect="1"/>
          </p:cNvPicPr>
          <p:nvPr/>
        </p:nvPicPr>
        <p:blipFill>
          <a:blip r:embed="rId4" cstate="print"/>
          <a:stretch>
            <a:fillRect/>
          </a:stretch>
        </p:blipFill>
        <p:spPr>
          <a:xfrm rot="20939001">
            <a:off x="3032812" y="4498988"/>
            <a:ext cx="1203854" cy="1806910"/>
          </a:xfrm>
          <a:prstGeom prst="rect">
            <a:avLst/>
          </a:prstGeom>
          <a:ln>
            <a:noFill/>
          </a:ln>
          <a:effectLst>
            <a:softEdge rad="112500"/>
          </a:effectLst>
        </p:spPr>
      </p:pic>
      <p:sp>
        <p:nvSpPr>
          <p:cNvPr id="13" name="Rectangle 12"/>
          <p:cNvSpPr/>
          <p:nvPr/>
        </p:nvSpPr>
        <p:spPr>
          <a:xfrm>
            <a:off x="1982912" y="3023850"/>
            <a:ext cx="5178176" cy="3608122"/>
          </a:xfrm>
          <a:prstGeom prst="rect">
            <a:avLst/>
          </a:prstGeom>
          <a:noFill/>
        </p:spPr>
        <p:txBody>
          <a:bodyPr wrap="none" lIns="91440" tIns="45720" rIns="91440" bIns="45720">
            <a:prstTxWarp prst="textArchDown">
              <a:avLst/>
            </a:prstTxWarp>
            <a:spAutoFit/>
          </a:bodyPr>
          <a:lstStyle/>
          <a:p>
            <a:pPr algn="ct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rPr>
              <a:t>Marriage</a:t>
            </a:r>
          </a:p>
        </p:txBody>
      </p:sp>
      <p:sp>
        <p:nvSpPr>
          <p:cNvPr id="32" name="Rectangle 31"/>
          <p:cNvSpPr/>
          <p:nvPr/>
        </p:nvSpPr>
        <p:spPr>
          <a:xfrm rot="20873667">
            <a:off x="6411017" y="260363"/>
            <a:ext cx="2623380" cy="1323439"/>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80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SEX</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31" presetClass="entr" presetSubtype="0" fill="hold" grpId="0" nodeType="withEffect">
                                  <p:stCondLst>
                                    <p:cond delay="0"/>
                                  </p:stCondLst>
                                  <p:iterate type="lt">
                                    <p:tmPct val="10667"/>
                                  </p:iterate>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anim calcmode="lin" valueType="num">
                                      <p:cBhvr>
                                        <p:cTn id="13" dur="500" fill="hold"/>
                                        <p:tgtEl>
                                          <p:spTgt spid="12"/>
                                        </p:tgtEl>
                                        <p:attrNameLst>
                                          <p:attrName>style.rotation</p:attrName>
                                        </p:attrNameLst>
                                      </p:cBhvr>
                                      <p:tavLst>
                                        <p:tav tm="0">
                                          <p:val>
                                            <p:fltVal val="90"/>
                                          </p:val>
                                        </p:tav>
                                        <p:tav tm="100000">
                                          <p:val>
                                            <p:fltVal val="0"/>
                                          </p:val>
                                        </p:tav>
                                      </p:tavLst>
                                    </p:anim>
                                    <p:animEffect transition="in" filter="fade">
                                      <p:cBhvr>
                                        <p:cTn id="14" dur="500"/>
                                        <p:tgtEl>
                                          <p:spTgt spid="12"/>
                                        </p:tgtEl>
                                      </p:cBhvr>
                                    </p:animEffect>
                                  </p:childTnLst>
                                </p:cTn>
                              </p:par>
                              <p:par>
                                <p:cTn id="15" presetID="31" presetClass="entr" presetSubtype="0" fill="hold" grpId="0" nodeType="withEffect">
                                  <p:stCondLst>
                                    <p:cond delay="1000"/>
                                  </p:stCondLst>
                                  <p:iterate type="lt">
                                    <p:tmPct val="20000"/>
                                  </p:iterate>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 calcmode="lin" valueType="num">
                                      <p:cBhvr>
                                        <p:cTn id="19" dur="500" fill="hold"/>
                                        <p:tgtEl>
                                          <p:spTgt spid="13"/>
                                        </p:tgtEl>
                                        <p:attrNameLst>
                                          <p:attrName>style.rotation</p:attrName>
                                        </p:attrNameLst>
                                      </p:cBhvr>
                                      <p:tavLst>
                                        <p:tav tm="0">
                                          <p:val>
                                            <p:fltVal val="90"/>
                                          </p:val>
                                        </p:tav>
                                        <p:tav tm="100000">
                                          <p:val>
                                            <p:fltVal val="0"/>
                                          </p:val>
                                        </p:tav>
                                      </p:tavLst>
                                    </p:anim>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300" fill="hold"/>
                                        <p:tgtEl>
                                          <p:spTgt spid="17"/>
                                        </p:tgtEl>
                                        <p:attrNameLst>
                                          <p:attrName>ppt_w</p:attrName>
                                        </p:attrNameLst>
                                      </p:cBhvr>
                                      <p:tavLst>
                                        <p:tav tm="0">
                                          <p:val>
                                            <p:fltVal val="0"/>
                                          </p:val>
                                        </p:tav>
                                        <p:tav tm="100000">
                                          <p:val>
                                            <p:strVal val="#ppt_w"/>
                                          </p:val>
                                        </p:tav>
                                      </p:tavLst>
                                    </p:anim>
                                    <p:anim calcmode="lin" valueType="num">
                                      <p:cBhvr>
                                        <p:cTn id="26" dur="300" fill="hold"/>
                                        <p:tgtEl>
                                          <p:spTgt spid="17"/>
                                        </p:tgtEl>
                                        <p:attrNameLst>
                                          <p:attrName>ppt_h</p:attrName>
                                        </p:attrNameLst>
                                      </p:cBhvr>
                                      <p:tavLst>
                                        <p:tav tm="0">
                                          <p:val>
                                            <p:fltVal val="0"/>
                                          </p:val>
                                        </p:tav>
                                        <p:tav tm="100000">
                                          <p:val>
                                            <p:strVal val="#ppt_h"/>
                                          </p:val>
                                        </p:tav>
                                      </p:tavLst>
                                    </p:anim>
                                    <p:animEffect transition="in" filter="fade">
                                      <p:cBhvr>
                                        <p:cTn id="27" dur="3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1"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300"/>
                                        <p:tgtEl>
                                          <p:spTgt spid="14"/>
                                        </p:tgtEl>
                                      </p:cBhvr>
                                    </p:animEffect>
                                  </p:childTnLst>
                                </p:cTn>
                              </p:par>
                              <p:par>
                                <p:cTn id="33" presetID="10" presetClass="entr" presetSubtype="0" fill="hold" nodeType="withEffect">
                                  <p:stCondLst>
                                    <p:cond delay="50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300"/>
                                        <p:tgtEl>
                                          <p:spTgt spid="30"/>
                                        </p:tgtEl>
                                      </p:cBhvr>
                                    </p:animEffect>
                                  </p:childTnLst>
                                </p:cTn>
                              </p:par>
                              <p:par>
                                <p:cTn id="36" presetID="6" presetClass="emph" presetSubtype="0" accel="50000" decel="50000" autoRev="1" fill="hold" grpId="0" nodeType="withEffect">
                                  <p:stCondLst>
                                    <p:cond delay="600"/>
                                  </p:stCondLst>
                                  <p:childTnLst>
                                    <p:animScale>
                                      <p:cBhvr>
                                        <p:cTn id="37" dur="100" fill="hold"/>
                                        <p:tgtEl>
                                          <p:spTgt spid="14"/>
                                        </p:tgtEl>
                                      </p:cBhvr>
                                      <p:by x="130000" y="130000"/>
                                    </p:animScale>
                                  </p:childTnLst>
                                </p:cTn>
                              </p:par>
                              <p:par>
                                <p:cTn id="38" presetID="6" presetClass="emph" presetSubtype="0" accel="50000" decel="50000" autoRev="1" fill="hold" nodeType="withEffect">
                                  <p:stCondLst>
                                    <p:cond delay="600"/>
                                  </p:stCondLst>
                                  <p:childTnLst>
                                    <p:animScale>
                                      <p:cBhvr>
                                        <p:cTn id="39" dur="200" fill="hold"/>
                                        <p:tgtEl>
                                          <p:spTgt spid="30"/>
                                        </p:tgtEl>
                                      </p:cBhvr>
                                      <p:by x="130000" y="130000"/>
                                    </p:animScale>
                                  </p:childTnLst>
                                </p:cTn>
                              </p:par>
                            </p:childTnLst>
                          </p:cTn>
                        </p:par>
                        <p:par>
                          <p:cTn id="40" fill="hold">
                            <p:stCondLst>
                              <p:cond delay="1000"/>
                            </p:stCondLst>
                            <p:childTnLst>
                              <p:par>
                                <p:cTn id="41" presetID="10" presetClass="entr" presetSubtype="0" fill="hold" grpId="0" nodeType="afterEffect">
                                  <p:stCondLst>
                                    <p:cond delay="30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300"/>
                                        <p:tgtEl>
                                          <p:spTgt spid="16"/>
                                        </p:tgtEl>
                                      </p:cBhvr>
                                    </p:animEffect>
                                  </p:childTnLst>
                                </p:cTn>
                              </p:par>
                              <p:par>
                                <p:cTn id="44" presetID="10" presetClass="entr" presetSubtype="0" fill="hold" nodeType="withEffect">
                                  <p:stCondLst>
                                    <p:cond delay="300"/>
                                  </p:stCondLst>
                                  <p:childTnLst>
                                    <p:set>
                                      <p:cBhvr>
                                        <p:cTn id="45" dur="1" fill="hold">
                                          <p:stCondLst>
                                            <p:cond delay="0"/>
                                          </p:stCondLst>
                                        </p:cTn>
                                        <p:tgtEl>
                                          <p:spTgt spid="31"/>
                                        </p:tgtEl>
                                        <p:attrNameLst>
                                          <p:attrName>style.visibility</p:attrName>
                                        </p:attrNameLst>
                                      </p:cBhvr>
                                      <p:to>
                                        <p:strVal val="visible"/>
                                      </p:to>
                                    </p:set>
                                    <p:animEffect transition="in" filter="fade">
                                      <p:cBhvr>
                                        <p:cTn id="46" dur="300"/>
                                        <p:tgtEl>
                                          <p:spTgt spid="31"/>
                                        </p:tgtEl>
                                      </p:cBhvr>
                                    </p:animEffect>
                                  </p:childTnLst>
                                </p:cTn>
                              </p:par>
                              <p:par>
                                <p:cTn id="47" presetID="6" presetClass="emph" presetSubtype="0" accel="50000" decel="50000" autoRev="1" fill="hold" grpId="1" nodeType="withEffect">
                                  <p:stCondLst>
                                    <p:cond delay="400"/>
                                  </p:stCondLst>
                                  <p:childTnLst>
                                    <p:animScale>
                                      <p:cBhvr>
                                        <p:cTn id="48" dur="100" fill="hold"/>
                                        <p:tgtEl>
                                          <p:spTgt spid="16"/>
                                        </p:tgtEl>
                                      </p:cBhvr>
                                      <p:by x="150000" y="150000"/>
                                    </p:animScale>
                                  </p:childTnLst>
                                </p:cTn>
                              </p:par>
                              <p:par>
                                <p:cTn id="49" presetID="6" presetClass="emph" presetSubtype="0" accel="50000" decel="50000" autoRev="1" fill="hold" nodeType="withEffect">
                                  <p:stCondLst>
                                    <p:cond delay="400"/>
                                  </p:stCondLst>
                                  <p:childTnLst>
                                    <p:animScale>
                                      <p:cBhvr>
                                        <p:cTn id="50" dur="200" fill="hold"/>
                                        <p:tgtEl>
                                          <p:spTgt spid="31"/>
                                        </p:tgtEl>
                                      </p:cBhvr>
                                      <p:by x="130000" y="130000"/>
                                    </p:animScale>
                                  </p:childTnLst>
                                </p:cTn>
                              </p:par>
                            </p:childTnLst>
                          </p:cTn>
                        </p:par>
                      </p:childTnLst>
                    </p:cTn>
                  </p:par>
                  <p:par>
                    <p:cTn id="51" fill="hold">
                      <p:stCondLst>
                        <p:cond delay="indefinite"/>
                      </p:stCondLst>
                      <p:childTnLst>
                        <p:par>
                          <p:cTn id="52" fill="hold">
                            <p:stCondLst>
                              <p:cond delay="0"/>
                            </p:stCondLst>
                            <p:childTnLst>
                              <p:par>
                                <p:cTn id="53" presetID="47" presetClass="exit" presetSubtype="0" fill="hold" grpId="0" nodeType="clickEffect">
                                  <p:stCondLst>
                                    <p:cond delay="0"/>
                                  </p:stCondLst>
                                  <p:childTnLst>
                                    <p:animEffect transition="out" filter="fade">
                                      <p:cBhvr>
                                        <p:cTn id="54" dur="1000"/>
                                        <p:tgtEl>
                                          <p:spTgt spid="263170"/>
                                        </p:tgtEl>
                                      </p:cBhvr>
                                    </p:animEffect>
                                    <p:anim calcmode="lin" valueType="num">
                                      <p:cBhvr>
                                        <p:cTn id="55" dur="1000"/>
                                        <p:tgtEl>
                                          <p:spTgt spid="263170"/>
                                        </p:tgtEl>
                                        <p:attrNameLst>
                                          <p:attrName>ppt_x</p:attrName>
                                        </p:attrNameLst>
                                      </p:cBhvr>
                                      <p:tavLst>
                                        <p:tav tm="0">
                                          <p:val>
                                            <p:strVal val="ppt_x"/>
                                          </p:val>
                                        </p:tav>
                                        <p:tav tm="100000">
                                          <p:val>
                                            <p:strVal val="ppt_x"/>
                                          </p:val>
                                        </p:tav>
                                      </p:tavLst>
                                    </p:anim>
                                    <p:anim calcmode="lin" valueType="num">
                                      <p:cBhvr>
                                        <p:cTn id="56" dur="1000"/>
                                        <p:tgtEl>
                                          <p:spTgt spid="263170"/>
                                        </p:tgtEl>
                                        <p:attrNameLst>
                                          <p:attrName>ppt_y</p:attrName>
                                        </p:attrNameLst>
                                      </p:cBhvr>
                                      <p:tavLst>
                                        <p:tav tm="0">
                                          <p:val>
                                            <p:strVal val="ppt_y"/>
                                          </p:val>
                                        </p:tav>
                                        <p:tav tm="100000">
                                          <p:val>
                                            <p:strVal val="ppt_y-.1"/>
                                          </p:val>
                                        </p:tav>
                                      </p:tavLst>
                                    </p:anim>
                                    <p:set>
                                      <p:cBhvr>
                                        <p:cTn id="57" dur="1" fill="hold">
                                          <p:stCondLst>
                                            <p:cond delay="999"/>
                                          </p:stCondLst>
                                        </p:cTn>
                                        <p:tgtEl>
                                          <p:spTgt spid="263170"/>
                                        </p:tgtEl>
                                        <p:attrNameLst>
                                          <p:attrName>style.visibility</p:attrName>
                                        </p:attrNameLst>
                                      </p:cBhvr>
                                      <p:to>
                                        <p:strVal val="hidden"/>
                                      </p:to>
                                    </p:set>
                                  </p:childTnLst>
                                </p:cTn>
                              </p:par>
                              <p:par>
                                <p:cTn id="58" presetID="10" presetClass="entr" presetSubtype="0" fill="hold" grpId="0" nodeType="withEffect">
                                  <p:stCondLst>
                                    <p:cond delay="60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1300"/>
                                        <p:tgtEl>
                                          <p:spTgt spid="18"/>
                                        </p:tgtEl>
                                      </p:cBhvr>
                                    </p:animEffect>
                                  </p:childTnLst>
                                </p:cTn>
                              </p:par>
                              <p:par>
                                <p:cTn id="61" presetID="64" presetClass="path" presetSubtype="0" accel="50000" decel="50000" fill="hold" grpId="1" nodeType="withEffect">
                                  <p:stCondLst>
                                    <p:cond delay="200"/>
                                  </p:stCondLst>
                                  <p:childTnLst>
                                    <p:animMotion origin="layout" path="M -8.33333E-7 0.23942 L -8.33333E-7 -0.09368 " pathEditMode="relative" rAng="0" ptsTypes="AA">
                                      <p:cBhvr>
                                        <p:cTn id="62" dur="2000" fill="hold"/>
                                        <p:tgtEl>
                                          <p:spTgt spid="18"/>
                                        </p:tgtEl>
                                        <p:attrNameLst>
                                          <p:attrName>ppt_x</p:attrName>
                                          <p:attrName>ppt_y</p:attrName>
                                        </p:attrNameLst>
                                      </p:cBhvr>
                                      <p:rCtr x="0" y="-167"/>
                                    </p:animMotion>
                                  </p:childTnLst>
                                </p:cTn>
                              </p:par>
                            </p:childTnLst>
                          </p:cTn>
                        </p:par>
                      </p:childTnLst>
                    </p:cTn>
                  </p:par>
                  <p:par>
                    <p:cTn id="63" fill="hold">
                      <p:stCondLst>
                        <p:cond delay="indefinite"/>
                      </p:stCondLst>
                      <p:childTnLst>
                        <p:par>
                          <p:cTn id="64" fill="hold">
                            <p:stCondLst>
                              <p:cond delay="0"/>
                            </p:stCondLst>
                            <p:childTnLst>
                              <p:par>
                                <p:cTn id="65" presetID="35" presetClass="entr" presetSubtype="0" fill="hold" grpId="1"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2000"/>
                                        <p:tgtEl>
                                          <p:spTgt spid="32"/>
                                        </p:tgtEl>
                                      </p:cBhvr>
                                    </p:animEffect>
                                    <p:anim calcmode="lin" valueType="num">
                                      <p:cBhvr>
                                        <p:cTn id="68" dur="2000" fill="hold"/>
                                        <p:tgtEl>
                                          <p:spTgt spid="32"/>
                                        </p:tgtEl>
                                        <p:attrNameLst>
                                          <p:attrName>style.rotation</p:attrName>
                                        </p:attrNameLst>
                                      </p:cBhvr>
                                      <p:tavLst>
                                        <p:tav tm="0">
                                          <p:val>
                                            <p:fltVal val="720"/>
                                          </p:val>
                                        </p:tav>
                                        <p:tav tm="100000">
                                          <p:val>
                                            <p:fltVal val="0"/>
                                          </p:val>
                                        </p:tav>
                                      </p:tavLst>
                                    </p:anim>
                                    <p:anim calcmode="lin" valueType="num">
                                      <p:cBhvr>
                                        <p:cTn id="69" dur="2000" fill="hold"/>
                                        <p:tgtEl>
                                          <p:spTgt spid="32"/>
                                        </p:tgtEl>
                                        <p:attrNameLst>
                                          <p:attrName>ppt_h</p:attrName>
                                        </p:attrNameLst>
                                      </p:cBhvr>
                                      <p:tavLst>
                                        <p:tav tm="0">
                                          <p:val>
                                            <p:fltVal val="0"/>
                                          </p:val>
                                        </p:tav>
                                        <p:tav tm="100000">
                                          <p:val>
                                            <p:strVal val="#ppt_h"/>
                                          </p:val>
                                        </p:tav>
                                      </p:tavLst>
                                    </p:anim>
                                    <p:anim calcmode="lin" valueType="num">
                                      <p:cBhvr>
                                        <p:cTn id="70" dur="2000" fill="hold"/>
                                        <p:tgtEl>
                                          <p:spTgt spid="32"/>
                                        </p:tgtEl>
                                        <p:attrNameLst>
                                          <p:attrName>ppt_w</p:attrName>
                                        </p:attrNameLst>
                                      </p:cBhvr>
                                      <p:tavLst>
                                        <p:tav tm="0">
                                          <p:val>
                                            <p:fltVal val="0"/>
                                          </p:val>
                                        </p:tav>
                                        <p:tav tm="100000">
                                          <p:val>
                                            <p:strVal val="#ppt_w"/>
                                          </p:val>
                                        </p:tav>
                                      </p:tavLst>
                                    </p:anim>
                                  </p:childTnLst>
                                </p:cTn>
                              </p:par>
                              <p:par>
                                <p:cTn id="71" presetID="58" presetClass="path" presetSubtype="0" accel="50000" decel="50000" fill="hold" grpId="2" nodeType="withEffect">
                                  <p:stCondLst>
                                    <p:cond delay="0"/>
                                  </p:stCondLst>
                                  <p:childTnLst>
                                    <p:animMotion origin="layout" path="M -0.35625 0.41829 L -0.19983 0.39653 C -0.1658 0.39445 -0.12778 0.36968 -0.09688 0.3338 C -0.06164 0.29121 -0.04046 0.24653 -0.03473 0.20232 L 4.16667E-6 -3.7037E-6 " pathEditMode="relative" rAng="2917776" ptsTypes="FffFF">
                                      <p:cBhvr>
                                        <p:cTn id="72" dur="1700" fill="hold"/>
                                        <p:tgtEl>
                                          <p:spTgt spid="32"/>
                                        </p:tgtEl>
                                        <p:attrNameLst>
                                          <p:attrName>ppt_x</p:attrName>
                                          <p:attrName>ppt_y</p:attrName>
                                        </p:attrNameLst>
                                      </p:cBhvr>
                                      <p:rCtr x="219" y="-147"/>
                                    </p:animMotion>
                                  </p:childTnLst>
                                </p:cTn>
                              </p:par>
                              <p:par>
                                <p:cTn id="73" presetID="10" presetClass="exit" presetSubtype="0" fill="hold" grpId="1" nodeType="withEffect">
                                  <p:stCondLst>
                                    <p:cond delay="500"/>
                                  </p:stCondLst>
                                  <p:childTnLst>
                                    <p:animEffect transition="out" filter="fade">
                                      <p:cBhvr>
                                        <p:cTn id="74" dur="500"/>
                                        <p:tgtEl>
                                          <p:spTgt spid="17"/>
                                        </p:tgtEl>
                                      </p:cBhvr>
                                    </p:animEffect>
                                    <p:set>
                                      <p:cBhvr>
                                        <p:cTn id="75" dur="1" fill="hold">
                                          <p:stCondLst>
                                            <p:cond delay="499"/>
                                          </p:stCondLst>
                                        </p:cTn>
                                        <p:tgtEl>
                                          <p:spTgt spid="17"/>
                                        </p:tgtEl>
                                        <p:attrNameLst>
                                          <p:attrName>style.visibility</p:attrName>
                                        </p:attrNameLst>
                                      </p:cBhvr>
                                      <p:to>
                                        <p:strVal val="hidden"/>
                                      </p:to>
                                    </p:set>
                                  </p:childTnLst>
                                </p:cTn>
                              </p:par>
                            </p:childTnLst>
                          </p:cTn>
                        </p:par>
                        <p:par>
                          <p:cTn id="76" fill="hold">
                            <p:stCondLst>
                              <p:cond delay="2000"/>
                            </p:stCondLst>
                            <p:childTnLst>
                              <p:par>
                                <p:cTn id="77" presetID="50" presetClass="entr" presetSubtype="0" decel="100000" fill="hold" grpId="0" nodeType="afterEffect">
                                  <p:stCondLst>
                                    <p:cond delay="0"/>
                                  </p:stCondLst>
                                  <p:childTnLst>
                                    <p:set>
                                      <p:cBhvr>
                                        <p:cTn id="78" dur="1" fill="hold">
                                          <p:stCondLst>
                                            <p:cond delay="0"/>
                                          </p:stCondLst>
                                        </p:cTn>
                                        <p:tgtEl>
                                          <p:spTgt spid="19"/>
                                        </p:tgtEl>
                                        <p:attrNameLst>
                                          <p:attrName>style.visibility</p:attrName>
                                        </p:attrNameLst>
                                      </p:cBhvr>
                                      <p:to>
                                        <p:strVal val="visible"/>
                                      </p:to>
                                    </p:set>
                                    <p:anim calcmode="lin" valueType="num">
                                      <p:cBhvr>
                                        <p:cTn id="79" dur="300" fill="hold"/>
                                        <p:tgtEl>
                                          <p:spTgt spid="19"/>
                                        </p:tgtEl>
                                        <p:attrNameLst>
                                          <p:attrName>ppt_w</p:attrName>
                                        </p:attrNameLst>
                                      </p:cBhvr>
                                      <p:tavLst>
                                        <p:tav tm="0">
                                          <p:val>
                                            <p:strVal val="#ppt_w+.3"/>
                                          </p:val>
                                        </p:tav>
                                        <p:tav tm="100000">
                                          <p:val>
                                            <p:strVal val="#ppt_w"/>
                                          </p:val>
                                        </p:tav>
                                      </p:tavLst>
                                    </p:anim>
                                    <p:anim calcmode="lin" valueType="num">
                                      <p:cBhvr>
                                        <p:cTn id="80" dur="300" fill="hold"/>
                                        <p:tgtEl>
                                          <p:spTgt spid="19"/>
                                        </p:tgtEl>
                                        <p:attrNameLst>
                                          <p:attrName>ppt_h</p:attrName>
                                        </p:attrNameLst>
                                      </p:cBhvr>
                                      <p:tavLst>
                                        <p:tav tm="0">
                                          <p:val>
                                            <p:strVal val="#ppt_h"/>
                                          </p:val>
                                        </p:tav>
                                        <p:tav tm="100000">
                                          <p:val>
                                            <p:strVal val="#ppt_h"/>
                                          </p:val>
                                        </p:tav>
                                      </p:tavLst>
                                    </p:anim>
                                    <p:animEffect transition="in" filter="fade">
                                      <p:cBhvr>
                                        <p:cTn id="81" dur="300"/>
                                        <p:tgtEl>
                                          <p:spTgt spid="19"/>
                                        </p:tgtEl>
                                      </p:cBhvr>
                                    </p:animEffect>
                                  </p:childTnLst>
                                </p:cTn>
                              </p:par>
                              <p:par>
                                <p:cTn id="82" presetID="50" presetClass="entr" presetSubtype="0" decel="100000" fill="hold" grpId="0" nodeType="withEffect">
                                  <p:stCondLst>
                                    <p:cond delay="800"/>
                                  </p:stCondLst>
                                  <p:childTnLst>
                                    <p:set>
                                      <p:cBhvr>
                                        <p:cTn id="83" dur="1" fill="hold">
                                          <p:stCondLst>
                                            <p:cond delay="0"/>
                                          </p:stCondLst>
                                        </p:cTn>
                                        <p:tgtEl>
                                          <p:spTgt spid="20"/>
                                        </p:tgtEl>
                                        <p:attrNameLst>
                                          <p:attrName>style.visibility</p:attrName>
                                        </p:attrNameLst>
                                      </p:cBhvr>
                                      <p:to>
                                        <p:strVal val="visible"/>
                                      </p:to>
                                    </p:set>
                                    <p:anim calcmode="lin" valueType="num">
                                      <p:cBhvr>
                                        <p:cTn id="84" dur="300" fill="hold"/>
                                        <p:tgtEl>
                                          <p:spTgt spid="20"/>
                                        </p:tgtEl>
                                        <p:attrNameLst>
                                          <p:attrName>ppt_w</p:attrName>
                                        </p:attrNameLst>
                                      </p:cBhvr>
                                      <p:tavLst>
                                        <p:tav tm="0">
                                          <p:val>
                                            <p:strVal val="#ppt_w+.3"/>
                                          </p:val>
                                        </p:tav>
                                        <p:tav tm="100000">
                                          <p:val>
                                            <p:strVal val="#ppt_w"/>
                                          </p:val>
                                        </p:tav>
                                      </p:tavLst>
                                    </p:anim>
                                    <p:anim calcmode="lin" valueType="num">
                                      <p:cBhvr>
                                        <p:cTn id="85" dur="300" fill="hold"/>
                                        <p:tgtEl>
                                          <p:spTgt spid="20"/>
                                        </p:tgtEl>
                                        <p:attrNameLst>
                                          <p:attrName>ppt_h</p:attrName>
                                        </p:attrNameLst>
                                      </p:cBhvr>
                                      <p:tavLst>
                                        <p:tav tm="0">
                                          <p:val>
                                            <p:strVal val="#ppt_h"/>
                                          </p:val>
                                        </p:tav>
                                        <p:tav tm="100000">
                                          <p:val>
                                            <p:strVal val="#ppt_h"/>
                                          </p:val>
                                        </p:tav>
                                      </p:tavLst>
                                    </p:anim>
                                    <p:animEffect transition="in" filter="fade">
                                      <p:cBhvr>
                                        <p:cTn id="86" dur="300"/>
                                        <p:tgtEl>
                                          <p:spTgt spid="20"/>
                                        </p:tgtEl>
                                      </p:cBhvr>
                                    </p:animEffect>
                                  </p:childTnLst>
                                </p:cTn>
                              </p:par>
                              <p:par>
                                <p:cTn id="87" presetID="50" presetClass="entr" presetSubtype="0" decel="100000" fill="hold" grpId="0" nodeType="withEffect">
                                  <p:stCondLst>
                                    <p:cond delay="600"/>
                                  </p:stCondLst>
                                  <p:childTnLst>
                                    <p:set>
                                      <p:cBhvr>
                                        <p:cTn id="88" dur="1" fill="hold">
                                          <p:stCondLst>
                                            <p:cond delay="0"/>
                                          </p:stCondLst>
                                        </p:cTn>
                                        <p:tgtEl>
                                          <p:spTgt spid="28"/>
                                        </p:tgtEl>
                                        <p:attrNameLst>
                                          <p:attrName>style.visibility</p:attrName>
                                        </p:attrNameLst>
                                      </p:cBhvr>
                                      <p:to>
                                        <p:strVal val="visible"/>
                                      </p:to>
                                    </p:set>
                                    <p:anim calcmode="lin" valueType="num">
                                      <p:cBhvr>
                                        <p:cTn id="89" dur="300" fill="hold"/>
                                        <p:tgtEl>
                                          <p:spTgt spid="28"/>
                                        </p:tgtEl>
                                        <p:attrNameLst>
                                          <p:attrName>ppt_w</p:attrName>
                                        </p:attrNameLst>
                                      </p:cBhvr>
                                      <p:tavLst>
                                        <p:tav tm="0">
                                          <p:val>
                                            <p:strVal val="#ppt_w+.3"/>
                                          </p:val>
                                        </p:tav>
                                        <p:tav tm="100000">
                                          <p:val>
                                            <p:strVal val="#ppt_w"/>
                                          </p:val>
                                        </p:tav>
                                      </p:tavLst>
                                    </p:anim>
                                    <p:anim calcmode="lin" valueType="num">
                                      <p:cBhvr>
                                        <p:cTn id="90" dur="300" fill="hold"/>
                                        <p:tgtEl>
                                          <p:spTgt spid="28"/>
                                        </p:tgtEl>
                                        <p:attrNameLst>
                                          <p:attrName>ppt_h</p:attrName>
                                        </p:attrNameLst>
                                      </p:cBhvr>
                                      <p:tavLst>
                                        <p:tav tm="0">
                                          <p:val>
                                            <p:strVal val="#ppt_h"/>
                                          </p:val>
                                        </p:tav>
                                        <p:tav tm="100000">
                                          <p:val>
                                            <p:strVal val="#ppt_h"/>
                                          </p:val>
                                        </p:tav>
                                      </p:tavLst>
                                    </p:anim>
                                    <p:animEffect transition="in" filter="fade">
                                      <p:cBhvr>
                                        <p:cTn id="91" dur="300"/>
                                        <p:tgtEl>
                                          <p:spTgt spid="28"/>
                                        </p:tgtEl>
                                      </p:cBhvr>
                                    </p:animEffect>
                                  </p:childTnLst>
                                </p:cTn>
                              </p:par>
                              <p:par>
                                <p:cTn id="92" presetID="50" presetClass="entr" presetSubtype="0" decel="100000" fill="hold" grpId="0" nodeType="withEffect">
                                  <p:stCondLst>
                                    <p:cond delay="200"/>
                                  </p:stCondLst>
                                  <p:childTnLst>
                                    <p:set>
                                      <p:cBhvr>
                                        <p:cTn id="93" dur="1" fill="hold">
                                          <p:stCondLst>
                                            <p:cond delay="0"/>
                                          </p:stCondLst>
                                        </p:cTn>
                                        <p:tgtEl>
                                          <p:spTgt spid="25"/>
                                        </p:tgtEl>
                                        <p:attrNameLst>
                                          <p:attrName>style.visibility</p:attrName>
                                        </p:attrNameLst>
                                      </p:cBhvr>
                                      <p:to>
                                        <p:strVal val="visible"/>
                                      </p:to>
                                    </p:set>
                                    <p:anim calcmode="lin" valueType="num">
                                      <p:cBhvr>
                                        <p:cTn id="94" dur="300" fill="hold"/>
                                        <p:tgtEl>
                                          <p:spTgt spid="25"/>
                                        </p:tgtEl>
                                        <p:attrNameLst>
                                          <p:attrName>ppt_w</p:attrName>
                                        </p:attrNameLst>
                                      </p:cBhvr>
                                      <p:tavLst>
                                        <p:tav tm="0">
                                          <p:val>
                                            <p:strVal val="#ppt_w+.3"/>
                                          </p:val>
                                        </p:tav>
                                        <p:tav tm="100000">
                                          <p:val>
                                            <p:strVal val="#ppt_w"/>
                                          </p:val>
                                        </p:tav>
                                      </p:tavLst>
                                    </p:anim>
                                    <p:anim calcmode="lin" valueType="num">
                                      <p:cBhvr>
                                        <p:cTn id="95" dur="300" fill="hold"/>
                                        <p:tgtEl>
                                          <p:spTgt spid="25"/>
                                        </p:tgtEl>
                                        <p:attrNameLst>
                                          <p:attrName>ppt_h</p:attrName>
                                        </p:attrNameLst>
                                      </p:cBhvr>
                                      <p:tavLst>
                                        <p:tav tm="0">
                                          <p:val>
                                            <p:strVal val="#ppt_h"/>
                                          </p:val>
                                        </p:tav>
                                        <p:tav tm="100000">
                                          <p:val>
                                            <p:strVal val="#ppt_h"/>
                                          </p:val>
                                        </p:tav>
                                      </p:tavLst>
                                    </p:anim>
                                    <p:animEffect transition="in" filter="fade">
                                      <p:cBhvr>
                                        <p:cTn id="96" dur="300"/>
                                        <p:tgtEl>
                                          <p:spTgt spid="25"/>
                                        </p:tgtEl>
                                      </p:cBhvr>
                                    </p:animEffect>
                                  </p:childTnLst>
                                </p:cTn>
                              </p:par>
                              <p:par>
                                <p:cTn id="97" presetID="50" presetClass="entr" presetSubtype="0" decel="100000" fill="hold" grpId="0" nodeType="withEffect">
                                  <p:stCondLst>
                                    <p:cond delay="1000"/>
                                  </p:stCondLst>
                                  <p:childTnLst>
                                    <p:set>
                                      <p:cBhvr>
                                        <p:cTn id="98" dur="1" fill="hold">
                                          <p:stCondLst>
                                            <p:cond delay="0"/>
                                          </p:stCondLst>
                                        </p:cTn>
                                        <p:tgtEl>
                                          <p:spTgt spid="22"/>
                                        </p:tgtEl>
                                        <p:attrNameLst>
                                          <p:attrName>style.visibility</p:attrName>
                                        </p:attrNameLst>
                                      </p:cBhvr>
                                      <p:to>
                                        <p:strVal val="visible"/>
                                      </p:to>
                                    </p:set>
                                    <p:anim calcmode="lin" valueType="num">
                                      <p:cBhvr>
                                        <p:cTn id="99" dur="300" fill="hold"/>
                                        <p:tgtEl>
                                          <p:spTgt spid="22"/>
                                        </p:tgtEl>
                                        <p:attrNameLst>
                                          <p:attrName>ppt_w</p:attrName>
                                        </p:attrNameLst>
                                      </p:cBhvr>
                                      <p:tavLst>
                                        <p:tav tm="0">
                                          <p:val>
                                            <p:strVal val="#ppt_w+.3"/>
                                          </p:val>
                                        </p:tav>
                                        <p:tav tm="100000">
                                          <p:val>
                                            <p:strVal val="#ppt_w"/>
                                          </p:val>
                                        </p:tav>
                                      </p:tavLst>
                                    </p:anim>
                                    <p:anim calcmode="lin" valueType="num">
                                      <p:cBhvr>
                                        <p:cTn id="100" dur="300" fill="hold"/>
                                        <p:tgtEl>
                                          <p:spTgt spid="22"/>
                                        </p:tgtEl>
                                        <p:attrNameLst>
                                          <p:attrName>ppt_h</p:attrName>
                                        </p:attrNameLst>
                                      </p:cBhvr>
                                      <p:tavLst>
                                        <p:tav tm="0">
                                          <p:val>
                                            <p:strVal val="#ppt_h"/>
                                          </p:val>
                                        </p:tav>
                                        <p:tav tm="100000">
                                          <p:val>
                                            <p:strVal val="#ppt_h"/>
                                          </p:val>
                                        </p:tav>
                                      </p:tavLst>
                                    </p:anim>
                                    <p:animEffect transition="in" filter="fade">
                                      <p:cBhvr>
                                        <p:cTn id="101" dur="300"/>
                                        <p:tgtEl>
                                          <p:spTgt spid="22"/>
                                        </p:tgtEl>
                                      </p:cBhvr>
                                    </p:animEffect>
                                  </p:childTnLst>
                                </p:cTn>
                              </p:par>
                              <p:par>
                                <p:cTn id="102" presetID="50" presetClass="entr" presetSubtype="0" decel="100000" fill="hold" grpId="0" nodeType="withEffect">
                                  <p:stCondLst>
                                    <p:cond delay="400"/>
                                  </p:stCondLst>
                                  <p:childTnLst>
                                    <p:set>
                                      <p:cBhvr>
                                        <p:cTn id="103" dur="1" fill="hold">
                                          <p:stCondLst>
                                            <p:cond delay="0"/>
                                          </p:stCondLst>
                                        </p:cTn>
                                        <p:tgtEl>
                                          <p:spTgt spid="26"/>
                                        </p:tgtEl>
                                        <p:attrNameLst>
                                          <p:attrName>style.visibility</p:attrName>
                                        </p:attrNameLst>
                                      </p:cBhvr>
                                      <p:to>
                                        <p:strVal val="visible"/>
                                      </p:to>
                                    </p:set>
                                    <p:anim calcmode="lin" valueType="num">
                                      <p:cBhvr>
                                        <p:cTn id="104" dur="300" fill="hold"/>
                                        <p:tgtEl>
                                          <p:spTgt spid="26"/>
                                        </p:tgtEl>
                                        <p:attrNameLst>
                                          <p:attrName>ppt_w</p:attrName>
                                        </p:attrNameLst>
                                      </p:cBhvr>
                                      <p:tavLst>
                                        <p:tav tm="0">
                                          <p:val>
                                            <p:strVal val="#ppt_w+.3"/>
                                          </p:val>
                                        </p:tav>
                                        <p:tav tm="100000">
                                          <p:val>
                                            <p:strVal val="#ppt_w"/>
                                          </p:val>
                                        </p:tav>
                                      </p:tavLst>
                                    </p:anim>
                                    <p:anim calcmode="lin" valueType="num">
                                      <p:cBhvr>
                                        <p:cTn id="105" dur="300" fill="hold"/>
                                        <p:tgtEl>
                                          <p:spTgt spid="26"/>
                                        </p:tgtEl>
                                        <p:attrNameLst>
                                          <p:attrName>ppt_h</p:attrName>
                                        </p:attrNameLst>
                                      </p:cBhvr>
                                      <p:tavLst>
                                        <p:tav tm="0">
                                          <p:val>
                                            <p:strVal val="#ppt_h"/>
                                          </p:val>
                                        </p:tav>
                                        <p:tav tm="100000">
                                          <p:val>
                                            <p:strVal val="#ppt_h"/>
                                          </p:val>
                                        </p:tav>
                                      </p:tavLst>
                                    </p:anim>
                                    <p:animEffect transition="in" filter="fade">
                                      <p:cBhvr>
                                        <p:cTn id="106" dur="300"/>
                                        <p:tgtEl>
                                          <p:spTgt spid="26"/>
                                        </p:tgtEl>
                                      </p:cBhvr>
                                    </p:animEffect>
                                  </p:childTnLst>
                                </p:cTn>
                              </p:par>
                              <p:par>
                                <p:cTn id="107" presetID="50" presetClass="entr" presetSubtype="0" decel="100000" fill="hold" grpId="0" nodeType="withEffect">
                                  <p:stCondLst>
                                    <p:cond delay="1200"/>
                                  </p:stCondLst>
                                  <p:childTnLst>
                                    <p:set>
                                      <p:cBhvr>
                                        <p:cTn id="108" dur="1" fill="hold">
                                          <p:stCondLst>
                                            <p:cond delay="0"/>
                                          </p:stCondLst>
                                        </p:cTn>
                                        <p:tgtEl>
                                          <p:spTgt spid="27"/>
                                        </p:tgtEl>
                                        <p:attrNameLst>
                                          <p:attrName>style.visibility</p:attrName>
                                        </p:attrNameLst>
                                      </p:cBhvr>
                                      <p:to>
                                        <p:strVal val="visible"/>
                                      </p:to>
                                    </p:set>
                                    <p:anim calcmode="lin" valueType="num">
                                      <p:cBhvr>
                                        <p:cTn id="109" dur="300" fill="hold"/>
                                        <p:tgtEl>
                                          <p:spTgt spid="27"/>
                                        </p:tgtEl>
                                        <p:attrNameLst>
                                          <p:attrName>ppt_w</p:attrName>
                                        </p:attrNameLst>
                                      </p:cBhvr>
                                      <p:tavLst>
                                        <p:tav tm="0">
                                          <p:val>
                                            <p:strVal val="#ppt_w+.3"/>
                                          </p:val>
                                        </p:tav>
                                        <p:tav tm="100000">
                                          <p:val>
                                            <p:strVal val="#ppt_w"/>
                                          </p:val>
                                        </p:tav>
                                      </p:tavLst>
                                    </p:anim>
                                    <p:anim calcmode="lin" valueType="num">
                                      <p:cBhvr>
                                        <p:cTn id="110" dur="300" fill="hold"/>
                                        <p:tgtEl>
                                          <p:spTgt spid="27"/>
                                        </p:tgtEl>
                                        <p:attrNameLst>
                                          <p:attrName>ppt_h</p:attrName>
                                        </p:attrNameLst>
                                      </p:cBhvr>
                                      <p:tavLst>
                                        <p:tav tm="0">
                                          <p:val>
                                            <p:strVal val="#ppt_h"/>
                                          </p:val>
                                        </p:tav>
                                        <p:tav tm="100000">
                                          <p:val>
                                            <p:strVal val="#ppt_h"/>
                                          </p:val>
                                        </p:tav>
                                      </p:tavLst>
                                    </p:anim>
                                    <p:animEffect transition="in" filter="fade">
                                      <p:cBhvr>
                                        <p:cTn id="111" dur="300"/>
                                        <p:tgtEl>
                                          <p:spTgt spid="27"/>
                                        </p:tgtEl>
                                      </p:cBhvr>
                                    </p:animEffect>
                                  </p:childTnLst>
                                </p:cTn>
                              </p:par>
                              <p:par>
                                <p:cTn id="112" presetID="50" presetClass="entr" presetSubtype="0" decel="100000" fill="hold" grpId="0" nodeType="withEffect">
                                  <p:stCondLst>
                                    <p:cond delay="400"/>
                                  </p:stCondLst>
                                  <p:childTnLst>
                                    <p:set>
                                      <p:cBhvr>
                                        <p:cTn id="113" dur="1" fill="hold">
                                          <p:stCondLst>
                                            <p:cond delay="0"/>
                                          </p:stCondLst>
                                        </p:cTn>
                                        <p:tgtEl>
                                          <p:spTgt spid="24"/>
                                        </p:tgtEl>
                                        <p:attrNameLst>
                                          <p:attrName>style.visibility</p:attrName>
                                        </p:attrNameLst>
                                      </p:cBhvr>
                                      <p:to>
                                        <p:strVal val="visible"/>
                                      </p:to>
                                    </p:set>
                                    <p:anim calcmode="lin" valueType="num">
                                      <p:cBhvr>
                                        <p:cTn id="114" dur="300" fill="hold"/>
                                        <p:tgtEl>
                                          <p:spTgt spid="24"/>
                                        </p:tgtEl>
                                        <p:attrNameLst>
                                          <p:attrName>ppt_w</p:attrName>
                                        </p:attrNameLst>
                                      </p:cBhvr>
                                      <p:tavLst>
                                        <p:tav tm="0">
                                          <p:val>
                                            <p:strVal val="#ppt_w+.3"/>
                                          </p:val>
                                        </p:tav>
                                        <p:tav tm="100000">
                                          <p:val>
                                            <p:strVal val="#ppt_w"/>
                                          </p:val>
                                        </p:tav>
                                      </p:tavLst>
                                    </p:anim>
                                    <p:anim calcmode="lin" valueType="num">
                                      <p:cBhvr>
                                        <p:cTn id="115" dur="300" fill="hold"/>
                                        <p:tgtEl>
                                          <p:spTgt spid="24"/>
                                        </p:tgtEl>
                                        <p:attrNameLst>
                                          <p:attrName>ppt_h</p:attrName>
                                        </p:attrNameLst>
                                      </p:cBhvr>
                                      <p:tavLst>
                                        <p:tav tm="0">
                                          <p:val>
                                            <p:strVal val="#ppt_h"/>
                                          </p:val>
                                        </p:tav>
                                        <p:tav tm="100000">
                                          <p:val>
                                            <p:strVal val="#ppt_h"/>
                                          </p:val>
                                        </p:tav>
                                      </p:tavLst>
                                    </p:anim>
                                    <p:animEffect transition="in" filter="fade">
                                      <p:cBhvr>
                                        <p:cTn id="116" dur="300"/>
                                        <p:tgtEl>
                                          <p:spTgt spid="24"/>
                                        </p:tgtEl>
                                      </p:cBhvr>
                                    </p:animEffect>
                                  </p:childTnLst>
                                </p:cTn>
                              </p:par>
                              <p:par>
                                <p:cTn id="117" presetID="50" presetClass="entr" presetSubtype="0" decel="100000" fill="hold" grpId="0" nodeType="withEffect">
                                  <p:stCondLst>
                                    <p:cond delay="800"/>
                                  </p:stCondLst>
                                  <p:childTnLst>
                                    <p:set>
                                      <p:cBhvr>
                                        <p:cTn id="118" dur="1" fill="hold">
                                          <p:stCondLst>
                                            <p:cond delay="0"/>
                                          </p:stCondLst>
                                        </p:cTn>
                                        <p:tgtEl>
                                          <p:spTgt spid="23"/>
                                        </p:tgtEl>
                                        <p:attrNameLst>
                                          <p:attrName>style.visibility</p:attrName>
                                        </p:attrNameLst>
                                      </p:cBhvr>
                                      <p:to>
                                        <p:strVal val="visible"/>
                                      </p:to>
                                    </p:set>
                                    <p:anim calcmode="lin" valueType="num">
                                      <p:cBhvr>
                                        <p:cTn id="119" dur="300" fill="hold"/>
                                        <p:tgtEl>
                                          <p:spTgt spid="23"/>
                                        </p:tgtEl>
                                        <p:attrNameLst>
                                          <p:attrName>ppt_w</p:attrName>
                                        </p:attrNameLst>
                                      </p:cBhvr>
                                      <p:tavLst>
                                        <p:tav tm="0">
                                          <p:val>
                                            <p:strVal val="#ppt_w+.3"/>
                                          </p:val>
                                        </p:tav>
                                        <p:tav tm="100000">
                                          <p:val>
                                            <p:strVal val="#ppt_w"/>
                                          </p:val>
                                        </p:tav>
                                      </p:tavLst>
                                    </p:anim>
                                    <p:anim calcmode="lin" valueType="num">
                                      <p:cBhvr>
                                        <p:cTn id="120" dur="300" fill="hold"/>
                                        <p:tgtEl>
                                          <p:spTgt spid="23"/>
                                        </p:tgtEl>
                                        <p:attrNameLst>
                                          <p:attrName>ppt_h</p:attrName>
                                        </p:attrNameLst>
                                      </p:cBhvr>
                                      <p:tavLst>
                                        <p:tav tm="0">
                                          <p:val>
                                            <p:strVal val="#ppt_h"/>
                                          </p:val>
                                        </p:tav>
                                        <p:tav tm="100000">
                                          <p:val>
                                            <p:strVal val="#ppt_h"/>
                                          </p:val>
                                        </p:tav>
                                      </p:tavLst>
                                    </p:anim>
                                    <p:animEffect transition="in" filter="fade">
                                      <p:cBhvr>
                                        <p:cTn id="121" dur="300"/>
                                        <p:tgtEl>
                                          <p:spTgt spid="23"/>
                                        </p:tgtEl>
                                      </p:cBhvr>
                                    </p:animEffect>
                                  </p:childTnLst>
                                </p:cTn>
                              </p:par>
                              <p:par>
                                <p:cTn id="122" presetID="50" presetClass="entr" presetSubtype="0" decel="100000" fill="hold" grpId="0" nodeType="withEffect">
                                  <p:stCondLst>
                                    <p:cond delay="600"/>
                                  </p:stCondLst>
                                  <p:childTnLst>
                                    <p:set>
                                      <p:cBhvr>
                                        <p:cTn id="123" dur="1" fill="hold">
                                          <p:stCondLst>
                                            <p:cond delay="0"/>
                                          </p:stCondLst>
                                        </p:cTn>
                                        <p:tgtEl>
                                          <p:spTgt spid="29"/>
                                        </p:tgtEl>
                                        <p:attrNameLst>
                                          <p:attrName>style.visibility</p:attrName>
                                        </p:attrNameLst>
                                      </p:cBhvr>
                                      <p:to>
                                        <p:strVal val="visible"/>
                                      </p:to>
                                    </p:set>
                                    <p:anim calcmode="lin" valueType="num">
                                      <p:cBhvr>
                                        <p:cTn id="124" dur="300" fill="hold"/>
                                        <p:tgtEl>
                                          <p:spTgt spid="29"/>
                                        </p:tgtEl>
                                        <p:attrNameLst>
                                          <p:attrName>ppt_w</p:attrName>
                                        </p:attrNameLst>
                                      </p:cBhvr>
                                      <p:tavLst>
                                        <p:tav tm="0">
                                          <p:val>
                                            <p:strVal val="#ppt_w+.3"/>
                                          </p:val>
                                        </p:tav>
                                        <p:tav tm="100000">
                                          <p:val>
                                            <p:strVal val="#ppt_w"/>
                                          </p:val>
                                        </p:tav>
                                      </p:tavLst>
                                    </p:anim>
                                    <p:anim calcmode="lin" valueType="num">
                                      <p:cBhvr>
                                        <p:cTn id="125" dur="300" fill="hold"/>
                                        <p:tgtEl>
                                          <p:spTgt spid="29"/>
                                        </p:tgtEl>
                                        <p:attrNameLst>
                                          <p:attrName>ppt_h</p:attrName>
                                        </p:attrNameLst>
                                      </p:cBhvr>
                                      <p:tavLst>
                                        <p:tav tm="0">
                                          <p:val>
                                            <p:strVal val="#ppt_h"/>
                                          </p:val>
                                        </p:tav>
                                        <p:tav tm="100000">
                                          <p:val>
                                            <p:strVal val="#ppt_h"/>
                                          </p:val>
                                        </p:tav>
                                      </p:tavLst>
                                    </p:anim>
                                    <p:animEffect transition="in" filter="fade">
                                      <p:cBhvr>
                                        <p:cTn id="126" dur="3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1" grpId="0" animBg="1"/>
      <p:bldP spid="263170" grpId="0"/>
      <p:bldP spid="12" grpId="0"/>
      <p:bldP spid="14" grpId="0"/>
      <p:bldP spid="14" grpId="1"/>
      <p:bldP spid="16" grpId="0"/>
      <p:bldP spid="16" grpId="1"/>
      <p:bldP spid="17" grpId="0"/>
      <p:bldP spid="17" grpId="1"/>
      <p:bldP spid="19" grpId="0"/>
      <p:bldP spid="20" grpId="0"/>
      <p:bldP spid="22" grpId="0"/>
      <p:bldP spid="23" grpId="0"/>
      <p:bldP spid="24" grpId="0"/>
      <p:bldP spid="25" grpId="0"/>
      <p:bldP spid="26" grpId="0"/>
      <p:bldP spid="27" grpId="0"/>
      <p:bldP spid="28" grpId="0"/>
      <p:bldP spid="29" grpId="0"/>
      <p:bldP spid="13" grpId="0"/>
      <p:bldP spid="32" grpId="1"/>
      <p:bldP spid="32" grpId="2"/>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p:cNvSpPr txBox="1"/>
          <p:nvPr/>
        </p:nvSpPr>
        <p:spPr>
          <a:xfrm>
            <a:off x="171241" y="388709"/>
            <a:ext cx="8695358" cy="584775"/>
          </a:xfrm>
          <a:prstGeom prst="rect">
            <a:avLst/>
          </a:prstGeom>
          <a:noFill/>
        </p:spPr>
        <p:txBody>
          <a:bodyPr wrap="square" rtlCol="0">
            <a:spAutoFit/>
          </a:bodyPr>
          <a:lstStyle/>
          <a:p>
            <a:pPr algn="l"/>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Book Antiqua" pitchFamily="18" charset="0"/>
              </a:rPr>
              <a:t>Law #2:  Don’t Separate the Two Purposes</a:t>
            </a:r>
          </a:p>
        </p:txBody>
      </p:sp>
      <p:sp>
        <p:nvSpPr>
          <p:cNvPr id="11" name="Oval 10"/>
          <p:cNvSpPr/>
          <p:nvPr/>
        </p:nvSpPr>
        <p:spPr>
          <a:xfrm>
            <a:off x="1479479" y="1130156"/>
            <a:ext cx="6185042" cy="57201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116476" y="1388097"/>
            <a:ext cx="4911048" cy="4095334"/>
          </a:xfrm>
          <a:prstGeom prst="rect">
            <a:avLst/>
          </a:prstGeom>
          <a:noFill/>
        </p:spPr>
        <p:txBody>
          <a:bodyPr wrap="none" lIns="91440" tIns="45720" rIns="91440" bIns="45720">
            <a:prstTxWarp prst="textArchUp">
              <a:avLst>
                <a:gd name="adj" fmla="val 12098073"/>
              </a:avLst>
            </a:prstTxWarp>
            <a:spAutoFit/>
          </a:bodyPr>
          <a:lstStyle/>
          <a:p>
            <a:pPr algn="ct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rPr>
              <a:t>Loving, Covenantal</a:t>
            </a:r>
          </a:p>
        </p:txBody>
      </p:sp>
      <p:sp>
        <p:nvSpPr>
          <p:cNvPr id="14" name="Rectangle 13"/>
          <p:cNvSpPr/>
          <p:nvPr/>
        </p:nvSpPr>
        <p:spPr>
          <a:xfrm rot="20873667">
            <a:off x="2214031" y="2371435"/>
            <a:ext cx="2492991" cy="923330"/>
          </a:xfrm>
          <a:prstGeom prst="rect">
            <a:avLst/>
          </a:prstGeom>
          <a:noFill/>
        </p:spPr>
        <p:txBody>
          <a:bodyPr wrap="none" lIns="91440" tIns="45720" rIns="91440" bIns="45720">
            <a:spAutoFit/>
          </a:bodyPr>
          <a:lstStyle/>
          <a:p>
            <a:pPr algn="ctr"/>
            <a:r>
              <a:rPr lang="en-US" sz="54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Babies</a:t>
            </a:r>
          </a:p>
        </p:txBody>
      </p:sp>
      <p:sp>
        <p:nvSpPr>
          <p:cNvPr id="16" name="Rectangle 15"/>
          <p:cNvSpPr/>
          <p:nvPr/>
        </p:nvSpPr>
        <p:spPr>
          <a:xfrm rot="20873667">
            <a:off x="4284030" y="4457087"/>
            <a:ext cx="3038011" cy="923330"/>
          </a:xfrm>
          <a:prstGeom prst="rect">
            <a:avLst/>
          </a:prstGeom>
          <a:noFill/>
        </p:spPr>
        <p:txBody>
          <a:bodyPr wrap="none" lIns="91440" tIns="45720" rIns="91440" bIns="45720">
            <a:spAutoFit/>
          </a:bodyPr>
          <a:lstStyle/>
          <a:p>
            <a:pPr algn="ctr"/>
            <a:r>
              <a:rPr lang="en-US" sz="54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Bonding</a:t>
            </a:r>
          </a:p>
        </p:txBody>
      </p:sp>
      <p:sp>
        <p:nvSpPr>
          <p:cNvPr id="17" name="Rectangle 16"/>
          <p:cNvSpPr/>
          <p:nvPr/>
        </p:nvSpPr>
        <p:spPr>
          <a:xfrm rot="20873667">
            <a:off x="3155718" y="3154786"/>
            <a:ext cx="2623380" cy="1323439"/>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80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SEX</a:t>
            </a:r>
          </a:p>
        </p:txBody>
      </p:sp>
      <p:sp>
        <p:nvSpPr>
          <p:cNvPr id="18" name="TextBox 17"/>
          <p:cNvSpPr txBox="1"/>
          <p:nvPr/>
        </p:nvSpPr>
        <p:spPr>
          <a:xfrm>
            <a:off x="174667" y="359597"/>
            <a:ext cx="7890553" cy="584775"/>
          </a:xfrm>
          <a:prstGeom prst="rect">
            <a:avLst/>
          </a:prstGeom>
          <a:noFill/>
        </p:spPr>
        <p:txBody>
          <a:bodyPr wrap="square" rtlCol="0">
            <a:spAutoFit/>
          </a:bodyPr>
          <a:lstStyle/>
          <a:p>
            <a:pPr algn="l"/>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Book Antiqua" pitchFamily="18" charset="0"/>
              </a:rPr>
              <a:t>Law #1:  Keep Sex in Marriage</a:t>
            </a:r>
          </a:p>
        </p:txBody>
      </p:sp>
      <p:sp>
        <p:nvSpPr>
          <p:cNvPr id="19" name="TextBox 18"/>
          <p:cNvSpPr txBox="1"/>
          <p:nvPr/>
        </p:nvSpPr>
        <p:spPr>
          <a:xfrm>
            <a:off x="410963" y="3673156"/>
            <a:ext cx="924674" cy="400110"/>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en-US" sz="2000" dirty="0">
                <a:ln w="18415" cmpd="sng">
                  <a:solidFill>
                    <a:srgbClr val="FFFF00"/>
                  </a:solidFill>
                  <a:prstDash val="solid"/>
                </a:ln>
                <a:solidFill>
                  <a:srgbClr val="FFFF00"/>
                </a:solidFill>
                <a:effectLst>
                  <a:outerShdw blurRad="63500" dir="3600000" algn="tl" rotWithShape="0">
                    <a:srgbClr val="000000">
                      <a:alpha val="70000"/>
                    </a:srgbClr>
                  </a:outerShdw>
                </a:effectLst>
              </a:rPr>
              <a:t>Rape</a:t>
            </a:r>
          </a:p>
        </p:txBody>
      </p:sp>
      <p:sp>
        <p:nvSpPr>
          <p:cNvPr id="20" name="TextBox 19"/>
          <p:cNvSpPr txBox="1"/>
          <p:nvPr/>
        </p:nvSpPr>
        <p:spPr>
          <a:xfrm>
            <a:off x="708910" y="1751886"/>
            <a:ext cx="1345915" cy="400110"/>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en-US" sz="2000" dirty="0">
                <a:ln w="18415" cmpd="sng">
                  <a:solidFill>
                    <a:srgbClr val="FFFF00"/>
                  </a:solidFill>
                  <a:prstDash val="solid"/>
                </a:ln>
                <a:solidFill>
                  <a:srgbClr val="FFFF00"/>
                </a:solidFill>
                <a:effectLst>
                  <a:outerShdw blurRad="63500" dir="3600000" algn="tl" rotWithShape="0">
                    <a:srgbClr val="000000">
                      <a:alpha val="70000"/>
                    </a:srgbClr>
                  </a:outerShdw>
                </a:effectLst>
              </a:rPr>
              <a:t>Adultery</a:t>
            </a:r>
          </a:p>
        </p:txBody>
      </p:sp>
      <p:sp>
        <p:nvSpPr>
          <p:cNvPr id="22" name="TextBox 21"/>
          <p:cNvSpPr txBox="1"/>
          <p:nvPr/>
        </p:nvSpPr>
        <p:spPr>
          <a:xfrm>
            <a:off x="113014" y="5645793"/>
            <a:ext cx="1982911" cy="707886"/>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en-US" sz="2000" dirty="0">
                <a:ln w="18415" cmpd="sng">
                  <a:solidFill>
                    <a:srgbClr val="FFFF00"/>
                  </a:solidFill>
                  <a:prstDash val="solid"/>
                </a:ln>
                <a:solidFill>
                  <a:srgbClr val="FFFF00"/>
                </a:solidFill>
                <a:effectLst>
                  <a:outerShdw blurRad="63500" dir="3600000" algn="tl" rotWithShape="0">
                    <a:srgbClr val="000000">
                      <a:alpha val="70000"/>
                    </a:srgbClr>
                  </a:outerShdw>
                </a:effectLst>
              </a:rPr>
              <a:t>Extra-Marital Sex</a:t>
            </a:r>
          </a:p>
        </p:txBody>
      </p:sp>
      <p:sp>
        <p:nvSpPr>
          <p:cNvPr id="23" name="TextBox 22"/>
          <p:cNvSpPr txBox="1"/>
          <p:nvPr/>
        </p:nvSpPr>
        <p:spPr>
          <a:xfrm>
            <a:off x="7027512" y="1828798"/>
            <a:ext cx="1849358" cy="400110"/>
          </a:xfrm>
          <a:prstGeom prst="rect">
            <a:avLst/>
          </a:prstGeom>
          <a:noFill/>
          <a:effectLst>
            <a:outerShdw blurRad="50800" dist="38100" dir="2700000" algn="tl" rotWithShape="0">
              <a:prstClr val="black">
                <a:alpha val="40000"/>
              </a:prstClr>
            </a:outerShdw>
          </a:effectLst>
        </p:spPr>
        <p:txBody>
          <a:bodyPr wrap="square" rtlCol="0">
            <a:spAutoFit/>
          </a:bodyPr>
          <a:lstStyle/>
          <a:p>
            <a:pPr algn="l"/>
            <a:r>
              <a:rPr lang="en-US" sz="2000" dirty="0">
                <a:ln w="18415" cmpd="sng">
                  <a:solidFill>
                    <a:srgbClr val="FFFF00"/>
                  </a:solidFill>
                  <a:prstDash val="solid"/>
                </a:ln>
                <a:solidFill>
                  <a:srgbClr val="FFFF00"/>
                </a:solidFill>
                <a:effectLst>
                  <a:outerShdw blurRad="63500" dir="3600000" algn="tl" rotWithShape="0">
                    <a:srgbClr val="000000">
                      <a:alpha val="70000"/>
                    </a:srgbClr>
                  </a:outerShdw>
                </a:effectLst>
              </a:rPr>
              <a:t>Pornography</a:t>
            </a:r>
          </a:p>
        </p:txBody>
      </p:sp>
      <p:sp>
        <p:nvSpPr>
          <p:cNvPr id="24" name="TextBox 23"/>
          <p:cNvSpPr txBox="1"/>
          <p:nvPr/>
        </p:nvSpPr>
        <p:spPr>
          <a:xfrm>
            <a:off x="7530945" y="2681558"/>
            <a:ext cx="1356198" cy="400110"/>
          </a:xfrm>
          <a:prstGeom prst="rect">
            <a:avLst/>
          </a:prstGeom>
          <a:noFill/>
          <a:effectLst>
            <a:outerShdw blurRad="50800" dist="38100" dir="2700000" algn="tl" rotWithShape="0">
              <a:prstClr val="black">
                <a:alpha val="40000"/>
              </a:prstClr>
            </a:outerShdw>
          </a:effectLst>
        </p:spPr>
        <p:txBody>
          <a:bodyPr wrap="square" rtlCol="0">
            <a:spAutoFit/>
          </a:bodyPr>
          <a:lstStyle/>
          <a:p>
            <a:pPr algn="l"/>
            <a:r>
              <a:rPr lang="en-US" sz="2000" dirty="0">
                <a:ln w="18415" cmpd="sng">
                  <a:solidFill>
                    <a:srgbClr val="FFFF00"/>
                  </a:solidFill>
                  <a:prstDash val="solid"/>
                </a:ln>
                <a:solidFill>
                  <a:srgbClr val="FFFF00"/>
                </a:solidFill>
                <a:effectLst>
                  <a:outerShdw blurRad="63500" dir="3600000" algn="tl" rotWithShape="0">
                    <a:srgbClr val="000000">
                      <a:alpha val="70000"/>
                    </a:srgbClr>
                  </a:outerShdw>
                </a:effectLst>
              </a:rPr>
              <a:t>Abortion</a:t>
            </a:r>
          </a:p>
        </p:txBody>
      </p:sp>
      <p:sp>
        <p:nvSpPr>
          <p:cNvPr id="25" name="TextBox 24"/>
          <p:cNvSpPr txBox="1"/>
          <p:nvPr/>
        </p:nvSpPr>
        <p:spPr>
          <a:xfrm>
            <a:off x="359593" y="4484820"/>
            <a:ext cx="1150706" cy="707886"/>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en-US" sz="2000" dirty="0">
                <a:ln w="18415" cmpd="sng">
                  <a:solidFill>
                    <a:srgbClr val="FFFF00"/>
                  </a:solidFill>
                  <a:prstDash val="solid"/>
                </a:ln>
                <a:solidFill>
                  <a:srgbClr val="FFFF00"/>
                </a:solidFill>
                <a:effectLst>
                  <a:outerShdw blurRad="63500" dir="3600000" algn="tl" rotWithShape="0">
                    <a:srgbClr val="000000">
                      <a:alpha val="70000"/>
                    </a:srgbClr>
                  </a:outerShdw>
                </a:effectLst>
              </a:rPr>
              <a:t>Sexual Abuse</a:t>
            </a:r>
          </a:p>
        </p:txBody>
      </p:sp>
      <p:sp>
        <p:nvSpPr>
          <p:cNvPr id="26" name="TextBox 25"/>
          <p:cNvSpPr txBox="1"/>
          <p:nvPr/>
        </p:nvSpPr>
        <p:spPr>
          <a:xfrm>
            <a:off x="7705610" y="3750068"/>
            <a:ext cx="914408" cy="400110"/>
          </a:xfrm>
          <a:prstGeom prst="rect">
            <a:avLst/>
          </a:prstGeom>
          <a:noFill/>
          <a:effectLst>
            <a:outerShdw blurRad="50800" dist="38100" dir="2700000" algn="tl" rotWithShape="0">
              <a:prstClr val="black">
                <a:alpha val="40000"/>
              </a:prstClr>
            </a:outerShdw>
          </a:effectLst>
        </p:spPr>
        <p:txBody>
          <a:bodyPr wrap="square" rtlCol="0">
            <a:spAutoFit/>
          </a:bodyPr>
          <a:lstStyle/>
          <a:p>
            <a:pPr algn="l"/>
            <a:r>
              <a:rPr lang="en-US" sz="2000" dirty="0">
                <a:ln w="18415" cmpd="sng">
                  <a:solidFill>
                    <a:srgbClr val="FFFF00"/>
                  </a:solidFill>
                  <a:prstDash val="solid"/>
                </a:ln>
                <a:solidFill>
                  <a:srgbClr val="FFFF00"/>
                </a:solidFill>
                <a:effectLst>
                  <a:outerShdw blurRad="63500" dir="3600000" algn="tl" rotWithShape="0">
                    <a:srgbClr val="000000">
                      <a:alpha val="70000"/>
                    </a:srgbClr>
                  </a:outerShdw>
                </a:effectLst>
              </a:rPr>
              <a:t>STDs</a:t>
            </a:r>
          </a:p>
        </p:txBody>
      </p:sp>
      <p:sp>
        <p:nvSpPr>
          <p:cNvPr id="27" name="TextBox 26"/>
          <p:cNvSpPr txBox="1"/>
          <p:nvPr/>
        </p:nvSpPr>
        <p:spPr>
          <a:xfrm>
            <a:off x="7589128" y="4869509"/>
            <a:ext cx="1082262" cy="400110"/>
          </a:xfrm>
          <a:prstGeom prst="rect">
            <a:avLst/>
          </a:prstGeom>
          <a:noFill/>
          <a:effectLst>
            <a:outerShdw blurRad="50800" dist="38100" dir="2700000" algn="tl" rotWithShape="0">
              <a:prstClr val="black">
                <a:alpha val="40000"/>
              </a:prstClr>
            </a:outerShdw>
          </a:effectLst>
        </p:spPr>
        <p:txBody>
          <a:bodyPr wrap="square" rtlCol="0">
            <a:spAutoFit/>
          </a:bodyPr>
          <a:lstStyle/>
          <a:p>
            <a:pPr algn="l"/>
            <a:r>
              <a:rPr lang="en-US" sz="2000" dirty="0">
                <a:ln w="18415" cmpd="sng">
                  <a:solidFill>
                    <a:srgbClr val="FFFF00"/>
                  </a:solidFill>
                  <a:prstDash val="solid"/>
                </a:ln>
                <a:solidFill>
                  <a:srgbClr val="FFFF00"/>
                </a:solidFill>
                <a:effectLst>
                  <a:outerShdw blurRad="63500" dir="3600000" algn="tl" rotWithShape="0">
                    <a:srgbClr val="000000">
                      <a:alpha val="70000"/>
                    </a:srgbClr>
                  </a:outerShdw>
                </a:effectLst>
              </a:rPr>
              <a:t>Incest</a:t>
            </a:r>
          </a:p>
        </p:txBody>
      </p:sp>
      <p:sp>
        <p:nvSpPr>
          <p:cNvPr id="28" name="TextBox 27"/>
          <p:cNvSpPr txBox="1"/>
          <p:nvPr/>
        </p:nvSpPr>
        <p:spPr>
          <a:xfrm>
            <a:off x="390413" y="2604645"/>
            <a:ext cx="1181528" cy="400110"/>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en-US" sz="2000" dirty="0">
                <a:ln w="18415" cmpd="sng">
                  <a:solidFill>
                    <a:srgbClr val="FFFF00"/>
                  </a:solidFill>
                  <a:prstDash val="solid"/>
                </a:ln>
                <a:solidFill>
                  <a:srgbClr val="FFFF00"/>
                </a:solidFill>
                <a:effectLst>
                  <a:outerShdw blurRad="63500" dir="3600000" algn="tl" rotWithShape="0">
                    <a:srgbClr val="000000">
                      <a:alpha val="70000"/>
                    </a:srgbClr>
                  </a:outerShdw>
                </a:effectLst>
              </a:rPr>
              <a:t>Divorce</a:t>
            </a:r>
          </a:p>
        </p:txBody>
      </p:sp>
      <p:sp>
        <p:nvSpPr>
          <p:cNvPr id="29" name="TextBox 28"/>
          <p:cNvSpPr txBox="1"/>
          <p:nvPr/>
        </p:nvSpPr>
        <p:spPr>
          <a:xfrm>
            <a:off x="6996692" y="5654338"/>
            <a:ext cx="1993196" cy="719191"/>
          </a:xfrm>
          <a:prstGeom prst="rect">
            <a:avLst/>
          </a:prstGeom>
          <a:noFill/>
          <a:effectLst>
            <a:outerShdw blurRad="50800" dist="38100" dir="2700000" algn="tl" rotWithShape="0">
              <a:prstClr val="black">
                <a:alpha val="40000"/>
              </a:prstClr>
            </a:outerShdw>
          </a:effectLst>
        </p:spPr>
        <p:txBody>
          <a:bodyPr wrap="square" rtlCol="0">
            <a:spAutoFit/>
          </a:bodyPr>
          <a:lstStyle/>
          <a:p>
            <a:pPr algn="l"/>
            <a:r>
              <a:rPr lang="en-US" sz="2000" dirty="0">
                <a:ln w="18415" cmpd="sng">
                  <a:solidFill>
                    <a:srgbClr val="FFFF00"/>
                  </a:solidFill>
                  <a:prstDash val="solid"/>
                </a:ln>
                <a:solidFill>
                  <a:srgbClr val="FFFF00"/>
                </a:solidFill>
                <a:effectLst>
                  <a:outerShdw blurRad="63500" dir="3600000" algn="tl" rotWithShape="0">
                    <a:srgbClr val="000000">
                      <a:alpha val="70000"/>
                    </a:srgbClr>
                  </a:outerShdw>
                </a:effectLst>
              </a:rPr>
              <a:t>Homosexual Acts</a:t>
            </a:r>
          </a:p>
        </p:txBody>
      </p:sp>
      <p:pic>
        <p:nvPicPr>
          <p:cNvPr id="30" name="Picture 29" descr="happy baby2.jpg"/>
          <p:cNvPicPr>
            <a:picLocks noChangeAspect="1"/>
          </p:cNvPicPr>
          <p:nvPr/>
        </p:nvPicPr>
        <p:blipFill>
          <a:blip r:embed="rId3" cstate="print"/>
          <a:srcRect/>
          <a:stretch>
            <a:fillRect/>
          </a:stretch>
        </p:blipFill>
        <p:spPr>
          <a:xfrm rot="20825363">
            <a:off x="4654912" y="1768921"/>
            <a:ext cx="1216633" cy="1354077"/>
          </a:xfrm>
          <a:prstGeom prst="rect">
            <a:avLst/>
          </a:prstGeom>
          <a:ln>
            <a:noFill/>
          </a:ln>
          <a:effectLst>
            <a:softEdge rad="112500"/>
          </a:effectLst>
        </p:spPr>
      </p:pic>
      <p:pic>
        <p:nvPicPr>
          <p:cNvPr id="31" name="Picture 30" descr="bonding.jpg"/>
          <p:cNvPicPr>
            <a:picLocks noChangeAspect="1"/>
          </p:cNvPicPr>
          <p:nvPr/>
        </p:nvPicPr>
        <p:blipFill>
          <a:blip r:embed="rId4" cstate="print"/>
          <a:stretch>
            <a:fillRect/>
          </a:stretch>
        </p:blipFill>
        <p:spPr>
          <a:xfrm rot="20939001">
            <a:off x="3032812" y="4498988"/>
            <a:ext cx="1203854" cy="1806910"/>
          </a:xfrm>
          <a:prstGeom prst="rect">
            <a:avLst/>
          </a:prstGeom>
          <a:ln>
            <a:noFill/>
          </a:ln>
          <a:effectLst>
            <a:softEdge rad="112500"/>
          </a:effectLst>
        </p:spPr>
      </p:pic>
      <p:sp>
        <p:nvSpPr>
          <p:cNvPr id="13" name="Rectangle 12"/>
          <p:cNvSpPr/>
          <p:nvPr/>
        </p:nvSpPr>
        <p:spPr>
          <a:xfrm>
            <a:off x="1982912" y="3023850"/>
            <a:ext cx="5178176" cy="3608122"/>
          </a:xfrm>
          <a:prstGeom prst="rect">
            <a:avLst/>
          </a:prstGeom>
          <a:noFill/>
        </p:spPr>
        <p:txBody>
          <a:bodyPr wrap="none" lIns="91440" tIns="45720" rIns="91440" bIns="45720">
            <a:prstTxWarp prst="textArchDown">
              <a:avLst/>
            </a:prstTxWarp>
            <a:spAutoFit/>
          </a:bodyPr>
          <a:lstStyle/>
          <a:p>
            <a:pPr algn="ct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rPr>
              <a:t>Marriage</a:t>
            </a:r>
          </a:p>
        </p:txBody>
      </p:sp>
      <p:sp>
        <p:nvSpPr>
          <p:cNvPr id="34" name="Lightning Bolt 33"/>
          <p:cNvSpPr/>
          <p:nvPr/>
        </p:nvSpPr>
        <p:spPr>
          <a:xfrm rot="21143598">
            <a:off x="1448655" y="3708969"/>
            <a:ext cx="6174769" cy="215757"/>
          </a:xfrm>
          <a:prstGeom prst="lightningBol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rot="20138941">
            <a:off x="4445830" y="4404229"/>
            <a:ext cx="2825393" cy="1077218"/>
          </a:xfrm>
          <a:prstGeom prst="rect">
            <a:avLst/>
          </a:prstGeom>
          <a:solidFill>
            <a:srgbClr val="FF0000">
              <a:alpha val="54902"/>
            </a:srgbClr>
          </a:solidFill>
        </p:spPr>
        <p:txBody>
          <a:bodyPr wrap="square" rtlCol="0">
            <a:spAutoFit/>
          </a:bodyPr>
          <a:lstStyle/>
          <a:p>
            <a:r>
              <a:rPr lang="en-US" sz="3200" dirty="0">
                <a:ln w="18415" cmpd="sng">
                  <a:solidFill>
                    <a:srgbClr val="FFFF00"/>
                  </a:solidFill>
                  <a:prstDash val="solid"/>
                </a:ln>
                <a:solidFill>
                  <a:srgbClr val="FFFF00"/>
                </a:solidFill>
                <a:effectLst>
                  <a:outerShdw blurRad="63500" dir="3600000" algn="tl" rotWithShape="0">
                    <a:srgbClr val="000000">
                      <a:alpha val="70000"/>
                    </a:srgbClr>
                  </a:outerShdw>
                </a:effectLst>
              </a:rPr>
              <a:t>Contraception &amp; Sterilization</a:t>
            </a:r>
          </a:p>
        </p:txBody>
      </p:sp>
      <p:sp>
        <p:nvSpPr>
          <p:cNvPr id="36" name="&quot;No&quot; Symbol 35"/>
          <p:cNvSpPr/>
          <p:nvPr/>
        </p:nvSpPr>
        <p:spPr>
          <a:xfrm rot="20935422">
            <a:off x="4603898" y="1771601"/>
            <a:ext cx="1215919" cy="1215919"/>
          </a:xfrm>
          <a:prstGeom prst="noSmoking">
            <a:avLst>
              <a:gd name="adj" fmla="val 533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TextBox 36"/>
          <p:cNvSpPr txBox="1"/>
          <p:nvPr/>
        </p:nvSpPr>
        <p:spPr>
          <a:xfrm rot="20138941">
            <a:off x="1937880" y="2119462"/>
            <a:ext cx="2825393" cy="1384995"/>
          </a:xfrm>
          <a:prstGeom prst="rect">
            <a:avLst/>
          </a:prstGeom>
          <a:solidFill>
            <a:srgbClr val="FF0000">
              <a:alpha val="54902"/>
            </a:srgbClr>
          </a:solidFill>
        </p:spPr>
        <p:txBody>
          <a:bodyPr wrap="square" rtlCol="0">
            <a:spAutoFit/>
          </a:bodyPr>
          <a:lstStyle/>
          <a:p>
            <a:r>
              <a:rPr lang="en-US" sz="2800" dirty="0">
                <a:ln w="18415" cmpd="sng">
                  <a:solidFill>
                    <a:srgbClr val="FFFF00"/>
                  </a:solidFill>
                  <a:prstDash val="solid"/>
                </a:ln>
                <a:solidFill>
                  <a:srgbClr val="FFFF00"/>
                </a:solidFill>
                <a:effectLst>
                  <a:outerShdw blurRad="63500" dir="3600000" algn="tl" rotWithShape="0">
                    <a:srgbClr val="000000">
                      <a:alpha val="70000"/>
                    </a:srgbClr>
                  </a:outerShdw>
                </a:effectLst>
              </a:rPr>
              <a:t>In Vitro, Artificial Insemination, etc.</a:t>
            </a:r>
          </a:p>
        </p:txBody>
      </p:sp>
      <p:sp>
        <p:nvSpPr>
          <p:cNvPr id="38" name="&quot;No&quot; Symbol 37"/>
          <p:cNvSpPr/>
          <p:nvPr/>
        </p:nvSpPr>
        <p:spPr>
          <a:xfrm rot="20935422">
            <a:off x="2808499" y="4630545"/>
            <a:ext cx="1482546" cy="1482546"/>
          </a:xfrm>
          <a:prstGeom prst="noSmoking">
            <a:avLst>
              <a:gd name="adj" fmla="val 533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TextBox 38"/>
          <p:cNvSpPr txBox="1"/>
          <p:nvPr/>
        </p:nvSpPr>
        <p:spPr>
          <a:xfrm>
            <a:off x="781086" y="2114976"/>
            <a:ext cx="1723355" cy="400110"/>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en-US" sz="2000" dirty="0">
                <a:ln w="18415" cmpd="sng">
                  <a:solidFill>
                    <a:srgbClr val="FFFF00"/>
                  </a:solidFill>
                  <a:prstDash val="solid"/>
                </a:ln>
                <a:solidFill>
                  <a:srgbClr val="FFFF00"/>
                </a:solidFill>
                <a:effectLst>
                  <a:outerShdw blurRad="63500" dir="3600000" algn="tl" rotWithShape="0">
                    <a:srgbClr val="000000">
                      <a:alpha val="70000"/>
                    </a:srgbClr>
                  </a:outerShdw>
                </a:effectLst>
              </a:rPr>
              <a:t>Selling Eggs</a:t>
            </a:r>
          </a:p>
        </p:txBody>
      </p:sp>
      <p:sp>
        <p:nvSpPr>
          <p:cNvPr id="40" name="TextBox 39"/>
          <p:cNvSpPr txBox="1"/>
          <p:nvPr/>
        </p:nvSpPr>
        <p:spPr>
          <a:xfrm>
            <a:off x="900775" y="3331750"/>
            <a:ext cx="1181528" cy="707886"/>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en-US" sz="2000" dirty="0">
                <a:ln w="18415" cmpd="sng">
                  <a:solidFill>
                    <a:srgbClr val="FFFF00"/>
                  </a:solidFill>
                  <a:prstDash val="solid"/>
                </a:ln>
                <a:solidFill>
                  <a:srgbClr val="FFFF00"/>
                </a:solidFill>
                <a:effectLst>
                  <a:outerShdw blurRad="63500" dir="3600000" algn="tl" rotWithShape="0">
                    <a:srgbClr val="000000">
                      <a:alpha val="70000"/>
                    </a:srgbClr>
                  </a:outerShdw>
                </a:effectLst>
              </a:rPr>
              <a:t>Sperm Donors</a:t>
            </a:r>
          </a:p>
        </p:txBody>
      </p:sp>
      <p:sp>
        <p:nvSpPr>
          <p:cNvPr id="41" name="TextBox 40"/>
          <p:cNvSpPr txBox="1"/>
          <p:nvPr/>
        </p:nvSpPr>
        <p:spPr>
          <a:xfrm>
            <a:off x="7264886" y="4177570"/>
            <a:ext cx="1244281" cy="707886"/>
          </a:xfrm>
          <a:prstGeom prst="rect">
            <a:avLst/>
          </a:prstGeom>
          <a:noFill/>
          <a:effectLst>
            <a:outerShdw blurRad="50800" dist="38100" dir="2700000" algn="tl" rotWithShape="0">
              <a:prstClr val="black">
                <a:alpha val="40000"/>
              </a:prstClr>
            </a:outerShdw>
          </a:effectLst>
        </p:spPr>
        <p:txBody>
          <a:bodyPr wrap="square" rtlCol="0">
            <a:spAutoFit/>
          </a:bodyPr>
          <a:lstStyle/>
          <a:p>
            <a:pPr algn="l"/>
            <a:r>
              <a:rPr lang="en-US" sz="2000" dirty="0">
                <a:ln w="18415" cmpd="sng">
                  <a:solidFill>
                    <a:srgbClr val="FFFF00"/>
                  </a:solidFill>
                  <a:prstDash val="solid"/>
                </a:ln>
                <a:solidFill>
                  <a:srgbClr val="FFFF00"/>
                </a:solidFill>
                <a:effectLst>
                  <a:outerShdw blurRad="63500" dir="3600000" algn="tl" rotWithShape="0">
                    <a:srgbClr val="000000">
                      <a:alpha val="70000"/>
                    </a:srgbClr>
                  </a:outerShdw>
                </a:effectLst>
              </a:rPr>
              <a:t>Freezing Embryos</a:t>
            </a:r>
          </a:p>
        </p:txBody>
      </p:sp>
      <p:sp>
        <p:nvSpPr>
          <p:cNvPr id="42" name="TextBox 41"/>
          <p:cNvSpPr txBox="1"/>
          <p:nvPr/>
        </p:nvSpPr>
        <p:spPr>
          <a:xfrm>
            <a:off x="989176" y="5246114"/>
            <a:ext cx="1701481" cy="707886"/>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en-US" sz="2000" dirty="0">
                <a:ln w="18415" cmpd="sng">
                  <a:solidFill>
                    <a:srgbClr val="FFFF00"/>
                  </a:solidFill>
                  <a:prstDash val="solid"/>
                </a:ln>
                <a:solidFill>
                  <a:srgbClr val="FFFF00"/>
                </a:solidFill>
                <a:effectLst>
                  <a:outerShdw blurRad="63500" dir="3600000" algn="tl" rotWithShape="0">
                    <a:srgbClr val="000000">
                      <a:alpha val="70000"/>
                    </a:srgbClr>
                  </a:outerShdw>
                </a:effectLst>
              </a:rPr>
              <a:t>Pregnancy “Reductions”</a:t>
            </a:r>
          </a:p>
        </p:txBody>
      </p:sp>
      <p:sp>
        <p:nvSpPr>
          <p:cNvPr id="43" name="TextBox 42"/>
          <p:cNvSpPr txBox="1"/>
          <p:nvPr/>
        </p:nvSpPr>
        <p:spPr>
          <a:xfrm>
            <a:off x="6074991" y="5540517"/>
            <a:ext cx="1701481" cy="707886"/>
          </a:xfrm>
          <a:prstGeom prst="rect">
            <a:avLst/>
          </a:prstGeom>
          <a:noFill/>
          <a:effectLst>
            <a:outerShdw blurRad="50800" dist="38100" dir="2700000" algn="tl" rotWithShape="0">
              <a:prstClr val="black">
                <a:alpha val="40000"/>
              </a:prstClr>
            </a:outerShdw>
          </a:effectLst>
        </p:spPr>
        <p:txBody>
          <a:bodyPr wrap="square" rtlCol="0">
            <a:spAutoFit/>
          </a:bodyPr>
          <a:lstStyle/>
          <a:p>
            <a:pPr algn="l"/>
            <a:r>
              <a:rPr lang="en-US" sz="2000" dirty="0">
                <a:ln w="18415" cmpd="sng">
                  <a:solidFill>
                    <a:srgbClr val="FFFF00"/>
                  </a:solidFill>
                  <a:prstDash val="solid"/>
                </a:ln>
                <a:solidFill>
                  <a:srgbClr val="FFFF00"/>
                </a:solidFill>
                <a:effectLst>
                  <a:outerShdw blurRad="63500" dir="3600000" algn="tl" rotWithShape="0">
                    <a:srgbClr val="000000">
                      <a:alpha val="70000"/>
                    </a:srgbClr>
                  </a:outerShdw>
                </a:effectLst>
              </a:rPr>
              <a:t>Surrogate Motherhood</a:t>
            </a:r>
          </a:p>
        </p:txBody>
      </p:sp>
      <p:sp>
        <p:nvSpPr>
          <p:cNvPr id="44" name="TextBox 43"/>
          <p:cNvSpPr txBox="1"/>
          <p:nvPr/>
        </p:nvSpPr>
        <p:spPr>
          <a:xfrm>
            <a:off x="6613590" y="1727597"/>
            <a:ext cx="1701481" cy="707886"/>
          </a:xfrm>
          <a:prstGeom prst="rect">
            <a:avLst/>
          </a:prstGeom>
          <a:noFill/>
          <a:effectLst>
            <a:outerShdw blurRad="50800" dist="38100" dir="2700000" algn="tl" rotWithShape="0">
              <a:prstClr val="black">
                <a:alpha val="40000"/>
              </a:prstClr>
            </a:outerShdw>
          </a:effectLst>
        </p:spPr>
        <p:txBody>
          <a:bodyPr wrap="square" rtlCol="0">
            <a:spAutoFit/>
          </a:bodyPr>
          <a:lstStyle/>
          <a:p>
            <a:pPr algn="l"/>
            <a:r>
              <a:rPr lang="en-US" sz="2000" dirty="0">
                <a:ln w="18415" cmpd="sng">
                  <a:solidFill>
                    <a:srgbClr val="FFFF00"/>
                  </a:solidFill>
                  <a:prstDash val="solid"/>
                </a:ln>
                <a:solidFill>
                  <a:srgbClr val="FFFF00"/>
                </a:solidFill>
                <a:effectLst>
                  <a:outerShdw blurRad="63500" dir="3600000" algn="tl" rotWithShape="0">
                    <a:srgbClr val="000000">
                      <a:alpha val="70000"/>
                    </a:srgbClr>
                  </a:outerShdw>
                </a:effectLst>
              </a:rPr>
              <a:t>Embryo Grading</a:t>
            </a:r>
          </a:p>
        </p:txBody>
      </p:sp>
      <p:sp>
        <p:nvSpPr>
          <p:cNvPr id="45" name="TextBox 44"/>
          <p:cNvSpPr txBox="1"/>
          <p:nvPr/>
        </p:nvSpPr>
        <p:spPr>
          <a:xfrm>
            <a:off x="6947291" y="2857244"/>
            <a:ext cx="1701481" cy="707886"/>
          </a:xfrm>
          <a:prstGeom prst="rect">
            <a:avLst/>
          </a:prstGeom>
          <a:noFill/>
          <a:effectLst>
            <a:outerShdw blurRad="50800" dist="38100" dir="2700000" algn="tl" rotWithShape="0">
              <a:prstClr val="black">
                <a:alpha val="40000"/>
              </a:prstClr>
            </a:outerShdw>
          </a:effectLst>
        </p:spPr>
        <p:txBody>
          <a:bodyPr wrap="square" rtlCol="0">
            <a:spAutoFit/>
          </a:bodyPr>
          <a:lstStyle/>
          <a:p>
            <a:pPr algn="l"/>
            <a:r>
              <a:rPr lang="en-US" sz="2000" dirty="0">
                <a:ln w="18415" cmpd="sng">
                  <a:solidFill>
                    <a:srgbClr val="FFFF00"/>
                  </a:solidFill>
                  <a:prstDash val="solid"/>
                </a:ln>
                <a:solidFill>
                  <a:srgbClr val="FFFF00"/>
                </a:solidFill>
                <a:effectLst>
                  <a:outerShdw blurRad="63500" dir="3600000" algn="tl" rotWithShape="0">
                    <a:srgbClr val="000000">
                      <a:alpha val="70000"/>
                    </a:srgbClr>
                  </a:outerShdw>
                </a:effectLst>
              </a:rPr>
              <a:t>Embryo Destruction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2000"/>
                                        <p:tgtEl>
                                          <p:spTgt spid="20"/>
                                        </p:tgtEl>
                                      </p:cBhvr>
                                    </p:animEffect>
                                    <p:set>
                                      <p:cBhvr>
                                        <p:cTn id="7" dur="1" fill="hold">
                                          <p:stCondLst>
                                            <p:cond delay="1999"/>
                                          </p:stCondLst>
                                        </p:cTn>
                                        <p:tgtEl>
                                          <p:spTgt spid="2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2000"/>
                                        <p:tgtEl>
                                          <p:spTgt spid="28"/>
                                        </p:tgtEl>
                                      </p:cBhvr>
                                    </p:animEffect>
                                    <p:set>
                                      <p:cBhvr>
                                        <p:cTn id="10" dur="1" fill="hold">
                                          <p:stCondLst>
                                            <p:cond delay="1999"/>
                                          </p:stCondLst>
                                        </p:cTn>
                                        <p:tgtEl>
                                          <p:spTgt spid="28"/>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2000"/>
                                        <p:tgtEl>
                                          <p:spTgt spid="19"/>
                                        </p:tgtEl>
                                      </p:cBhvr>
                                    </p:animEffect>
                                    <p:set>
                                      <p:cBhvr>
                                        <p:cTn id="13" dur="1" fill="hold">
                                          <p:stCondLst>
                                            <p:cond delay="1999"/>
                                          </p:stCondLst>
                                        </p:cTn>
                                        <p:tgtEl>
                                          <p:spTgt spid="19"/>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2000"/>
                                        <p:tgtEl>
                                          <p:spTgt spid="25"/>
                                        </p:tgtEl>
                                      </p:cBhvr>
                                    </p:animEffect>
                                    <p:set>
                                      <p:cBhvr>
                                        <p:cTn id="16" dur="1" fill="hold">
                                          <p:stCondLst>
                                            <p:cond delay="1999"/>
                                          </p:stCondLst>
                                        </p:cTn>
                                        <p:tgtEl>
                                          <p:spTgt spid="25"/>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2000"/>
                                        <p:tgtEl>
                                          <p:spTgt spid="22"/>
                                        </p:tgtEl>
                                      </p:cBhvr>
                                    </p:animEffect>
                                    <p:set>
                                      <p:cBhvr>
                                        <p:cTn id="19" dur="1" fill="hold">
                                          <p:stCondLst>
                                            <p:cond delay="1999"/>
                                          </p:stCondLst>
                                        </p:cTn>
                                        <p:tgtEl>
                                          <p:spTgt spid="22"/>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2000"/>
                                        <p:tgtEl>
                                          <p:spTgt spid="23"/>
                                        </p:tgtEl>
                                      </p:cBhvr>
                                    </p:animEffect>
                                    <p:set>
                                      <p:cBhvr>
                                        <p:cTn id="22" dur="1" fill="hold">
                                          <p:stCondLst>
                                            <p:cond delay="1999"/>
                                          </p:stCondLst>
                                        </p:cTn>
                                        <p:tgtEl>
                                          <p:spTgt spid="23"/>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2000"/>
                                        <p:tgtEl>
                                          <p:spTgt spid="24"/>
                                        </p:tgtEl>
                                      </p:cBhvr>
                                    </p:animEffect>
                                    <p:set>
                                      <p:cBhvr>
                                        <p:cTn id="25" dur="1" fill="hold">
                                          <p:stCondLst>
                                            <p:cond delay="1999"/>
                                          </p:stCondLst>
                                        </p:cTn>
                                        <p:tgtEl>
                                          <p:spTgt spid="24"/>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2000"/>
                                        <p:tgtEl>
                                          <p:spTgt spid="26"/>
                                        </p:tgtEl>
                                      </p:cBhvr>
                                    </p:animEffect>
                                    <p:set>
                                      <p:cBhvr>
                                        <p:cTn id="28" dur="1" fill="hold">
                                          <p:stCondLst>
                                            <p:cond delay="1999"/>
                                          </p:stCondLst>
                                        </p:cTn>
                                        <p:tgtEl>
                                          <p:spTgt spid="26"/>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2000"/>
                                        <p:tgtEl>
                                          <p:spTgt spid="27"/>
                                        </p:tgtEl>
                                      </p:cBhvr>
                                    </p:animEffect>
                                    <p:set>
                                      <p:cBhvr>
                                        <p:cTn id="31" dur="1" fill="hold">
                                          <p:stCondLst>
                                            <p:cond delay="1999"/>
                                          </p:stCondLst>
                                        </p:cTn>
                                        <p:tgtEl>
                                          <p:spTgt spid="27"/>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2000"/>
                                        <p:tgtEl>
                                          <p:spTgt spid="29"/>
                                        </p:tgtEl>
                                      </p:cBhvr>
                                    </p:animEffect>
                                    <p:set>
                                      <p:cBhvr>
                                        <p:cTn id="34" dur="1" fill="hold">
                                          <p:stCondLst>
                                            <p:cond delay="1999"/>
                                          </p:stCondLst>
                                        </p:cTn>
                                        <p:tgtEl>
                                          <p:spTgt spid="29"/>
                                        </p:tgtEl>
                                        <p:attrNameLst>
                                          <p:attrName>style.visibility</p:attrName>
                                        </p:attrNameLst>
                                      </p:cBhvr>
                                      <p:to>
                                        <p:strVal val="hidden"/>
                                      </p:to>
                                    </p:set>
                                  </p:childTnLst>
                                </p:cTn>
                              </p:par>
                              <p:par>
                                <p:cTn id="35" presetID="47" presetClass="exit" presetSubtype="0" fill="hold" grpId="0" nodeType="withEffect">
                                  <p:stCondLst>
                                    <p:cond delay="200"/>
                                  </p:stCondLst>
                                  <p:childTnLst>
                                    <p:animEffect transition="out" filter="fade">
                                      <p:cBhvr>
                                        <p:cTn id="36" dur="1300"/>
                                        <p:tgtEl>
                                          <p:spTgt spid="18"/>
                                        </p:tgtEl>
                                      </p:cBhvr>
                                    </p:animEffect>
                                    <p:anim calcmode="lin" valueType="num">
                                      <p:cBhvr>
                                        <p:cTn id="37" dur="1300"/>
                                        <p:tgtEl>
                                          <p:spTgt spid="18"/>
                                        </p:tgtEl>
                                        <p:attrNameLst>
                                          <p:attrName>ppt_x</p:attrName>
                                        </p:attrNameLst>
                                      </p:cBhvr>
                                      <p:tavLst>
                                        <p:tav tm="0">
                                          <p:val>
                                            <p:strVal val="ppt_x"/>
                                          </p:val>
                                        </p:tav>
                                        <p:tav tm="100000">
                                          <p:val>
                                            <p:strVal val="ppt_x"/>
                                          </p:val>
                                        </p:tav>
                                      </p:tavLst>
                                    </p:anim>
                                    <p:anim calcmode="lin" valueType="num">
                                      <p:cBhvr>
                                        <p:cTn id="38" dur="1300"/>
                                        <p:tgtEl>
                                          <p:spTgt spid="18"/>
                                        </p:tgtEl>
                                        <p:attrNameLst>
                                          <p:attrName>ppt_y</p:attrName>
                                        </p:attrNameLst>
                                      </p:cBhvr>
                                      <p:tavLst>
                                        <p:tav tm="0">
                                          <p:val>
                                            <p:strVal val="ppt_y"/>
                                          </p:val>
                                        </p:tav>
                                        <p:tav tm="100000">
                                          <p:val>
                                            <p:strVal val="ppt_y-.1"/>
                                          </p:val>
                                        </p:tav>
                                      </p:tavLst>
                                    </p:anim>
                                    <p:set>
                                      <p:cBhvr>
                                        <p:cTn id="39" dur="1" fill="hold">
                                          <p:stCondLst>
                                            <p:cond delay="1299"/>
                                          </p:stCondLst>
                                        </p:cTn>
                                        <p:tgtEl>
                                          <p:spTgt spid="18"/>
                                        </p:tgtEl>
                                        <p:attrNameLst>
                                          <p:attrName>style.visibility</p:attrName>
                                        </p:attrNameLst>
                                      </p:cBhvr>
                                      <p:to>
                                        <p:strVal val="hidden"/>
                                      </p:to>
                                    </p:set>
                                  </p:childTnLst>
                                </p:cTn>
                              </p:par>
                              <p:par>
                                <p:cTn id="40" presetID="42" presetClass="entr" presetSubtype="0" fill="hold" grpId="1" nodeType="withEffect">
                                  <p:stCondLst>
                                    <p:cond delay="80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1200"/>
                                        <p:tgtEl>
                                          <p:spTgt spid="33"/>
                                        </p:tgtEl>
                                      </p:cBhvr>
                                    </p:animEffect>
                                    <p:anim calcmode="lin" valueType="num">
                                      <p:cBhvr>
                                        <p:cTn id="43" dur="1200" fill="hold"/>
                                        <p:tgtEl>
                                          <p:spTgt spid="33"/>
                                        </p:tgtEl>
                                        <p:attrNameLst>
                                          <p:attrName>ppt_x</p:attrName>
                                        </p:attrNameLst>
                                      </p:cBhvr>
                                      <p:tavLst>
                                        <p:tav tm="0">
                                          <p:val>
                                            <p:strVal val="#ppt_x"/>
                                          </p:val>
                                        </p:tav>
                                        <p:tav tm="100000">
                                          <p:val>
                                            <p:strVal val="#ppt_x"/>
                                          </p:val>
                                        </p:tav>
                                      </p:tavLst>
                                    </p:anim>
                                    <p:anim calcmode="lin" valueType="num">
                                      <p:cBhvr>
                                        <p:cTn id="44" dur="12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wipe(down)">
                                      <p:cBhvr>
                                        <p:cTn id="49" dur="500"/>
                                        <p:tgtEl>
                                          <p:spTgt spid="34"/>
                                        </p:tgtEl>
                                      </p:cBhvr>
                                    </p:animEffect>
                                  </p:childTnLst>
                                </p:cTn>
                              </p:par>
                            </p:childTnLst>
                          </p:cTn>
                        </p:par>
                      </p:childTnLst>
                    </p:cTn>
                  </p:par>
                  <p:par>
                    <p:cTn id="50" fill="hold">
                      <p:stCondLst>
                        <p:cond delay="indefinite"/>
                      </p:stCondLst>
                      <p:childTnLst>
                        <p:par>
                          <p:cTn id="51" fill="hold">
                            <p:stCondLst>
                              <p:cond delay="0"/>
                            </p:stCondLst>
                            <p:childTnLst>
                              <p:par>
                                <p:cTn id="52" presetID="24" presetClass="emph" presetSubtype="0" fill="hold" grpId="0" nodeType="clickEffect">
                                  <p:stCondLst>
                                    <p:cond delay="0"/>
                                  </p:stCondLst>
                                  <p:childTnLst>
                                    <p:animClr clrSpc="hsl" dir="cw">
                                      <p:cBhvr override="childStyle">
                                        <p:cTn id="53" dur="500" fill="hold"/>
                                        <p:tgtEl>
                                          <p:spTgt spid="14"/>
                                        </p:tgtEl>
                                        <p:attrNameLst>
                                          <p:attrName>style.color</p:attrName>
                                        </p:attrNameLst>
                                      </p:cBhvr>
                                      <p:by>
                                        <p:hsl h="0" s="-12549" l="-25098"/>
                                      </p:by>
                                    </p:animClr>
                                    <p:animClr clrSpc="hsl" dir="cw">
                                      <p:cBhvr>
                                        <p:cTn id="54" dur="500" fill="hold"/>
                                        <p:tgtEl>
                                          <p:spTgt spid="14"/>
                                        </p:tgtEl>
                                        <p:attrNameLst>
                                          <p:attrName>fillcolor</p:attrName>
                                        </p:attrNameLst>
                                      </p:cBhvr>
                                      <p:by>
                                        <p:hsl h="0" s="-12549" l="-25098"/>
                                      </p:by>
                                    </p:animClr>
                                    <p:animClr clrSpc="hsl" dir="cw">
                                      <p:cBhvr>
                                        <p:cTn id="55" dur="500" fill="hold"/>
                                        <p:tgtEl>
                                          <p:spTgt spid="14"/>
                                        </p:tgtEl>
                                        <p:attrNameLst>
                                          <p:attrName>stroke.color</p:attrName>
                                        </p:attrNameLst>
                                      </p:cBhvr>
                                      <p:by>
                                        <p:hsl h="0" s="-12549" l="-25098"/>
                                      </p:by>
                                    </p:animClr>
                                    <p:set>
                                      <p:cBhvr>
                                        <p:cTn id="56" dur="500" fill="hold"/>
                                        <p:tgtEl>
                                          <p:spTgt spid="14"/>
                                        </p:tgtEl>
                                        <p:attrNameLst>
                                          <p:attrName>fill.type</p:attrName>
                                        </p:attrNameLst>
                                      </p:cBhvr>
                                      <p:to>
                                        <p:strVal val="solid"/>
                                      </p:to>
                                    </p:set>
                                  </p:childTnLst>
                                </p:cTn>
                              </p:par>
                              <p:par>
                                <p:cTn id="57" presetID="24" presetClass="emph" presetSubtype="0" fill="hold" grpId="0" nodeType="withEffect">
                                  <p:stCondLst>
                                    <p:cond delay="0"/>
                                  </p:stCondLst>
                                  <p:childTnLst>
                                    <p:animClr clrSpc="hsl" dir="cw">
                                      <p:cBhvr override="childStyle">
                                        <p:cTn id="58" dur="500" fill="hold"/>
                                        <p:tgtEl>
                                          <p:spTgt spid="16"/>
                                        </p:tgtEl>
                                        <p:attrNameLst>
                                          <p:attrName>style.color</p:attrName>
                                        </p:attrNameLst>
                                      </p:cBhvr>
                                      <p:by>
                                        <p:hsl h="0" s="-12549" l="-25098"/>
                                      </p:by>
                                    </p:animClr>
                                    <p:animClr clrSpc="hsl" dir="cw">
                                      <p:cBhvr>
                                        <p:cTn id="59" dur="500" fill="hold"/>
                                        <p:tgtEl>
                                          <p:spTgt spid="16"/>
                                        </p:tgtEl>
                                        <p:attrNameLst>
                                          <p:attrName>fillcolor</p:attrName>
                                        </p:attrNameLst>
                                      </p:cBhvr>
                                      <p:by>
                                        <p:hsl h="0" s="-12549" l="-25098"/>
                                      </p:by>
                                    </p:animClr>
                                    <p:animClr clrSpc="hsl" dir="cw">
                                      <p:cBhvr>
                                        <p:cTn id="60" dur="500" fill="hold"/>
                                        <p:tgtEl>
                                          <p:spTgt spid="16"/>
                                        </p:tgtEl>
                                        <p:attrNameLst>
                                          <p:attrName>stroke.color</p:attrName>
                                        </p:attrNameLst>
                                      </p:cBhvr>
                                      <p:by>
                                        <p:hsl h="0" s="-12549" l="-25098"/>
                                      </p:by>
                                    </p:animClr>
                                    <p:set>
                                      <p:cBhvr>
                                        <p:cTn id="61" dur="500" fill="hold"/>
                                        <p:tgtEl>
                                          <p:spTgt spid="16"/>
                                        </p:tgtEl>
                                        <p:attrNameLst>
                                          <p:attrName>fill.type</p:attrName>
                                        </p:attrNameLst>
                                      </p:cBhvr>
                                      <p:to>
                                        <p:strVal val="solid"/>
                                      </p:to>
                                    </p:set>
                                  </p:childTnLst>
                                </p:cTn>
                              </p:par>
                            </p:childTnLst>
                          </p:cTn>
                        </p:par>
                        <p:par>
                          <p:cTn id="62" fill="hold">
                            <p:stCondLst>
                              <p:cond delay="500"/>
                            </p:stCondLst>
                            <p:childTnLst>
                              <p:par>
                                <p:cTn id="63" presetID="22" presetClass="entr" presetSubtype="4" fill="hold" grpId="0" nodeType="after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wipe(down)">
                                      <p:cBhvr>
                                        <p:cTn id="65" dur="500"/>
                                        <p:tgtEl>
                                          <p:spTgt spid="35"/>
                                        </p:tgtEl>
                                      </p:cBhvr>
                                    </p:animEffect>
                                  </p:childTnLst>
                                </p:cTn>
                              </p:par>
                              <p:par>
                                <p:cTn id="66" presetID="35" presetClass="entr" presetSubtype="0" fill="hold" grpId="0" nodeType="withEffect">
                                  <p:stCondLst>
                                    <p:cond delay="0"/>
                                  </p:stCondLst>
                                  <p:childTnLst>
                                    <p:set>
                                      <p:cBhvr>
                                        <p:cTn id="67" dur="1" fill="hold">
                                          <p:stCondLst>
                                            <p:cond delay="0"/>
                                          </p:stCondLst>
                                        </p:cTn>
                                        <p:tgtEl>
                                          <p:spTgt spid="38"/>
                                        </p:tgtEl>
                                        <p:attrNameLst>
                                          <p:attrName>style.visibility</p:attrName>
                                        </p:attrNameLst>
                                      </p:cBhvr>
                                      <p:to>
                                        <p:strVal val="visible"/>
                                      </p:to>
                                    </p:set>
                                    <p:animEffect transition="in" filter="fade">
                                      <p:cBhvr>
                                        <p:cTn id="68" dur="1000"/>
                                        <p:tgtEl>
                                          <p:spTgt spid="38"/>
                                        </p:tgtEl>
                                      </p:cBhvr>
                                    </p:animEffect>
                                    <p:anim calcmode="lin" valueType="num">
                                      <p:cBhvr>
                                        <p:cTn id="69" dur="1000" fill="hold"/>
                                        <p:tgtEl>
                                          <p:spTgt spid="38"/>
                                        </p:tgtEl>
                                        <p:attrNameLst>
                                          <p:attrName>style.rotation</p:attrName>
                                        </p:attrNameLst>
                                      </p:cBhvr>
                                      <p:tavLst>
                                        <p:tav tm="0">
                                          <p:val>
                                            <p:fltVal val="720"/>
                                          </p:val>
                                        </p:tav>
                                        <p:tav tm="100000">
                                          <p:val>
                                            <p:fltVal val="0"/>
                                          </p:val>
                                        </p:tav>
                                      </p:tavLst>
                                    </p:anim>
                                    <p:anim calcmode="lin" valueType="num">
                                      <p:cBhvr>
                                        <p:cTn id="70" dur="1000" fill="hold"/>
                                        <p:tgtEl>
                                          <p:spTgt spid="38"/>
                                        </p:tgtEl>
                                        <p:attrNameLst>
                                          <p:attrName>ppt_h</p:attrName>
                                        </p:attrNameLst>
                                      </p:cBhvr>
                                      <p:tavLst>
                                        <p:tav tm="0">
                                          <p:val>
                                            <p:fltVal val="0"/>
                                          </p:val>
                                        </p:tav>
                                        <p:tav tm="100000">
                                          <p:val>
                                            <p:strVal val="#ppt_h"/>
                                          </p:val>
                                        </p:tav>
                                      </p:tavLst>
                                    </p:anim>
                                    <p:anim calcmode="lin" valueType="num">
                                      <p:cBhvr>
                                        <p:cTn id="71" dur="1000" fill="hold"/>
                                        <p:tgtEl>
                                          <p:spTgt spid="38"/>
                                        </p:tgtEl>
                                        <p:attrNameLst>
                                          <p:attrName>ppt_w</p:attrName>
                                        </p:attrNameLst>
                                      </p:cBhvr>
                                      <p:tavLst>
                                        <p:tav tm="0">
                                          <p:val>
                                            <p:fltVal val="0"/>
                                          </p:val>
                                        </p:tav>
                                        <p:tav tm="100000">
                                          <p:val>
                                            <p:strVal val="#ppt_w"/>
                                          </p:val>
                                        </p:tav>
                                      </p:tavLst>
                                    </p:anim>
                                  </p:childTnLst>
                                </p:cTn>
                              </p:par>
                            </p:childTnLst>
                          </p:cTn>
                        </p:par>
                        <p:par>
                          <p:cTn id="72" fill="hold">
                            <p:stCondLst>
                              <p:cond delay="1500"/>
                            </p:stCondLst>
                            <p:childTnLst>
                              <p:par>
                                <p:cTn id="73" presetID="22" presetClass="entr" presetSubtype="4" fill="hold" grpId="0" nodeType="afterEffect">
                                  <p:stCondLst>
                                    <p:cond delay="500"/>
                                  </p:stCondLst>
                                  <p:childTnLst>
                                    <p:set>
                                      <p:cBhvr>
                                        <p:cTn id="74" dur="1" fill="hold">
                                          <p:stCondLst>
                                            <p:cond delay="0"/>
                                          </p:stCondLst>
                                        </p:cTn>
                                        <p:tgtEl>
                                          <p:spTgt spid="37"/>
                                        </p:tgtEl>
                                        <p:attrNameLst>
                                          <p:attrName>style.visibility</p:attrName>
                                        </p:attrNameLst>
                                      </p:cBhvr>
                                      <p:to>
                                        <p:strVal val="visible"/>
                                      </p:to>
                                    </p:set>
                                    <p:animEffect transition="in" filter="wipe(down)">
                                      <p:cBhvr>
                                        <p:cTn id="75" dur="500"/>
                                        <p:tgtEl>
                                          <p:spTgt spid="37"/>
                                        </p:tgtEl>
                                      </p:cBhvr>
                                    </p:animEffect>
                                  </p:childTnLst>
                                </p:cTn>
                              </p:par>
                              <p:par>
                                <p:cTn id="76" presetID="35" presetClass="entr" presetSubtype="0" fill="hold" grpId="0" nodeType="withEffect">
                                  <p:stCondLst>
                                    <p:cond delay="500"/>
                                  </p:stCondLst>
                                  <p:childTnLst>
                                    <p:set>
                                      <p:cBhvr>
                                        <p:cTn id="77" dur="1" fill="hold">
                                          <p:stCondLst>
                                            <p:cond delay="0"/>
                                          </p:stCondLst>
                                        </p:cTn>
                                        <p:tgtEl>
                                          <p:spTgt spid="36"/>
                                        </p:tgtEl>
                                        <p:attrNameLst>
                                          <p:attrName>style.visibility</p:attrName>
                                        </p:attrNameLst>
                                      </p:cBhvr>
                                      <p:to>
                                        <p:strVal val="visible"/>
                                      </p:to>
                                    </p:set>
                                    <p:animEffect transition="in" filter="fade">
                                      <p:cBhvr>
                                        <p:cTn id="78" dur="1000"/>
                                        <p:tgtEl>
                                          <p:spTgt spid="36"/>
                                        </p:tgtEl>
                                      </p:cBhvr>
                                    </p:animEffect>
                                    <p:anim calcmode="lin" valueType="num">
                                      <p:cBhvr>
                                        <p:cTn id="79" dur="1000" fill="hold"/>
                                        <p:tgtEl>
                                          <p:spTgt spid="36"/>
                                        </p:tgtEl>
                                        <p:attrNameLst>
                                          <p:attrName>style.rotation</p:attrName>
                                        </p:attrNameLst>
                                      </p:cBhvr>
                                      <p:tavLst>
                                        <p:tav tm="0">
                                          <p:val>
                                            <p:fltVal val="720"/>
                                          </p:val>
                                        </p:tav>
                                        <p:tav tm="100000">
                                          <p:val>
                                            <p:fltVal val="0"/>
                                          </p:val>
                                        </p:tav>
                                      </p:tavLst>
                                    </p:anim>
                                    <p:anim calcmode="lin" valueType="num">
                                      <p:cBhvr>
                                        <p:cTn id="80" dur="1000" fill="hold"/>
                                        <p:tgtEl>
                                          <p:spTgt spid="36"/>
                                        </p:tgtEl>
                                        <p:attrNameLst>
                                          <p:attrName>ppt_h</p:attrName>
                                        </p:attrNameLst>
                                      </p:cBhvr>
                                      <p:tavLst>
                                        <p:tav tm="0">
                                          <p:val>
                                            <p:fltVal val="0"/>
                                          </p:val>
                                        </p:tav>
                                        <p:tav tm="100000">
                                          <p:val>
                                            <p:strVal val="#ppt_h"/>
                                          </p:val>
                                        </p:tav>
                                      </p:tavLst>
                                    </p:anim>
                                    <p:anim calcmode="lin" valueType="num">
                                      <p:cBhvr>
                                        <p:cTn id="81" dur="1000" fill="hold"/>
                                        <p:tgtEl>
                                          <p:spTgt spid="36"/>
                                        </p:tgtEl>
                                        <p:attrNameLst>
                                          <p:attrName>ppt_w</p:attrName>
                                        </p:attrNameLst>
                                      </p:cBhvr>
                                      <p:tavLst>
                                        <p:tav tm="0">
                                          <p:val>
                                            <p:fltVal val="0"/>
                                          </p:val>
                                        </p:tav>
                                        <p:tav tm="100000">
                                          <p:val>
                                            <p:strVal val="#ppt_w"/>
                                          </p:val>
                                        </p:tav>
                                      </p:tavLst>
                                    </p:anim>
                                  </p:childTnLst>
                                </p:cTn>
                              </p:par>
                              <p:par>
                                <p:cTn id="82" presetID="50" presetClass="entr" presetSubtype="0" decel="100000" fill="hold" grpId="0" nodeType="withEffect">
                                  <p:stCondLst>
                                    <p:cond delay="2600"/>
                                  </p:stCondLst>
                                  <p:childTnLst>
                                    <p:set>
                                      <p:cBhvr>
                                        <p:cTn id="83" dur="1" fill="hold">
                                          <p:stCondLst>
                                            <p:cond delay="0"/>
                                          </p:stCondLst>
                                        </p:cTn>
                                        <p:tgtEl>
                                          <p:spTgt spid="39"/>
                                        </p:tgtEl>
                                        <p:attrNameLst>
                                          <p:attrName>style.visibility</p:attrName>
                                        </p:attrNameLst>
                                      </p:cBhvr>
                                      <p:to>
                                        <p:strVal val="visible"/>
                                      </p:to>
                                    </p:set>
                                    <p:anim calcmode="lin" valueType="num">
                                      <p:cBhvr>
                                        <p:cTn id="84" dur="300" fill="hold"/>
                                        <p:tgtEl>
                                          <p:spTgt spid="39"/>
                                        </p:tgtEl>
                                        <p:attrNameLst>
                                          <p:attrName>ppt_w</p:attrName>
                                        </p:attrNameLst>
                                      </p:cBhvr>
                                      <p:tavLst>
                                        <p:tav tm="0">
                                          <p:val>
                                            <p:strVal val="#ppt_w+.3"/>
                                          </p:val>
                                        </p:tav>
                                        <p:tav tm="100000">
                                          <p:val>
                                            <p:strVal val="#ppt_w"/>
                                          </p:val>
                                        </p:tav>
                                      </p:tavLst>
                                    </p:anim>
                                    <p:anim calcmode="lin" valueType="num">
                                      <p:cBhvr>
                                        <p:cTn id="85" dur="300" fill="hold"/>
                                        <p:tgtEl>
                                          <p:spTgt spid="39"/>
                                        </p:tgtEl>
                                        <p:attrNameLst>
                                          <p:attrName>ppt_h</p:attrName>
                                        </p:attrNameLst>
                                      </p:cBhvr>
                                      <p:tavLst>
                                        <p:tav tm="0">
                                          <p:val>
                                            <p:strVal val="#ppt_h"/>
                                          </p:val>
                                        </p:tav>
                                        <p:tav tm="100000">
                                          <p:val>
                                            <p:strVal val="#ppt_h"/>
                                          </p:val>
                                        </p:tav>
                                      </p:tavLst>
                                    </p:anim>
                                    <p:animEffect transition="in" filter="fade">
                                      <p:cBhvr>
                                        <p:cTn id="86" dur="300"/>
                                        <p:tgtEl>
                                          <p:spTgt spid="39"/>
                                        </p:tgtEl>
                                      </p:cBhvr>
                                    </p:animEffect>
                                  </p:childTnLst>
                                </p:cTn>
                              </p:par>
                              <p:par>
                                <p:cTn id="87" presetID="50" presetClass="entr" presetSubtype="0" decel="100000" fill="hold" grpId="0" nodeType="withEffect">
                                  <p:stCondLst>
                                    <p:cond delay="1900"/>
                                  </p:stCondLst>
                                  <p:childTnLst>
                                    <p:set>
                                      <p:cBhvr>
                                        <p:cTn id="88" dur="1" fill="hold">
                                          <p:stCondLst>
                                            <p:cond delay="0"/>
                                          </p:stCondLst>
                                        </p:cTn>
                                        <p:tgtEl>
                                          <p:spTgt spid="40"/>
                                        </p:tgtEl>
                                        <p:attrNameLst>
                                          <p:attrName>style.visibility</p:attrName>
                                        </p:attrNameLst>
                                      </p:cBhvr>
                                      <p:to>
                                        <p:strVal val="visible"/>
                                      </p:to>
                                    </p:set>
                                    <p:anim calcmode="lin" valueType="num">
                                      <p:cBhvr>
                                        <p:cTn id="89" dur="300" fill="hold"/>
                                        <p:tgtEl>
                                          <p:spTgt spid="40"/>
                                        </p:tgtEl>
                                        <p:attrNameLst>
                                          <p:attrName>ppt_w</p:attrName>
                                        </p:attrNameLst>
                                      </p:cBhvr>
                                      <p:tavLst>
                                        <p:tav tm="0">
                                          <p:val>
                                            <p:strVal val="#ppt_w+.3"/>
                                          </p:val>
                                        </p:tav>
                                        <p:tav tm="100000">
                                          <p:val>
                                            <p:strVal val="#ppt_w"/>
                                          </p:val>
                                        </p:tav>
                                      </p:tavLst>
                                    </p:anim>
                                    <p:anim calcmode="lin" valueType="num">
                                      <p:cBhvr>
                                        <p:cTn id="90" dur="300" fill="hold"/>
                                        <p:tgtEl>
                                          <p:spTgt spid="40"/>
                                        </p:tgtEl>
                                        <p:attrNameLst>
                                          <p:attrName>ppt_h</p:attrName>
                                        </p:attrNameLst>
                                      </p:cBhvr>
                                      <p:tavLst>
                                        <p:tav tm="0">
                                          <p:val>
                                            <p:strVal val="#ppt_h"/>
                                          </p:val>
                                        </p:tav>
                                        <p:tav tm="100000">
                                          <p:val>
                                            <p:strVal val="#ppt_h"/>
                                          </p:val>
                                        </p:tav>
                                      </p:tavLst>
                                    </p:anim>
                                    <p:animEffect transition="in" filter="fade">
                                      <p:cBhvr>
                                        <p:cTn id="91" dur="300"/>
                                        <p:tgtEl>
                                          <p:spTgt spid="40"/>
                                        </p:tgtEl>
                                      </p:cBhvr>
                                    </p:animEffect>
                                  </p:childTnLst>
                                </p:cTn>
                              </p:par>
                              <p:par>
                                <p:cTn id="92" presetID="50" presetClass="entr" presetSubtype="0" decel="100000" fill="hold" grpId="0" nodeType="withEffect">
                                  <p:stCondLst>
                                    <p:cond delay="2300"/>
                                  </p:stCondLst>
                                  <p:childTnLst>
                                    <p:set>
                                      <p:cBhvr>
                                        <p:cTn id="93" dur="1" fill="hold">
                                          <p:stCondLst>
                                            <p:cond delay="0"/>
                                          </p:stCondLst>
                                        </p:cTn>
                                        <p:tgtEl>
                                          <p:spTgt spid="41"/>
                                        </p:tgtEl>
                                        <p:attrNameLst>
                                          <p:attrName>style.visibility</p:attrName>
                                        </p:attrNameLst>
                                      </p:cBhvr>
                                      <p:to>
                                        <p:strVal val="visible"/>
                                      </p:to>
                                    </p:set>
                                    <p:anim calcmode="lin" valueType="num">
                                      <p:cBhvr>
                                        <p:cTn id="94" dur="300" fill="hold"/>
                                        <p:tgtEl>
                                          <p:spTgt spid="41"/>
                                        </p:tgtEl>
                                        <p:attrNameLst>
                                          <p:attrName>ppt_w</p:attrName>
                                        </p:attrNameLst>
                                      </p:cBhvr>
                                      <p:tavLst>
                                        <p:tav tm="0">
                                          <p:val>
                                            <p:strVal val="#ppt_w+.3"/>
                                          </p:val>
                                        </p:tav>
                                        <p:tav tm="100000">
                                          <p:val>
                                            <p:strVal val="#ppt_w"/>
                                          </p:val>
                                        </p:tav>
                                      </p:tavLst>
                                    </p:anim>
                                    <p:anim calcmode="lin" valueType="num">
                                      <p:cBhvr>
                                        <p:cTn id="95" dur="300" fill="hold"/>
                                        <p:tgtEl>
                                          <p:spTgt spid="41"/>
                                        </p:tgtEl>
                                        <p:attrNameLst>
                                          <p:attrName>ppt_h</p:attrName>
                                        </p:attrNameLst>
                                      </p:cBhvr>
                                      <p:tavLst>
                                        <p:tav tm="0">
                                          <p:val>
                                            <p:strVal val="#ppt_h"/>
                                          </p:val>
                                        </p:tav>
                                        <p:tav tm="100000">
                                          <p:val>
                                            <p:strVal val="#ppt_h"/>
                                          </p:val>
                                        </p:tav>
                                      </p:tavLst>
                                    </p:anim>
                                    <p:animEffect transition="in" filter="fade">
                                      <p:cBhvr>
                                        <p:cTn id="96" dur="300"/>
                                        <p:tgtEl>
                                          <p:spTgt spid="41"/>
                                        </p:tgtEl>
                                      </p:cBhvr>
                                    </p:animEffect>
                                  </p:childTnLst>
                                </p:cTn>
                              </p:par>
                              <p:par>
                                <p:cTn id="97" presetID="50" presetClass="entr" presetSubtype="0" decel="100000" fill="hold" grpId="0" nodeType="withEffect">
                                  <p:stCondLst>
                                    <p:cond delay="2000"/>
                                  </p:stCondLst>
                                  <p:childTnLst>
                                    <p:set>
                                      <p:cBhvr>
                                        <p:cTn id="98" dur="1" fill="hold">
                                          <p:stCondLst>
                                            <p:cond delay="0"/>
                                          </p:stCondLst>
                                        </p:cTn>
                                        <p:tgtEl>
                                          <p:spTgt spid="42"/>
                                        </p:tgtEl>
                                        <p:attrNameLst>
                                          <p:attrName>style.visibility</p:attrName>
                                        </p:attrNameLst>
                                      </p:cBhvr>
                                      <p:to>
                                        <p:strVal val="visible"/>
                                      </p:to>
                                    </p:set>
                                    <p:anim calcmode="lin" valueType="num">
                                      <p:cBhvr>
                                        <p:cTn id="99" dur="300" fill="hold"/>
                                        <p:tgtEl>
                                          <p:spTgt spid="42"/>
                                        </p:tgtEl>
                                        <p:attrNameLst>
                                          <p:attrName>ppt_w</p:attrName>
                                        </p:attrNameLst>
                                      </p:cBhvr>
                                      <p:tavLst>
                                        <p:tav tm="0">
                                          <p:val>
                                            <p:strVal val="#ppt_w+.3"/>
                                          </p:val>
                                        </p:tav>
                                        <p:tav tm="100000">
                                          <p:val>
                                            <p:strVal val="#ppt_w"/>
                                          </p:val>
                                        </p:tav>
                                      </p:tavLst>
                                    </p:anim>
                                    <p:anim calcmode="lin" valueType="num">
                                      <p:cBhvr>
                                        <p:cTn id="100" dur="300" fill="hold"/>
                                        <p:tgtEl>
                                          <p:spTgt spid="42"/>
                                        </p:tgtEl>
                                        <p:attrNameLst>
                                          <p:attrName>ppt_h</p:attrName>
                                        </p:attrNameLst>
                                      </p:cBhvr>
                                      <p:tavLst>
                                        <p:tav tm="0">
                                          <p:val>
                                            <p:strVal val="#ppt_h"/>
                                          </p:val>
                                        </p:tav>
                                        <p:tav tm="100000">
                                          <p:val>
                                            <p:strVal val="#ppt_h"/>
                                          </p:val>
                                        </p:tav>
                                      </p:tavLst>
                                    </p:anim>
                                    <p:animEffect transition="in" filter="fade">
                                      <p:cBhvr>
                                        <p:cTn id="101" dur="300"/>
                                        <p:tgtEl>
                                          <p:spTgt spid="42"/>
                                        </p:tgtEl>
                                      </p:cBhvr>
                                    </p:animEffect>
                                  </p:childTnLst>
                                </p:cTn>
                              </p:par>
                              <p:par>
                                <p:cTn id="102" presetID="50" presetClass="entr" presetSubtype="0" decel="100000" fill="hold" grpId="0" nodeType="withEffect">
                                  <p:stCondLst>
                                    <p:cond delay="3000"/>
                                  </p:stCondLst>
                                  <p:childTnLst>
                                    <p:set>
                                      <p:cBhvr>
                                        <p:cTn id="103" dur="1" fill="hold">
                                          <p:stCondLst>
                                            <p:cond delay="0"/>
                                          </p:stCondLst>
                                        </p:cTn>
                                        <p:tgtEl>
                                          <p:spTgt spid="43"/>
                                        </p:tgtEl>
                                        <p:attrNameLst>
                                          <p:attrName>style.visibility</p:attrName>
                                        </p:attrNameLst>
                                      </p:cBhvr>
                                      <p:to>
                                        <p:strVal val="visible"/>
                                      </p:to>
                                    </p:set>
                                    <p:anim calcmode="lin" valueType="num">
                                      <p:cBhvr>
                                        <p:cTn id="104" dur="300" fill="hold"/>
                                        <p:tgtEl>
                                          <p:spTgt spid="43"/>
                                        </p:tgtEl>
                                        <p:attrNameLst>
                                          <p:attrName>ppt_w</p:attrName>
                                        </p:attrNameLst>
                                      </p:cBhvr>
                                      <p:tavLst>
                                        <p:tav tm="0">
                                          <p:val>
                                            <p:strVal val="#ppt_w+.3"/>
                                          </p:val>
                                        </p:tav>
                                        <p:tav tm="100000">
                                          <p:val>
                                            <p:strVal val="#ppt_w"/>
                                          </p:val>
                                        </p:tav>
                                      </p:tavLst>
                                    </p:anim>
                                    <p:anim calcmode="lin" valueType="num">
                                      <p:cBhvr>
                                        <p:cTn id="105" dur="300" fill="hold"/>
                                        <p:tgtEl>
                                          <p:spTgt spid="43"/>
                                        </p:tgtEl>
                                        <p:attrNameLst>
                                          <p:attrName>ppt_h</p:attrName>
                                        </p:attrNameLst>
                                      </p:cBhvr>
                                      <p:tavLst>
                                        <p:tav tm="0">
                                          <p:val>
                                            <p:strVal val="#ppt_h"/>
                                          </p:val>
                                        </p:tav>
                                        <p:tav tm="100000">
                                          <p:val>
                                            <p:strVal val="#ppt_h"/>
                                          </p:val>
                                        </p:tav>
                                      </p:tavLst>
                                    </p:anim>
                                    <p:animEffect transition="in" filter="fade">
                                      <p:cBhvr>
                                        <p:cTn id="106" dur="300"/>
                                        <p:tgtEl>
                                          <p:spTgt spid="43"/>
                                        </p:tgtEl>
                                      </p:cBhvr>
                                    </p:animEffect>
                                  </p:childTnLst>
                                </p:cTn>
                              </p:par>
                              <p:par>
                                <p:cTn id="107" presetID="50" presetClass="entr" presetSubtype="0" decel="100000" fill="hold" grpId="0" nodeType="withEffect">
                                  <p:stCondLst>
                                    <p:cond delay="2500"/>
                                  </p:stCondLst>
                                  <p:childTnLst>
                                    <p:set>
                                      <p:cBhvr>
                                        <p:cTn id="108" dur="1" fill="hold">
                                          <p:stCondLst>
                                            <p:cond delay="0"/>
                                          </p:stCondLst>
                                        </p:cTn>
                                        <p:tgtEl>
                                          <p:spTgt spid="44"/>
                                        </p:tgtEl>
                                        <p:attrNameLst>
                                          <p:attrName>style.visibility</p:attrName>
                                        </p:attrNameLst>
                                      </p:cBhvr>
                                      <p:to>
                                        <p:strVal val="visible"/>
                                      </p:to>
                                    </p:set>
                                    <p:anim calcmode="lin" valueType="num">
                                      <p:cBhvr>
                                        <p:cTn id="109" dur="300" fill="hold"/>
                                        <p:tgtEl>
                                          <p:spTgt spid="44"/>
                                        </p:tgtEl>
                                        <p:attrNameLst>
                                          <p:attrName>ppt_w</p:attrName>
                                        </p:attrNameLst>
                                      </p:cBhvr>
                                      <p:tavLst>
                                        <p:tav tm="0">
                                          <p:val>
                                            <p:strVal val="#ppt_w+.3"/>
                                          </p:val>
                                        </p:tav>
                                        <p:tav tm="100000">
                                          <p:val>
                                            <p:strVal val="#ppt_w"/>
                                          </p:val>
                                        </p:tav>
                                      </p:tavLst>
                                    </p:anim>
                                    <p:anim calcmode="lin" valueType="num">
                                      <p:cBhvr>
                                        <p:cTn id="110" dur="300" fill="hold"/>
                                        <p:tgtEl>
                                          <p:spTgt spid="44"/>
                                        </p:tgtEl>
                                        <p:attrNameLst>
                                          <p:attrName>ppt_h</p:attrName>
                                        </p:attrNameLst>
                                      </p:cBhvr>
                                      <p:tavLst>
                                        <p:tav tm="0">
                                          <p:val>
                                            <p:strVal val="#ppt_h"/>
                                          </p:val>
                                        </p:tav>
                                        <p:tav tm="100000">
                                          <p:val>
                                            <p:strVal val="#ppt_h"/>
                                          </p:val>
                                        </p:tav>
                                      </p:tavLst>
                                    </p:anim>
                                    <p:animEffect transition="in" filter="fade">
                                      <p:cBhvr>
                                        <p:cTn id="111" dur="300"/>
                                        <p:tgtEl>
                                          <p:spTgt spid="44"/>
                                        </p:tgtEl>
                                      </p:cBhvr>
                                    </p:animEffect>
                                  </p:childTnLst>
                                </p:cTn>
                              </p:par>
                              <p:par>
                                <p:cTn id="112" presetID="50" presetClass="entr" presetSubtype="0" decel="100000" fill="hold" grpId="0" nodeType="withEffect">
                                  <p:stCondLst>
                                    <p:cond delay="2800"/>
                                  </p:stCondLst>
                                  <p:childTnLst>
                                    <p:set>
                                      <p:cBhvr>
                                        <p:cTn id="113" dur="1" fill="hold">
                                          <p:stCondLst>
                                            <p:cond delay="0"/>
                                          </p:stCondLst>
                                        </p:cTn>
                                        <p:tgtEl>
                                          <p:spTgt spid="45"/>
                                        </p:tgtEl>
                                        <p:attrNameLst>
                                          <p:attrName>style.visibility</p:attrName>
                                        </p:attrNameLst>
                                      </p:cBhvr>
                                      <p:to>
                                        <p:strVal val="visible"/>
                                      </p:to>
                                    </p:set>
                                    <p:anim calcmode="lin" valueType="num">
                                      <p:cBhvr>
                                        <p:cTn id="114" dur="300" fill="hold"/>
                                        <p:tgtEl>
                                          <p:spTgt spid="45"/>
                                        </p:tgtEl>
                                        <p:attrNameLst>
                                          <p:attrName>ppt_w</p:attrName>
                                        </p:attrNameLst>
                                      </p:cBhvr>
                                      <p:tavLst>
                                        <p:tav tm="0">
                                          <p:val>
                                            <p:strVal val="#ppt_w+.3"/>
                                          </p:val>
                                        </p:tav>
                                        <p:tav tm="100000">
                                          <p:val>
                                            <p:strVal val="#ppt_w"/>
                                          </p:val>
                                        </p:tav>
                                      </p:tavLst>
                                    </p:anim>
                                    <p:anim calcmode="lin" valueType="num">
                                      <p:cBhvr>
                                        <p:cTn id="115" dur="300" fill="hold"/>
                                        <p:tgtEl>
                                          <p:spTgt spid="45"/>
                                        </p:tgtEl>
                                        <p:attrNameLst>
                                          <p:attrName>ppt_h</p:attrName>
                                        </p:attrNameLst>
                                      </p:cBhvr>
                                      <p:tavLst>
                                        <p:tav tm="0">
                                          <p:val>
                                            <p:strVal val="#ppt_h"/>
                                          </p:val>
                                        </p:tav>
                                        <p:tav tm="100000">
                                          <p:val>
                                            <p:strVal val="#ppt_h"/>
                                          </p:val>
                                        </p:tav>
                                      </p:tavLst>
                                    </p:anim>
                                    <p:animEffect transition="in" filter="fade">
                                      <p:cBhvr>
                                        <p:cTn id="116" dur="3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1"/>
      <p:bldP spid="14" grpId="0"/>
      <p:bldP spid="16" grpId="0"/>
      <p:bldP spid="18" grpId="0"/>
      <p:bldP spid="19" grpId="0"/>
      <p:bldP spid="20" grpId="0"/>
      <p:bldP spid="22" grpId="0"/>
      <p:bldP spid="23" grpId="0"/>
      <p:bldP spid="24" grpId="0"/>
      <p:bldP spid="25" grpId="0"/>
      <p:bldP spid="26" grpId="0"/>
      <p:bldP spid="27" grpId="0"/>
      <p:bldP spid="28" grpId="0"/>
      <p:bldP spid="29" grpId="0"/>
      <p:bldP spid="34" grpId="0" animBg="1"/>
      <p:bldP spid="35" grpId="0" animBg="1"/>
      <p:bldP spid="36" grpId="0" animBg="1"/>
      <p:bldP spid="37" grpId="0" animBg="1"/>
      <p:bldP spid="38" grpId="0" animBg="1"/>
      <p:bldP spid="39" grpId="0"/>
      <p:bldP spid="40" grpId="0"/>
      <p:bldP spid="41" grpId="0"/>
      <p:bldP spid="42" grpId="0"/>
      <p:bldP spid="43" grpId="0"/>
      <p:bldP spid="44" grpId="0"/>
      <p:bldP spid="4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1479479" y="1130156"/>
            <a:ext cx="6185042" cy="57201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116476" y="1388097"/>
            <a:ext cx="4911048" cy="4095334"/>
          </a:xfrm>
          <a:prstGeom prst="rect">
            <a:avLst/>
          </a:prstGeom>
          <a:noFill/>
        </p:spPr>
        <p:txBody>
          <a:bodyPr wrap="none" lIns="91440" tIns="45720" rIns="91440" bIns="45720">
            <a:prstTxWarp prst="textArchUp">
              <a:avLst>
                <a:gd name="adj" fmla="val 12098073"/>
              </a:avLst>
            </a:prstTxWarp>
            <a:spAutoFit/>
          </a:bodyPr>
          <a:lstStyle/>
          <a:p>
            <a:pPr algn="ct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rPr>
              <a:t>Loving, Covenantal</a:t>
            </a:r>
          </a:p>
        </p:txBody>
      </p:sp>
      <p:sp>
        <p:nvSpPr>
          <p:cNvPr id="14" name="Rectangle 13"/>
          <p:cNvSpPr/>
          <p:nvPr/>
        </p:nvSpPr>
        <p:spPr>
          <a:xfrm rot="20873667">
            <a:off x="2214031" y="2371435"/>
            <a:ext cx="2492991" cy="923330"/>
          </a:xfrm>
          <a:prstGeom prst="rect">
            <a:avLst/>
          </a:prstGeom>
          <a:noFill/>
        </p:spPr>
        <p:txBody>
          <a:bodyPr wrap="none" lIns="91440" tIns="45720" rIns="91440" bIns="45720">
            <a:spAutoFit/>
          </a:bodyPr>
          <a:lstStyle/>
          <a:p>
            <a:pPr algn="ctr"/>
            <a:r>
              <a:rPr lang="en-US" sz="54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Babies</a:t>
            </a:r>
          </a:p>
        </p:txBody>
      </p:sp>
      <p:sp>
        <p:nvSpPr>
          <p:cNvPr id="16" name="Rectangle 15"/>
          <p:cNvSpPr/>
          <p:nvPr/>
        </p:nvSpPr>
        <p:spPr>
          <a:xfrm rot="20873667">
            <a:off x="4284030" y="4457087"/>
            <a:ext cx="3038011" cy="923330"/>
          </a:xfrm>
          <a:prstGeom prst="rect">
            <a:avLst/>
          </a:prstGeom>
          <a:noFill/>
        </p:spPr>
        <p:txBody>
          <a:bodyPr wrap="none" lIns="91440" tIns="45720" rIns="91440" bIns="45720">
            <a:spAutoFit/>
          </a:bodyPr>
          <a:lstStyle/>
          <a:p>
            <a:pPr algn="ctr"/>
            <a:r>
              <a:rPr lang="en-US" sz="54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Bonding</a:t>
            </a:r>
          </a:p>
        </p:txBody>
      </p:sp>
      <p:sp>
        <p:nvSpPr>
          <p:cNvPr id="17" name="Rectangle 16"/>
          <p:cNvSpPr/>
          <p:nvPr/>
        </p:nvSpPr>
        <p:spPr>
          <a:xfrm rot="20873667">
            <a:off x="3155718" y="3154786"/>
            <a:ext cx="2623380" cy="1323439"/>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80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SEX</a:t>
            </a:r>
          </a:p>
        </p:txBody>
      </p:sp>
      <p:pic>
        <p:nvPicPr>
          <p:cNvPr id="30" name="Picture 29" descr="happy baby2.jpg"/>
          <p:cNvPicPr>
            <a:picLocks noChangeAspect="1"/>
          </p:cNvPicPr>
          <p:nvPr/>
        </p:nvPicPr>
        <p:blipFill>
          <a:blip r:embed="rId3" cstate="print"/>
          <a:srcRect/>
          <a:stretch>
            <a:fillRect/>
          </a:stretch>
        </p:blipFill>
        <p:spPr>
          <a:xfrm rot="20825363">
            <a:off x="4654912" y="1768921"/>
            <a:ext cx="1216633" cy="1354077"/>
          </a:xfrm>
          <a:prstGeom prst="rect">
            <a:avLst/>
          </a:prstGeom>
          <a:ln>
            <a:noFill/>
          </a:ln>
          <a:effectLst>
            <a:softEdge rad="112500"/>
          </a:effectLst>
        </p:spPr>
      </p:pic>
      <p:pic>
        <p:nvPicPr>
          <p:cNvPr id="31" name="Picture 30" descr="bonding.jpg"/>
          <p:cNvPicPr>
            <a:picLocks noChangeAspect="1"/>
          </p:cNvPicPr>
          <p:nvPr/>
        </p:nvPicPr>
        <p:blipFill>
          <a:blip r:embed="rId4" cstate="print"/>
          <a:stretch>
            <a:fillRect/>
          </a:stretch>
        </p:blipFill>
        <p:spPr>
          <a:xfrm rot="20939001">
            <a:off x="3032812" y="4498988"/>
            <a:ext cx="1203854" cy="1806910"/>
          </a:xfrm>
          <a:prstGeom prst="rect">
            <a:avLst/>
          </a:prstGeom>
          <a:ln>
            <a:noFill/>
          </a:ln>
          <a:effectLst>
            <a:softEdge rad="112500"/>
          </a:effectLst>
        </p:spPr>
      </p:pic>
      <p:sp>
        <p:nvSpPr>
          <p:cNvPr id="13" name="Rectangle 12"/>
          <p:cNvSpPr/>
          <p:nvPr/>
        </p:nvSpPr>
        <p:spPr>
          <a:xfrm>
            <a:off x="1982912" y="3023850"/>
            <a:ext cx="5178176" cy="3608122"/>
          </a:xfrm>
          <a:prstGeom prst="rect">
            <a:avLst/>
          </a:prstGeom>
          <a:noFill/>
        </p:spPr>
        <p:txBody>
          <a:bodyPr wrap="none" lIns="91440" tIns="45720" rIns="91440" bIns="45720">
            <a:prstTxWarp prst="textArchDown">
              <a:avLst/>
            </a:prstTxWarp>
            <a:spAutoFit/>
          </a:bodyPr>
          <a:lstStyle/>
          <a:p>
            <a:pPr algn="ct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rPr>
              <a:t>Marriage</a:t>
            </a:r>
          </a:p>
        </p:txBody>
      </p:sp>
      <p:sp>
        <p:nvSpPr>
          <p:cNvPr id="34" name="Lightning Bolt 33"/>
          <p:cNvSpPr/>
          <p:nvPr/>
        </p:nvSpPr>
        <p:spPr>
          <a:xfrm rot="21143598">
            <a:off x="1448655" y="3708969"/>
            <a:ext cx="6174769" cy="215757"/>
          </a:xfrm>
          <a:prstGeom prst="lightningBol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rot="20138941">
            <a:off x="4445831" y="4404231"/>
            <a:ext cx="2825393" cy="1077218"/>
          </a:xfrm>
          <a:prstGeom prst="rect">
            <a:avLst/>
          </a:prstGeom>
          <a:solidFill>
            <a:srgbClr val="FF0000">
              <a:alpha val="54902"/>
            </a:srgbClr>
          </a:solidFill>
        </p:spPr>
        <p:txBody>
          <a:bodyPr wrap="square" rtlCol="0">
            <a:spAutoFit/>
          </a:bodyPr>
          <a:lstStyle/>
          <a:p>
            <a:r>
              <a:rPr lang="en-US" sz="3200" dirty="0">
                <a:ln w="18415" cmpd="sng">
                  <a:solidFill>
                    <a:srgbClr val="FFFF00"/>
                  </a:solidFill>
                  <a:prstDash val="solid"/>
                </a:ln>
                <a:solidFill>
                  <a:srgbClr val="FFFF00"/>
                </a:solidFill>
                <a:effectLst>
                  <a:outerShdw blurRad="63500" dir="3600000" algn="tl" rotWithShape="0">
                    <a:srgbClr val="000000">
                      <a:alpha val="70000"/>
                    </a:srgbClr>
                  </a:outerShdw>
                </a:effectLst>
              </a:rPr>
              <a:t>Contraception &amp; Sterilization</a:t>
            </a:r>
          </a:p>
        </p:txBody>
      </p:sp>
      <p:sp>
        <p:nvSpPr>
          <p:cNvPr id="36" name="&quot;No&quot; Symbol 35"/>
          <p:cNvSpPr/>
          <p:nvPr/>
        </p:nvSpPr>
        <p:spPr>
          <a:xfrm rot="20935422">
            <a:off x="4603898" y="1771601"/>
            <a:ext cx="1215919" cy="1215919"/>
          </a:xfrm>
          <a:prstGeom prst="noSmoking">
            <a:avLst>
              <a:gd name="adj" fmla="val 533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TextBox 36"/>
          <p:cNvSpPr txBox="1"/>
          <p:nvPr/>
        </p:nvSpPr>
        <p:spPr>
          <a:xfrm rot="20138941">
            <a:off x="1937879" y="2119464"/>
            <a:ext cx="2825393" cy="1384995"/>
          </a:xfrm>
          <a:prstGeom prst="rect">
            <a:avLst/>
          </a:prstGeom>
          <a:solidFill>
            <a:srgbClr val="FF0000">
              <a:alpha val="54902"/>
            </a:srgbClr>
          </a:solidFill>
        </p:spPr>
        <p:txBody>
          <a:bodyPr wrap="square" rtlCol="0">
            <a:spAutoFit/>
          </a:bodyPr>
          <a:lstStyle/>
          <a:p>
            <a:r>
              <a:rPr lang="en-US" sz="2800" dirty="0">
                <a:ln w="18415" cmpd="sng">
                  <a:solidFill>
                    <a:srgbClr val="FFFF00"/>
                  </a:solidFill>
                  <a:prstDash val="solid"/>
                </a:ln>
                <a:solidFill>
                  <a:srgbClr val="FFFF00"/>
                </a:solidFill>
                <a:effectLst>
                  <a:outerShdw blurRad="63500" dir="3600000" algn="tl" rotWithShape="0">
                    <a:srgbClr val="000000">
                      <a:alpha val="70000"/>
                    </a:srgbClr>
                  </a:outerShdw>
                </a:effectLst>
              </a:rPr>
              <a:t>In Vitro, Artificial Insemination, etc.</a:t>
            </a:r>
          </a:p>
        </p:txBody>
      </p:sp>
      <p:sp>
        <p:nvSpPr>
          <p:cNvPr id="38" name="&quot;No&quot; Symbol 37"/>
          <p:cNvSpPr/>
          <p:nvPr/>
        </p:nvSpPr>
        <p:spPr>
          <a:xfrm rot="20935422">
            <a:off x="2808499" y="4630545"/>
            <a:ext cx="1482546" cy="1482546"/>
          </a:xfrm>
          <a:prstGeom prst="noSmoking">
            <a:avLst>
              <a:gd name="adj" fmla="val 533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TextBox 38"/>
          <p:cNvSpPr txBox="1"/>
          <p:nvPr/>
        </p:nvSpPr>
        <p:spPr>
          <a:xfrm>
            <a:off x="772541" y="2114977"/>
            <a:ext cx="1723355" cy="400110"/>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en-US" sz="2000" dirty="0">
                <a:ln w="18415" cmpd="sng">
                  <a:solidFill>
                    <a:srgbClr val="FFFF00"/>
                  </a:solidFill>
                  <a:prstDash val="solid"/>
                </a:ln>
                <a:solidFill>
                  <a:srgbClr val="FFFF00"/>
                </a:solidFill>
                <a:effectLst>
                  <a:outerShdw blurRad="63500" dir="3600000" algn="tl" rotWithShape="0">
                    <a:srgbClr val="000000">
                      <a:alpha val="70000"/>
                    </a:srgbClr>
                  </a:outerShdw>
                </a:effectLst>
              </a:rPr>
              <a:t>Selling Eggs</a:t>
            </a:r>
          </a:p>
        </p:txBody>
      </p:sp>
      <p:sp>
        <p:nvSpPr>
          <p:cNvPr id="40" name="TextBox 39"/>
          <p:cNvSpPr txBox="1"/>
          <p:nvPr/>
        </p:nvSpPr>
        <p:spPr>
          <a:xfrm>
            <a:off x="900777" y="3331749"/>
            <a:ext cx="1181528" cy="707886"/>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en-US" sz="2000" dirty="0">
                <a:ln w="18415" cmpd="sng">
                  <a:solidFill>
                    <a:srgbClr val="FFFF00"/>
                  </a:solidFill>
                  <a:prstDash val="solid"/>
                </a:ln>
                <a:solidFill>
                  <a:srgbClr val="FFFF00"/>
                </a:solidFill>
                <a:effectLst>
                  <a:outerShdw blurRad="63500" dir="3600000" algn="tl" rotWithShape="0">
                    <a:srgbClr val="000000">
                      <a:alpha val="70000"/>
                    </a:srgbClr>
                  </a:outerShdw>
                </a:effectLst>
              </a:rPr>
              <a:t>Sperm Donors</a:t>
            </a:r>
          </a:p>
        </p:txBody>
      </p:sp>
      <p:sp>
        <p:nvSpPr>
          <p:cNvPr id="41" name="TextBox 40"/>
          <p:cNvSpPr txBox="1"/>
          <p:nvPr/>
        </p:nvSpPr>
        <p:spPr>
          <a:xfrm>
            <a:off x="7264886" y="4177570"/>
            <a:ext cx="1244281" cy="707886"/>
          </a:xfrm>
          <a:prstGeom prst="rect">
            <a:avLst/>
          </a:prstGeom>
          <a:noFill/>
          <a:effectLst>
            <a:outerShdw blurRad="50800" dist="38100" dir="2700000" algn="tl" rotWithShape="0">
              <a:prstClr val="black">
                <a:alpha val="40000"/>
              </a:prstClr>
            </a:outerShdw>
          </a:effectLst>
        </p:spPr>
        <p:txBody>
          <a:bodyPr wrap="square" rtlCol="0">
            <a:spAutoFit/>
          </a:bodyPr>
          <a:lstStyle/>
          <a:p>
            <a:pPr algn="l"/>
            <a:r>
              <a:rPr lang="en-US" sz="2000" dirty="0">
                <a:ln w="18415" cmpd="sng">
                  <a:solidFill>
                    <a:srgbClr val="FFFF00"/>
                  </a:solidFill>
                  <a:prstDash val="solid"/>
                </a:ln>
                <a:solidFill>
                  <a:srgbClr val="FFFF00"/>
                </a:solidFill>
                <a:effectLst>
                  <a:outerShdw blurRad="63500" dir="3600000" algn="tl" rotWithShape="0">
                    <a:srgbClr val="000000">
                      <a:alpha val="70000"/>
                    </a:srgbClr>
                  </a:outerShdw>
                </a:effectLst>
              </a:rPr>
              <a:t>Freezing Embryos</a:t>
            </a:r>
          </a:p>
        </p:txBody>
      </p:sp>
      <p:sp>
        <p:nvSpPr>
          <p:cNvPr id="42" name="TextBox 41"/>
          <p:cNvSpPr txBox="1"/>
          <p:nvPr/>
        </p:nvSpPr>
        <p:spPr>
          <a:xfrm>
            <a:off x="989174" y="5246114"/>
            <a:ext cx="1701481" cy="707886"/>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en-US" sz="2000" dirty="0">
                <a:ln w="18415" cmpd="sng">
                  <a:solidFill>
                    <a:srgbClr val="FFFF00"/>
                  </a:solidFill>
                  <a:prstDash val="solid"/>
                </a:ln>
                <a:solidFill>
                  <a:srgbClr val="FFFF00"/>
                </a:solidFill>
                <a:effectLst>
                  <a:outerShdw blurRad="63500" dir="3600000" algn="tl" rotWithShape="0">
                    <a:srgbClr val="000000">
                      <a:alpha val="70000"/>
                    </a:srgbClr>
                  </a:outerShdw>
                </a:effectLst>
              </a:rPr>
              <a:t>Pregnancy “Reductions”</a:t>
            </a:r>
          </a:p>
        </p:txBody>
      </p:sp>
      <p:sp>
        <p:nvSpPr>
          <p:cNvPr id="43" name="TextBox 42"/>
          <p:cNvSpPr txBox="1"/>
          <p:nvPr/>
        </p:nvSpPr>
        <p:spPr>
          <a:xfrm>
            <a:off x="6074993" y="5540517"/>
            <a:ext cx="1701481" cy="707886"/>
          </a:xfrm>
          <a:prstGeom prst="rect">
            <a:avLst/>
          </a:prstGeom>
          <a:noFill/>
          <a:effectLst>
            <a:outerShdw blurRad="50800" dist="38100" dir="2700000" algn="tl" rotWithShape="0">
              <a:prstClr val="black">
                <a:alpha val="40000"/>
              </a:prstClr>
            </a:outerShdw>
          </a:effectLst>
        </p:spPr>
        <p:txBody>
          <a:bodyPr wrap="square" rtlCol="0">
            <a:spAutoFit/>
          </a:bodyPr>
          <a:lstStyle/>
          <a:p>
            <a:pPr algn="l"/>
            <a:r>
              <a:rPr lang="en-US" sz="2000" dirty="0">
                <a:ln w="18415" cmpd="sng">
                  <a:solidFill>
                    <a:srgbClr val="FFFF00"/>
                  </a:solidFill>
                  <a:prstDash val="solid"/>
                </a:ln>
                <a:solidFill>
                  <a:srgbClr val="FFFF00"/>
                </a:solidFill>
                <a:effectLst>
                  <a:outerShdw blurRad="63500" dir="3600000" algn="tl" rotWithShape="0">
                    <a:srgbClr val="000000">
                      <a:alpha val="70000"/>
                    </a:srgbClr>
                  </a:outerShdw>
                </a:effectLst>
              </a:rPr>
              <a:t>Surrogate Motherhood</a:t>
            </a:r>
          </a:p>
        </p:txBody>
      </p:sp>
      <p:sp>
        <p:nvSpPr>
          <p:cNvPr id="44" name="TextBox 43"/>
          <p:cNvSpPr txBox="1"/>
          <p:nvPr/>
        </p:nvSpPr>
        <p:spPr>
          <a:xfrm>
            <a:off x="6613590" y="1727597"/>
            <a:ext cx="1701481" cy="707886"/>
          </a:xfrm>
          <a:prstGeom prst="rect">
            <a:avLst/>
          </a:prstGeom>
          <a:noFill/>
          <a:effectLst>
            <a:outerShdw blurRad="50800" dist="38100" dir="2700000" algn="tl" rotWithShape="0">
              <a:prstClr val="black">
                <a:alpha val="40000"/>
              </a:prstClr>
            </a:outerShdw>
          </a:effectLst>
        </p:spPr>
        <p:txBody>
          <a:bodyPr wrap="square" rtlCol="0">
            <a:spAutoFit/>
          </a:bodyPr>
          <a:lstStyle/>
          <a:p>
            <a:pPr algn="l"/>
            <a:r>
              <a:rPr lang="en-US" sz="2000" dirty="0">
                <a:ln w="18415" cmpd="sng">
                  <a:solidFill>
                    <a:srgbClr val="FFFF00"/>
                  </a:solidFill>
                  <a:prstDash val="solid"/>
                </a:ln>
                <a:solidFill>
                  <a:srgbClr val="FFFF00"/>
                </a:solidFill>
                <a:effectLst>
                  <a:outerShdw blurRad="63500" dir="3600000" algn="tl" rotWithShape="0">
                    <a:srgbClr val="000000">
                      <a:alpha val="70000"/>
                    </a:srgbClr>
                  </a:outerShdw>
                </a:effectLst>
              </a:rPr>
              <a:t>Embryo Grading</a:t>
            </a:r>
          </a:p>
        </p:txBody>
      </p:sp>
      <p:sp>
        <p:nvSpPr>
          <p:cNvPr id="45" name="TextBox 44"/>
          <p:cNvSpPr txBox="1"/>
          <p:nvPr/>
        </p:nvSpPr>
        <p:spPr>
          <a:xfrm>
            <a:off x="6947290" y="2857244"/>
            <a:ext cx="1701481" cy="707886"/>
          </a:xfrm>
          <a:prstGeom prst="rect">
            <a:avLst/>
          </a:prstGeom>
          <a:noFill/>
          <a:effectLst>
            <a:outerShdw blurRad="50800" dist="38100" dir="2700000" algn="tl" rotWithShape="0">
              <a:prstClr val="black">
                <a:alpha val="40000"/>
              </a:prstClr>
            </a:outerShdw>
          </a:effectLst>
        </p:spPr>
        <p:txBody>
          <a:bodyPr wrap="square" rtlCol="0">
            <a:spAutoFit/>
          </a:bodyPr>
          <a:lstStyle/>
          <a:p>
            <a:pPr algn="l"/>
            <a:r>
              <a:rPr lang="en-US" sz="2000" dirty="0">
                <a:ln w="18415" cmpd="sng">
                  <a:solidFill>
                    <a:srgbClr val="FFFF00"/>
                  </a:solidFill>
                  <a:prstDash val="solid"/>
                </a:ln>
                <a:solidFill>
                  <a:srgbClr val="FFFF00"/>
                </a:solidFill>
                <a:effectLst>
                  <a:outerShdw blurRad="63500" dir="3600000" algn="tl" rotWithShape="0">
                    <a:srgbClr val="000000">
                      <a:alpha val="70000"/>
                    </a:srgbClr>
                  </a:outerShdw>
                </a:effectLst>
              </a:rPr>
              <a:t>Embryo Destruction</a:t>
            </a:r>
          </a:p>
        </p:txBody>
      </p:sp>
      <p:sp>
        <p:nvSpPr>
          <p:cNvPr id="23" name="TextBox 22"/>
          <p:cNvSpPr txBox="1"/>
          <p:nvPr/>
        </p:nvSpPr>
        <p:spPr>
          <a:xfrm>
            <a:off x="171241" y="388709"/>
            <a:ext cx="3333959" cy="584775"/>
          </a:xfrm>
          <a:prstGeom prst="rect">
            <a:avLst/>
          </a:prstGeom>
          <a:noFill/>
        </p:spPr>
        <p:txBody>
          <a:bodyPr wrap="square" rtlCol="0">
            <a:spAutoFit/>
          </a:bodyPr>
          <a:lstStyle/>
          <a:p>
            <a:pPr algn="l"/>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Book Antiqua" pitchFamily="18" charset="0"/>
              </a:rPr>
              <a:t>Is This Possible?</a:t>
            </a:r>
          </a:p>
        </p:txBody>
      </p:sp>
      <p:sp>
        <p:nvSpPr>
          <p:cNvPr id="24" name="Donut 23"/>
          <p:cNvSpPr/>
          <p:nvPr/>
        </p:nvSpPr>
        <p:spPr>
          <a:xfrm>
            <a:off x="1428750" y="1085850"/>
            <a:ext cx="6286500" cy="5772150"/>
          </a:xfrm>
          <a:prstGeom prst="donut">
            <a:avLst>
              <a:gd name="adj" fmla="val 1378"/>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path path="circle">
              <a:fillToRect t="100000" r="100000"/>
            </a:path>
            <a:tileRect l="-100000" b="-100000"/>
          </a:gra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US"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25" name="Rectangle 24"/>
          <p:cNvSpPr/>
          <p:nvPr/>
        </p:nvSpPr>
        <p:spPr>
          <a:xfrm rot="18596122">
            <a:off x="749646" y="1451687"/>
            <a:ext cx="4670533" cy="3169843"/>
          </a:xfrm>
          <a:prstGeom prst="rect">
            <a:avLst/>
          </a:prstGeom>
          <a:noFill/>
        </p:spPr>
        <p:txBody>
          <a:bodyPr wrap="none" lIns="91440" tIns="45720" rIns="91440" bIns="45720">
            <a:prstTxWarp prst="textArchUp">
              <a:avLst>
                <a:gd name="adj" fmla="val 11953755"/>
              </a:avLst>
            </a:prstTxWarp>
            <a:spAutoFit/>
            <a:scene3d>
              <a:camera prst="orthographicFront"/>
              <a:lightRig rig="soft" dir="t">
                <a:rot lat="0" lon="0" rev="10800000"/>
              </a:lightRig>
            </a:scene3d>
            <a:sp3d>
              <a:bevelT w="27940" h="12700"/>
              <a:contourClr>
                <a:srgbClr val="DDDDDD"/>
              </a:contourClr>
            </a:sp3d>
          </a:bodyPr>
          <a:lstStyle/>
          <a:p>
            <a:pPr algn="ctr"/>
            <a:r>
              <a:rPr lang="en-US" sz="3600" b="1" spc="150" dirty="0">
                <a:ln w="11430"/>
                <a:solidFill>
                  <a:srgbClr val="FFFF00"/>
                </a:solidFill>
                <a:effectLst>
                  <a:glow rad="101600">
                    <a:schemeClr val="accent6">
                      <a:satMod val="175000"/>
                      <a:alpha val="40000"/>
                    </a:schemeClr>
                  </a:glow>
                  <a:outerShdw blurRad="25400" algn="tl" rotWithShape="0">
                    <a:srgbClr val="000000">
                      <a:alpha val="43000"/>
                    </a:srgbClr>
                  </a:outerShdw>
                </a:effectLst>
              </a:rPr>
              <a:t>Sacramental</a:t>
            </a:r>
          </a:p>
        </p:txBody>
      </p:sp>
      <p:sp>
        <p:nvSpPr>
          <p:cNvPr id="26" name="Rectangle 25"/>
          <p:cNvSpPr/>
          <p:nvPr/>
        </p:nvSpPr>
        <p:spPr>
          <a:xfrm rot="18426191">
            <a:off x="3424634" y="2998419"/>
            <a:ext cx="5178176" cy="3608122"/>
          </a:xfrm>
          <a:prstGeom prst="rect">
            <a:avLst/>
          </a:prstGeom>
          <a:noFill/>
        </p:spPr>
        <p:txBody>
          <a:bodyPr wrap="none" lIns="91440" tIns="45720" rIns="91440" bIns="45720">
            <a:prstTxWarp prst="textArchDown">
              <a:avLst/>
            </a:prstTxWarp>
            <a:spAutoFit/>
          </a:bodyPr>
          <a:lstStyle/>
          <a:p>
            <a:pPr algn="ctr"/>
            <a:r>
              <a:rPr lang="en-US" sz="3600" b="1" dirty="0">
                <a:ln w="18415" cmpd="sng">
                  <a:noFill/>
                  <a:prstDash val="solid"/>
                </a:ln>
                <a:solidFill>
                  <a:srgbClr val="FFFF00"/>
                </a:solidFill>
                <a:effectLst>
                  <a:glow rad="101600">
                    <a:schemeClr val="accent6">
                      <a:satMod val="175000"/>
                      <a:alpha val="40000"/>
                    </a:schemeClr>
                  </a:glow>
                  <a:outerShdw blurRad="63500" dir="3600000" algn="tl" rotWithShape="0">
                    <a:srgbClr val="000000">
                      <a:alpha val="70000"/>
                    </a:srgbClr>
                  </a:outerShdw>
                </a:effectLst>
              </a:rPr>
              <a:t>Grace</a:t>
            </a:r>
          </a:p>
        </p:txBody>
      </p:sp>
      <p:sp>
        <p:nvSpPr>
          <p:cNvPr id="27" name="TextBox 26"/>
          <p:cNvSpPr txBox="1"/>
          <p:nvPr/>
        </p:nvSpPr>
        <p:spPr>
          <a:xfrm rot="21361076">
            <a:off x="3081865" y="58157"/>
            <a:ext cx="1710267" cy="1015663"/>
          </a:xfrm>
          <a:prstGeom prst="rect">
            <a:avLst/>
          </a:prstGeom>
          <a:noFill/>
          <a:effectLst>
            <a:outerShdw blurRad="76200" dist="12700" dir="2700000" sy="-23000" kx="-800400" algn="bl" rotWithShape="0">
              <a:prstClr val="black">
                <a:alpha val="20000"/>
              </a:prstClr>
            </a:outerShdw>
          </a:effectLst>
          <a:scene3d>
            <a:camera prst="perspectiveLeft"/>
            <a:lightRig rig="threePt" dir="t"/>
          </a:scene3d>
        </p:spPr>
        <p:txBody>
          <a:bodyPr wrap="square" rtlCol="0">
            <a:spAutoFit/>
          </a:bodyPr>
          <a:lstStyle/>
          <a:p>
            <a:r>
              <a:rPr lang="en-US" sz="6000" dirty="0">
                <a:ln w="18415" cmpd="sng">
                  <a:solidFill>
                    <a:srgbClr val="E2D700"/>
                  </a:solidFill>
                  <a:prstDash val="solid"/>
                </a:ln>
                <a:solidFill>
                  <a:srgbClr val="E2D700"/>
                </a:solidFill>
                <a:effectLst>
                  <a:outerShdw blurRad="127000" dist="127000" dir="2700000" algn="tl" rotWithShape="0">
                    <a:prstClr val="black">
                      <a:alpha val="40000"/>
                    </a:prstClr>
                  </a:outerShdw>
                </a:effectLst>
                <a:latin typeface="Calligraph421 BT" pitchFamily="66" charset="0"/>
              </a:rPr>
              <a:t>Yes!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1"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par>
                                <p:cTn id="10" presetID="10" presetClass="exit" presetSubtype="0" fill="hold" grpId="0" nodeType="withEffect">
                                  <p:stCondLst>
                                    <p:cond delay="0"/>
                                  </p:stCondLst>
                                  <p:childTnLst>
                                    <p:animEffect transition="out" filter="fade">
                                      <p:cBhvr>
                                        <p:cTn id="11" dur="500"/>
                                        <p:tgtEl>
                                          <p:spTgt spid="39"/>
                                        </p:tgtEl>
                                      </p:cBhvr>
                                    </p:animEffect>
                                    <p:set>
                                      <p:cBhvr>
                                        <p:cTn id="12" dur="1" fill="hold">
                                          <p:stCondLst>
                                            <p:cond delay="499"/>
                                          </p:stCondLst>
                                        </p:cTn>
                                        <p:tgtEl>
                                          <p:spTgt spid="39"/>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40"/>
                                        </p:tgtEl>
                                      </p:cBhvr>
                                    </p:animEffect>
                                    <p:set>
                                      <p:cBhvr>
                                        <p:cTn id="15" dur="1" fill="hold">
                                          <p:stCondLst>
                                            <p:cond delay="499"/>
                                          </p:stCondLst>
                                        </p:cTn>
                                        <p:tgtEl>
                                          <p:spTgt spid="40"/>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42"/>
                                        </p:tgtEl>
                                      </p:cBhvr>
                                    </p:animEffect>
                                    <p:set>
                                      <p:cBhvr>
                                        <p:cTn id="18" dur="1" fill="hold">
                                          <p:stCondLst>
                                            <p:cond delay="499"/>
                                          </p:stCondLst>
                                        </p:cTn>
                                        <p:tgtEl>
                                          <p:spTgt spid="42"/>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500"/>
                                        <p:tgtEl>
                                          <p:spTgt spid="43"/>
                                        </p:tgtEl>
                                      </p:cBhvr>
                                    </p:animEffect>
                                    <p:set>
                                      <p:cBhvr>
                                        <p:cTn id="21" dur="1" fill="hold">
                                          <p:stCondLst>
                                            <p:cond delay="499"/>
                                          </p:stCondLst>
                                        </p:cTn>
                                        <p:tgtEl>
                                          <p:spTgt spid="43"/>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500"/>
                                        <p:tgtEl>
                                          <p:spTgt spid="41"/>
                                        </p:tgtEl>
                                      </p:cBhvr>
                                    </p:animEffect>
                                    <p:set>
                                      <p:cBhvr>
                                        <p:cTn id="24" dur="1" fill="hold">
                                          <p:stCondLst>
                                            <p:cond delay="499"/>
                                          </p:stCondLst>
                                        </p:cTn>
                                        <p:tgtEl>
                                          <p:spTgt spid="41"/>
                                        </p:tgtEl>
                                        <p:attrNameLst>
                                          <p:attrName>style.visibility</p:attrName>
                                        </p:attrNameLst>
                                      </p:cBhvr>
                                      <p:to>
                                        <p:strVal val="hidden"/>
                                      </p:to>
                                    </p:set>
                                  </p:childTnLst>
                                </p:cTn>
                              </p:par>
                              <p:par>
                                <p:cTn id="25" presetID="10" presetClass="exit" presetSubtype="0" fill="hold" grpId="0" nodeType="withEffect">
                                  <p:stCondLst>
                                    <p:cond delay="0"/>
                                  </p:stCondLst>
                                  <p:childTnLst>
                                    <p:animEffect transition="out" filter="fade">
                                      <p:cBhvr>
                                        <p:cTn id="26" dur="500"/>
                                        <p:tgtEl>
                                          <p:spTgt spid="45"/>
                                        </p:tgtEl>
                                      </p:cBhvr>
                                    </p:animEffect>
                                    <p:set>
                                      <p:cBhvr>
                                        <p:cTn id="27" dur="1" fill="hold">
                                          <p:stCondLst>
                                            <p:cond delay="499"/>
                                          </p:stCondLst>
                                        </p:cTn>
                                        <p:tgtEl>
                                          <p:spTgt spid="45"/>
                                        </p:tgtEl>
                                        <p:attrNameLst>
                                          <p:attrName>style.visibility</p:attrName>
                                        </p:attrNameLst>
                                      </p:cBhvr>
                                      <p:to>
                                        <p:strVal val="hidden"/>
                                      </p:to>
                                    </p:set>
                                  </p:childTnLst>
                                </p:cTn>
                              </p:par>
                              <p:par>
                                <p:cTn id="28" presetID="10" presetClass="exit" presetSubtype="0" fill="hold" grpId="0" nodeType="withEffect">
                                  <p:stCondLst>
                                    <p:cond delay="0"/>
                                  </p:stCondLst>
                                  <p:childTnLst>
                                    <p:animEffect transition="out" filter="fade">
                                      <p:cBhvr>
                                        <p:cTn id="29" dur="500"/>
                                        <p:tgtEl>
                                          <p:spTgt spid="44"/>
                                        </p:tgtEl>
                                      </p:cBhvr>
                                    </p:animEffect>
                                    <p:set>
                                      <p:cBhvr>
                                        <p:cTn id="30" dur="1" fill="hold">
                                          <p:stCondLst>
                                            <p:cond delay="499"/>
                                          </p:stCondLst>
                                        </p:cTn>
                                        <p:tgtEl>
                                          <p:spTgt spid="44"/>
                                        </p:tgtEl>
                                        <p:attrNameLst>
                                          <p:attrName>style.visibility</p:attrName>
                                        </p:attrNameLst>
                                      </p:cBhvr>
                                      <p:to>
                                        <p:strVal val="hidden"/>
                                      </p:to>
                                    </p:set>
                                  </p:childTnLst>
                                </p:cTn>
                              </p:par>
                              <p:par>
                                <p:cTn id="31" presetID="10" presetClass="exit" presetSubtype="0" fill="hold" grpId="0" nodeType="withEffect">
                                  <p:stCondLst>
                                    <p:cond delay="0"/>
                                  </p:stCondLst>
                                  <p:childTnLst>
                                    <p:animEffect transition="out" filter="fade">
                                      <p:cBhvr>
                                        <p:cTn id="32" dur="500"/>
                                        <p:tgtEl>
                                          <p:spTgt spid="34"/>
                                        </p:tgtEl>
                                      </p:cBhvr>
                                    </p:animEffect>
                                    <p:set>
                                      <p:cBhvr>
                                        <p:cTn id="33" dur="1" fill="hold">
                                          <p:stCondLst>
                                            <p:cond delay="499"/>
                                          </p:stCondLst>
                                        </p:cTn>
                                        <p:tgtEl>
                                          <p:spTgt spid="34"/>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500"/>
                                        <p:tgtEl>
                                          <p:spTgt spid="37"/>
                                        </p:tgtEl>
                                      </p:cBhvr>
                                    </p:animEffect>
                                    <p:set>
                                      <p:cBhvr>
                                        <p:cTn id="36" dur="1" fill="hold">
                                          <p:stCondLst>
                                            <p:cond delay="499"/>
                                          </p:stCondLst>
                                        </p:cTn>
                                        <p:tgtEl>
                                          <p:spTgt spid="37"/>
                                        </p:tgtEl>
                                        <p:attrNameLst>
                                          <p:attrName>style.visibility</p:attrName>
                                        </p:attrNameLst>
                                      </p:cBhvr>
                                      <p:to>
                                        <p:strVal val="hidden"/>
                                      </p:to>
                                    </p:set>
                                  </p:childTnLst>
                                </p:cTn>
                              </p:par>
                              <p:par>
                                <p:cTn id="37" presetID="10" presetClass="exit" presetSubtype="0" fill="hold" grpId="0" nodeType="withEffect">
                                  <p:stCondLst>
                                    <p:cond delay="0"/>
                                  </p:stCondLst>
                                  <p:childTnLst>
                                    <p:animEffect transition="out" filter="fade">
                                      <p:cBhvr>
                                        <p:cTn id="38" dur="500"/>
                                        <p:tgtEl>
                                          <p:spTgt spid="35"/>
                                        </p:tgtEl>
                                      </p:cBhvr>
                                    </p:animEffect>
                                    <p:set>
                                      <p:cBhvr>
                                        <p:cTn id="39" dur="1" fill="hold">
                                          <p:stCondLst>
                                            <p:cond delay="499"/>
                                          </p:stCondLst>
                                        </p:cTn>
                                        <p:tgtEl>
                                          <p:spTgt spid="35"/>
                                        </p:tgtEl>
                                        <p:attrNameLst>
                                          <p:attrName>style.visibility</p:attrName>
                                        </p:attrNameLst>
                                      </p:cBhvr>
                                      <p:to>
                                        <p:strVal val="hidden"/>
                                      </p:to>
                                    </p:set>
                                  </p:childTnLst>
                                </p:cTn>
                              </p:par>
                              <p:par>
                                <p:cTn id="40" presetID="10" presetClass="exit" presetSubtype="0" fill="hold" grpId="0" nodeType="withEffect">
                                  <p:stCondLst>
                                    <p:cond delay="0"/>
                                  </p:stCondLst>
                                  <p:childTnLst>
                                    <p:animEffect transition="out" filter="fade">
                                      <p:cBhvr>
                                        <p:cTn id="41" dur="500"/>
                                        <p:tgtEl>
                                          <p:spTgt spid="36"/>
                                        </p:tgtEl>
                                      </p:cBhvr>
                                    </p:animEffect>
                                    <p:set>
                                      <p:cBhvr>
                                        <p:cTn id="42" dur="1" fill="hold">
                                          <p:stCondLst>
                                            <p:cond delay="499"/>
                                          </p:stCondLst>
                                        </p:cTn>
                                        <p:tgtEl>
                                          <p:spTgt spid="36"/>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500"/>
                                        <p:tgtEl>
                                          <p:spTgt spid="38"/>
                                        </p:tgtEl>
                                      </p:cBhvr>
                                    </p:animEffect>
                                    <p:set>
                                      <p:cBhvr>
                                        <p:cTn id="45" dur="1" fill="hold">
                                          <p:stCondLst>
                                            <p:cond delay="499"/>
                                          </p:stCondLst>
                                        </p:cTn>
                                        <p:tgtEl>
                                          <p:spTgt spid="38"/>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50" presetClass="entr" presetSubtype="0" decel="100000" fill="hold" grpId="0" nodeType="clickEffect">
                                  <p:stCondLst>
                                    <p:cond delay="0"/>
                                  </p:stCondLst>
                                  <p:childTnLst>
                                    <p:set>
                                      <p:cBhvr>
                                        <p:cTn id="49" dur="1" fill="hold">
                                          <p:stCondLst>
                                            <p:cond delay="0"/>
                                          </p:stCondLst>
                                        </p:cTn>
                                        <p:tgtEl>
                                          <p:spTgt spid="27"/>
                                        </p:tgtEl>
                                        <p:attrNameLst>
                                          <p:attrName>style.visibility</p:attrName>
                                        </p:attrNameLst>
                                      </p:cBhvr>
                                      <p:to>
                                        <p:strVal val="visible"/>
                                      </p:to>
                                    </p:set>
                                    <p:anim calcmode="lin" valueType="num">
                                      <p:cBhvr>
                                        <p:cTn id="50" dur="1000" fill="hold"/>
                                        <p:tgtEl>
                                          <p:spTgt spid="27"/>
                                        </p:tgtEl>
                                        <p:attrNameLst>
                                          <p:attrName>ppt_w</p:attrName>
                                        </p:attrNameLst>
                                      </p:cBhvr>
                                      <p:tavLst>
                                        <p:tav tm="0">
                                          <p:val>
                                            <p:strVal val="#ppt_w+.3"/>
                                          </p:val>
                                        </p:tav>
                                        <p:tav tm="100000">
                                          <p:val>
                                            <p:strVal val="#ppt_w"/>
                                          </p:val>
                                        </p:tav>
                                      </p:tavLst>
                                    </p:anim>
                                    <p:anim calcmode="lin" valueType="num">
                                      <p:cBhvr>
                                        <p:cTn id="51" dur="1000" fill="hold"/>
                                        <p:tgtEl>
                                          <p:spTgt spid="27"/>
                                        </p:tgtEl>
                                        <p:attrNameLst>
                                          <p:attrName>ppt_h</p:attrName>
                                        </p:attrNameLst>
                                      </p:cBhvr>
                                      <p:tavLst>
                                        <p:tav tm="0">
                                          <p:val>
                                            <p:strVal val="#ppt_h"/>
                                          </p:val>
                                        </p:tav>
                                        <p:tav tm="100000">
                                          <p:val>
                                            <p:strVal val="#ppt_h"/>
                                          </p:val>
                                        </p:tav>
                                      </p:tavLst>
                                    </p:anim>
                                    <p:animEffect transition="in" filter="fade">
                                      <p:cBhvr>
                                        <p:cTn id="52" dur="1000"/>
                                        <p:tgtEl>
                                          <p:spTgt spid="27"/>
                                        </p:tgtEl>
                                      </p:cBhvr>
                                    </p:animEffect>
                                  </p:childTnLst>
                                </p:cTn>
                              </p:par>
                            </p:childTnLst>
                          </p:cTn>
                        </p:par>
                        <p:par>
                          <p:cTn id="53" fill="hold">
                            <p:stCondLst>
                              <p:cond delay="1000"/>
                            </p:stCondLst>
                            <p:childTnLst>
                              <p:par>
                                <p:cTn id="54" presetID="47" presetClass="entr" presetSubtype="0" fill="hold" grpId="0" nodeType="after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1000"/>
                                        <p:tgtEl>
                                          <p:spTgt spid="25"/>
                                        </p:tgtEl>
                                      </p:cBhvr>
                                    </p:animEffect>
                                    <p:anim calcmode="lin" valueType="num">
                                      <p:cBhvr>
                                        <p:cTn id="57" dur="1000" fill="hold"/>
                                        <p:tgtEl>
                                          <p:spTgt spid="25"/>
                                        </p:tgtEl>
                                        <p:attrNameLst>
                                          <p:attrName>ppt_x</p:attrName>
                                        </p:attrNameLst>
                                      </p:cBhvr>
                                      <p:tavLst>
                                        <p:tav tm="0">
                                          <p:val>
                                            <p:strVal val="#ppt_x"/>
                                          </p:val>
                                        </p:tav>
                                        <p:tav tm="100000">
                                          <p:val>
                                            <p:strVal val="#ppt_x"/>
                                          </p:val>
                                        </p:tav>
                                      </p:tavLst>
                                    </p:anim>
                                    <p:anim calcmode="lin" valueType="num">
                                      <p:cBhvr>
                                        <p:cTn id="58" dur="1000" fill="hold"/>
                                        <p:tgtEl>
                                          <p:spTgt spid="25"/>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1000"/>
                                        <p:tgtEl>
                                          <p:spTgt spid="26"/>
                                        </p:tgtEl>
                                      </p:cBhvr>
                                    </p:animEffect>
                                    <p:anim calcmode="lin" valueType="num">
                                      <p:cBhvr>
                                        <p:cTn id="62" dur="1000" fill="hold"/>
                                        <p:tgtEl>
                                          <p:spTgt spid="26"/>
                                        </p:tgtEl>
                                        <p:attrNameLst>
                                          <p:attrName>ppt_x</p:attrName>
                                        </p:attrNameLst>
                                      </p:cBhvr>
                                      <p:tavLst>
                                        <p:tav tm="0">
                                          <p:val>
                                            <p:strVal val="#ppt_x"/>
                                          </p:val>
                                        </p:tav>
                                        <p:tav tm="100000">
                                          <p:val>
                                            <p:strVal val="#ppt_x"/>
                                          </p:val>
                                        </p:tav>
                                      </p:tavLst>
                                    </p:anim>
                                    <p:anim calcmode="lin" valueType="num">
                                      <p:cBhvr>
                                        <p:cTn id="63" dur="1000" fill="hold"/>
                                        <p:tgtEl>
                                          <p:spTgt spid="26"/>
                                        </p:tgtEl>
                                        <p:attrNameLst>
                                          <p:attrName>ppt_y</p:attrName>
                                        </p:attrNameLst>
                                      </p:cBhvr>
                                      <p:tavLst>
                                        <p:tav tm="0">
                                          <p:val>
                                            <p:strVal val="#ppt_y+.1"/>
                                          </p:val>
                                        </p:tav>
                                        <p:tav tm="100000">
                                          <p:val>
                                            <p:strVal val="#ppt_y"/>
                                          </p:val>
                                        </p:tav>
                                      </p:tavLst>
                                    </p:anim>
                                  </p:childTnLst>
                                </p:cTn>
                              </p:par>
                              <p:par>
                                <p:cTn id="64" presetID="10" presetClass="entr" presetSubtype="0" fill="hold" grpId="0" nodeType="with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fade">
                                      <p:cBhvr>
                                        <p:cTn id="66"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39" grpId="0"/>
      <p:bldP spid="40" grpId="0"/>
      <p:bldP spid="41" grpId="0"/>
      <p:bldP spid="42" grpId="0"/>
      <p:bldP spid="43" grpId="0"/>
      <p:bldP spid="44" grpId="0"/>
      <p:bldP spid="45" grpId="0"/>
      <p:bldP spid="23" grpId="1"/>
      <p:bldP spid="24" grpId="0" animBg="1"/>
      <p:bldP spid="25" grpId="0"/>
      <p:bldP spid="26" grpId="0"/>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AutoShape 9"/>
          <p:cNvSpPr>
            <a:spLocks noChangeAspect="1" noChangeArrowheads="1" noTextEdit="1"/>
          </p:cNvSpPr>
          <p:nvPr/>
        </p:nvSpPr>
        <p:spPr bwMode="auto">
          <a:xfrm>
            <a:off x="0" y="0"/>
            <a:ext cx="9144000" cy="6858000"/>
          </a:xfrm>
          <a:prstGeom prst="rect">
            <a:avLst/>
          </a:prstGeom>
          <a:noFill/>
          <a:ln w="9525">
            <a:noFill/>
            <a:miter lim="800000"/>
            <a:headEnd/>
            <a:tailEnd/>
          </a:ln>
        </p:spPr>
        <p:txBody>
          <a:bodyPr/>
          <a:lstStyle/>
          <a:p>
            <a:endParaRPr lang="en-US" dirty="0"/>
          </a:p>
        </p:txBody>
      </p:sp>
      <p:sp>
        <p:nvSpPr>
          <p:cNvPr id="11409" name="Text Box 145"/>
          <p:cNvSpPr txBox="1">
            <a:spLocks noChangeArrowheads="1"/>
          </p:cNvSpPr>
          <p:nvPr/>
        </p:nvSpPr>
        <p:spPr bwMode="auto">
          <a:xfrm>
            <a:off x="609600" y="5227638"/>
            <a:ext cx="7924800" cy="584775"/>
          </a:xfrm>
          <a:prstGeom prst="rect">
            <a:avLst/>
          </a:prstGeom>
          <a:noFill/>
          <a:ln w="9525">
            <a:noFill/>
            <a:miter lim="800000"/>
            <a:headEnd/>
            <a:tailEnd/>
          </a:ln>
          <a:effectLst/>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spcBef>
                <a:spcPct val="50000"/>
              </a:spcBef>
              <a:defRPr/>
            </a:pPr>
            <a:r>
              <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j-lt"/>
                <a:ea typeface="+mj-ea"/>
                <a:cs typeface="+mj-cs"/>
              </a:rPr>
              <a:t>Office of Natural Family Planning</a:t>
            </a:r>
          </a:p>
        </p:txBody>
      </p:sp>
      <p:sp>
        <p:nvSpPr>
          <p:cNvPr id="11410" name="Text Box 146"/>
          <p:cNvSpPr txBox="1">
            <a:spLocks noChangeArrowheads="1"/>
          </p:cNvSpPr>
          <p:nvPr/>
        </p:nvSpPr>
        <p:spPr bwMode="auto">
          <a:xfrm>
            <a:off x="1085850" y="277813"/>
            <a:ext cx="6972300" cy="777875"/>
          </a:xfrm>
          <a:prstGeom prst="rect">
            <a:avLst/>
          </a:prstGeom>
          <a:noFill/>
          <a:ln w="9525">
            <a:noFill/>
            <a:miter lim="800000"/>
            <a:headEnd/>
            <a:tailEnd/>
          </a:ln>
          <a:effectLst/>
        </p:spPr>
        <p:txBody>
          <a:bodyPr>
            <a:spAutoFit/>
            <a:scene3d>
              <a:camera prst="orthographicFront"/>
              <a:lightRig rig="threePt" dir="t"/>
            </a:scene3d>
            <a:sp3d extrusionH="57150" prstMaterial="softEdge">
              <a:bevelT w="38100" h="38100"/>
              <a:bevelB w="38100" h="38100"/>
            </a:sp3d>
          </a:bodyPr>
          <a:lstStyle/>
          <a:p>
            <a:pPr>
              <a:spcBef>
                <a:spcPct val="50000"/>
              </a:spcBef>
              <a:defRPr/>
            </a:pPr>
            <a:r>
              <a:rPr lang="en-US" sz="4100" b="1" dirty="0">
                <a:ln w="6350">
                  <a:noFill/>
                </a:ln>
                <a:solidFill>
                  <a:srgbClr val="FFFF00"/>
                </a:solidFill>
                <a:effectLst>
                  <a:outerShdw blurRad="114300" dist="101600" dir="2700000" algn="tl" rotWithShape="0">
                    <a:srgbClr val="000000">
                      <a:alpha val="40000"/>
                    </a:srgbClr>
                  </a:outerShdw>
                </a:effectLst>
                <a:latin typeface="+mj-lt"/>
                <a:ea typeface="+mj-ea"/>
                <a:cs typeface="+mj-cs"/>
              </a:rPr>
              <a:t>Diocese</a:t>
            </a:r>
            <a:r>
              <a:rPr lang="en-US" sz="4500" b="1" dirty="0">
                <a:solidFill>
                  <a:srgbClr val="FFFF00"/>
                </a:solidFill>
                <a:effectLst>
                  <a:outerShdw blurRad="38100" dist="38100" dir="2700000" algn="tl">
                    <a:srgbClr val="000000"/>
                  </a:outerShdw>
                </a:effectLst>
                <a:latin typeface="Garamond" pitchFamily="18" charset="0"/>
              </a:rPr>
              <a:t> </a:t>
            </a:r>
            <a:r>
              <a:rPr lang="en-US" sz="4100" b="1" dirty="0">
                <a:ln w="6350">
                  <a:noFill/>
                </a:ln>
                <a:solidFill>
                  <a:srgbClr val="FFFF00"/>
                </a:solidFill>
                <a:effectLst>
                  <a:outerShdw blurRad="114300" dist="101600" dir="2700000" algn="tl" rotWithShape="0">
                    <a:srgbClr val="000000">
                      <a:alpha val="40000"/>
                    </a:srgbClr>
                  </a:outerShdw>
                </a:effectLst>
                <a:latin typeface="+mj-lt"/>
                <a:ea typeface="+mj-ea"/>
                <a:cs typeface="+mj-cs"/>
              </a:rPr>
              <a:t>of Phoenix</a:t>
            </a:r>
          </a:p>
        </p:txBody>
      </p:sp>
      <p:pic>
        <p:nvPicPr>
          <p:cNvPr id="7175" name="Picture 160" descr="logocirclenfp"/>
          <p:cNvPicPr>
            <a:picLocks noChangeAspect="1" noChangeArrowheads="1"/>
          </p:cNvPicPr>
          <p:nvPr/>
        </p:nvPicPr>
        <p:blipFill>
          <a:blip r:embed="rId3" cstate="print"/>
          <a:srcRect l="10605" t="9714" r="9996" b="10559"/>
          <a:stretch>
            <a:fillRect/>
          </a:stretch>
        </p:blipFill>
        <p:spPr bwMode="auto">
          <a:xfrm>
            <a:off x="2797673" y="1268154"/>
            <a:ext cx="3584270" cy="3599098"/>
          </a:xfrm>
          <a:prstGeom prst="ellipse">
            <a:avLst/>
          </a:prstGeom>
          <a:ln w="63500" cap="rnd">
            <a:solidFill>
              <a:srgbClr val="333333"/>
            </a:solidFill>
          </a:ln>
          <a:effectLst>
            <a:glow rad="228600">
              <a:schemeClr val="accent3">
                <a:satMod val="175000"/>
                <a:alpha val="40000"/>
              </a:schemeClr>
            </a:glow>
            <a:outerShdw blurRad="152400" dist="317500" dir="5400000" sx="90000" sy="-19000" rotWithShape="0">
              <a:prstClr val="black">
                <a:alpha val="15000"/>
              </a:prst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descr="Diocese_of_Phoenix_Shield.jpg"/>
          <p:cNvPicPr>
            <a:picLocks noChangeAspect="1"/>
          </p:cNvPicPr>
          <p:nvPr/>
        </p:nvPicPr>
        <p:blipFill>
          <a:blip r:embed="rId4" cstate="print">
            <a:clrChange>
              <a:clrFrom>
                <a:srgbClr val="FFFFFF"/>
              </a:clrFrom>
              <a:clrTo>
                <a:srgbClr val="FFFFFF">
                  <a:alpha val="0"/>
                </a:srgbClr>
              </a:clrTo>
            </a:clrChange>
          </a:blip>
          <a:stretch>
            <a:fillRect/>
          </a:stretch>
        </p:blipFill>
        <p:spPr>
          <a:xfrm>
            <a:off x="205452" y="271461"/>
            <a:ext cx="1573381" cy="2200275"/>
          </a:xfrm>
          <a:prstGeom prst="rect">
            <a:avLst/>
          </a:prstGeom>
          <a:ln>
            <a:noFill/>
          </a:ln>
          <a:effectLst>
            <a:outerShdw blurRad="292100" dist="139700" dir="2700000" algn="tl" rotWithShape="0">
              <a:srgbClr val="333333">
                <a:alpha val="65000"/>
              </a:srgbClr>
            </a:outerShdw>
          </a:effectLst>
        </p:spPr>
      </p:pic>
      <p:sp>
        <p:nvSpPr>
          <p:cNvPr id="7" name="Text Box 55"/>
          <p:cNvSpPr txBox="1">
            <a:spLocks noChangeArrowheads="1"/>
          </p:cNvSpPr>
          <p:nvPr/>
        </p:nvSpPr>
        <p:spPr bwMode="auto">
          <a:xfrm>
            <a:off x="1426369" y="5871757"/>
            <a:ext cx="6291262" cy="307777"/>
          </a:xfrm>
          <a:prstGeom prst="rect">
            <a:avLst/>
          </a:prstGeom>
          <a:noFill/>
          <a:ln w="9525">
            <a:noFill/>
            <a:miter lim="800000"/>
            <a:headEnd/>
            <a:tailEnd/>
          </a:ln>
        </p:spPr>
        <p:txBody>
          <a:bodyPr>
            <a:spAutoFit/>
          </a:bodyPr>
          <a:lstStyle/>
          <a:p>
            <a:pPr>
              <a:spcBef>
                <a:spcPct val="50000"/>
              </a:spcBef>
            </a:pPr>
            <a:r>
              <a:rPr lang="en-US" sz="1400" i="1" dirty="0">
                <a:ln w="12700" cmpd="sng">
                  <a:solidFill>
                    <a:srgbClr val="E2D700"/>
                  </a:solidFill>
                  <a:prstDash val="solid"/>
                </a:ln>
                <a:solidFill>
                  <a:srgbClr val="FFFFFF"/>
                </a:solidFill>
                <a:effectLst>
                  <a:outerShdw blurRad="88900" dist="88900" dir="2700000" algn="tl" rotWithShape="0">
                    <a:prstClr val="black">
                      <a:alpha val="40000"/>
                    </a:prstClr>
                  </a:outerShdw>
                </a:effectLst>
                <a:latin typeface="Century Gothic" pitchFamily="34" charset="0"/>
              </a:rPr>
              <a:t>Part of the Office of Marriage and Respect Life</a:t>
            </a: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Rot="1" noChangeArrowheads="1"/>
          </p:cNvSpPr>
          <p:nvPr>
            <p:ph type="title"/>
          </p:nvPr>
        </p:nvSpPr>
        <p:spPr>
          <a:xfrm>
            <a:off x="457200" y="152400"/>
            <a:ext cx="8229600" cy="1143000"/>
          </a:xfrm>
        </p:spPr>
        <p:txBody>
          <a:bodyPr vert="horz" anchor="ctr">
            <a:normAutofit/>
            <a:scene3d>
              <a:camera prst="orthographicFront"/>
              <a:lightRig rig="soft" dir="t">
                <a:rot lat="0" lon="0" rev="16800000"/>
              </a:lightRig>
            </a:scene3d>
            <a:sp3d prstMaterial="softEdge">
              <a:bevelT w="38100" h="38100"/>
            </a:sp3d>
          </a:bodyPr>
          <a:lstStyle/>
          <a:p>
            <a:pPr>
              <a:defRPr/>
            </a:pPr>
            <a:r>
              <a:rPr lang="en-US" dirty="0">
                <a:solidFill>
                  <a:schemeClr val="hlink"/>
                </a:solidFill>
              </a:rPr>
              <a:t>Always a Blessing</a:t>
            </a:r>
          </a:p>
        </p:txBody>
      </p:sp>
      <p:pic>
        <p:nvPicPr>
          <p:cNvPr id="180238" name="Picture 14" descr="MPj04095160000[1]"/>
          <p:cNvPicPr>
            <a:picLocks noChangeAspect="1" noChangeArrowheads="1"/>
          </p:cNvPicPr>
          <p:nvPr/>
        </p:nvPicPr>
        <p:blipFill>
          <a:blip r:embed="rId3" cstate="print"/>
          <a:srcRect/>
          <a:stretch>
            <a:fillRect/>
          </a:stretch>
        </p:blipFill>
        <p:spPr bwMode="auto">
          <a:xfrm>
            <a:off x="4994275" y="1322388"/>
            <a:ext cx="3919538" cy="3944937"/>
          </a:xfrm>
          <a:prstGeom prst="roundRect">
            <a:avLst/>
          </a:prstGeom>
          <a:noFill/>
          <a:ln w="9525">
            <a:noFill/>
            <a:miter lim="800000"/>
            <a:headEnd/>
            <a:tailEnd/>
          </a:ln>
          <a:effectLst>
            <a:softEdge rad="31750"/>
          </a:effectLst>
        </p:spPr>
      </p:pic>
      <p:pic>
        <p:nvPicPr>
          <p:cNvPr id="180240" name="Picture 16" descr="MPj04093610000[1]"/>
          <p:cNvPicPr>
            <a:picLocks noChangeAspect="1" noChangeArrowheads="1"/>
          </p:cNvPicPr>
          <p:nvPr/>
        </p:nvPicPr>
        <p:blipFill>
          <a:blip r:embed="rId4" cstate="print"/>
          <a:srcRect/>
          <a:stretch>
            <a:fillRect/>
          </a:stretch>
        </p:blipFill>
        <p:spPr bwMode="auto">
          <a:xfrm>
            <a:off x="602440" y="1435100"/>
            <a:ext cx="2751138" cy="4124325"/>
          </a:xfrm>
          <a:prstGeom prst="roundRect">
            <a:avLst/>
          </a:prstGeom>
          <a:noFill/>
          <a:ln w="9525">
            <a:noFill/>
            <a:miter lim="800000"/>
            <a:headEnd/>
            <a:tailEnd/>
          </a:ln>
          <a:effectLst>
            <a:softEdge rad="31750"/>
          </a:effectLst>
        </p:spPr>
      </p:pic>
      <p:pic>
        <p:nvPicPr>
          <p:cNvPr id="180243" name="Picture 19" descr="MPj04089810000[1]"/>
          <p:cNvPicPr>
            <a:picLocks noChangeAspect="1" noChangeArrowheads="1"/>
          </p:cNvPicPr>
          <p:nvPr/>
        </p:nvPicPr>
        <p:blipFill>
          <a:blip r:embed="rId5" cstate="print"/>
          <a:srcRect/>
          <a:stretch>
            <a:fillRect/>
          </a:stretch>
        </p:blipFill>
        <p:spPr bwMode="auto">
          <a:xfrm>
            <a:off x="2662238" y="1073150"/>
            <a:ext cx="3124200" cy="2084388"/>
          </a:xfrm>
          <a:prstGeom prst="roundRect">
            <a:avLst/>
          </a:prstGeom>
          <a:noFill/>
          <a:ln w="9525">
            <a:noFill/>
            <a:miter lim="800000"/>
            <a:headEnd/>
            <a:tailEnd/>
          </a:ln>
          <a:effectLst>
            <a:softEdge rad="31750"/>
          </a:effectLst>
        </p:spPr>
      </p:pic>
      <p:pic>
        <p:nvPicPr>
          <p:cNvPr id="180247" name="Picture 23" descr="MPj04304660000[1]"/>
          <p:cNvPicPr>
            <a:picLocks noChangeAspect="1" noChangeArrowheads="1"/>
          </p:cNvPicPr>
          <p:nvPr/>
        </p:nvPicPr>
        <p:blipFill>
          <a:blip r:embed="rId6" cstate="print"/>
          <a:srcRect/>
          <a:stretch>
            <a:fillRect/>
          </a:stretch>
        </p:blipFill>
        <p:spPr bwMode="auto">
          <a:xfrm>
            <a:off x="3292475" y="3719513"/>
            <a:ext cx="2841625" cy="2225675"/>
          </a:xfrm>
          <a:prstGeom prst="roundRect">
            <a:avLst>
              <a:gd name="adj" fmla="val 14881"/>
            </a:avLst>
          </a:prstGeom>
          <a:noFill/>
          <a:ln w="9525">
            <a:noFill/>
            <a:miter lim="800000"/>
            <a:headEnd/>
            <a:tailEnd/>
          </a:ln>
          <a:effectLst>
            <a:softEdge rad="31750"/>
          </a:effectLst>
        </p:spPr>
      </p:pic>
      <p:pic>
        <p:nvPicPr>
          <p:cNvPr id="180246" name="Picture 22" descr="MPj04011090000[1]"/>
          <p:cNvPicPr>
            <a:picLocks noChangeAspect="1" noChangeArrowheads="1"/>
          </p:cNvPicPr>
          <p:nvPr/>
        </p:nvPicPr>
        <p:blipFill>
          <a:blip r:embed="rId7" cstate="print"/>
          <a:srcRect/>
          <a:stretch>
            <a:fillRect/>
          </a:stretch>
        </p:blipFill>
        <p:spPr bwMode="auto">
          <a:xfrm>
            <a:off x="3185782" y="2830513"/>
            <a:ext cx="1857375" cy="1238250"/>
          </a:xfrm>
          <a:prstGeom prst="roundRect">
            <a:avLst/>
          </a:prstGeom>
          <a:ln>
            <a:noFill/>
          </a:ln>
          <a:effectLst>
            <a:outerShdw blurRad="292100" dist="139700" dir="2700000" algn="tl" rotWithShape="0">
              <a:srgbClr val="333333">
                <a:alpha val="65000"/>
              </a:srgbClr>
            </a:outerShdw>
            <a:softEdge rad="31750"/>
          </a:effectLst>
        </p:spPr>
      </p:pic>
      <p:sp>
        <p:nvSpPr>
          <p:cNvPr id="9" name="Rectangle 2"/>
          <p:cNvSpPr txBox="1">
            <a:spLocks noRot="1" noChangeArrowheads="1"/>
          </p:cNvSpPr>
          <p:nvPr/>
        </p:nvSpPr>
        <p:spPr>
          <a:xfrm>
            <a:off x="0" y="5581650"/>
            <a:ext cx="9144000" cy="1143000"/>
          </a:xfrm>
          <a:prstGeom prst="rect">
            <a:avLst/>
          </a:prstGeom>
        </p:spPr>
        <p:txBody>
          <a:bodyPr vert="horz" anchor="ctr">
            <a:norm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100" b="1" i="0" u="none" strike="noStrike" kern="1200" normalizeH="0" baseline="0" noProof="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uLnTx/>
                <a:uFillTx/>
                <a:latin typeface="Calligraph421 BT" pitchFamily="66" charset="0"/>
                <a:ea typeface="+mj-ea"/>
                <a:cs typeface="+mj-cs"/>
              </a:rPr>
              <a:t>“My yoke</a:t>
            </a:r>
            <a:r>
              <a:rPr kumimoji="0" lang="en-US" sz="4100" b="1" i="0" u="none" strike="noStrike" kern="1200" normalizeH="0" noProof="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uLnTx/>
                <a:uFillTx/>
                <a:latin typeface="Calligraph421 BT" pitchFamily="66" charset="0"/>
                <a:ea typeface="+mj-ea"/>
                <a:cs typeface="+mj-cs"/>
              </a:rPr>
              <a:t> is easy, and my burden light.”</a:t>
            </a:r>
            <a:endParaRPr kumimoji="0" lang="en-US" sz="4100" b="1" i="0" u="none" strike="noStrike" kern="1200" normalizeH="0" baseline="0" noProof="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uLnTx/>
              <a:uFillTx/>
              <a:latin typeface="Calligraph421 BT" pitchFamily="66" charset="0"/>
              <a:ea typeface="+mj-ea"/>
              <a:cs typeface="+mj-cs"/>
            </a:endParaRPr>
          </a:p>
        </p:txBody>
      </p:sp>
      <p:sp>
        <p:nvSpPr>
          <p:cNvPr id="10" name="TextBox 9"/>
          <p:cNvSpPr txBox="1"/>
          <p:nvPr/>
        </p:nvSpPr>
        <p:spPr>
          <a:xfrm>
            <a:off x="7581900" y="6400800"/>
            <a:ext cx="1695450" cy="307777"/>
          </a:xfrm>
          <a:prstGeom prst="rect">
            <a:avLst/>
          </a:prstGeom>
          <a:noFill/>
        </p:spPr>
        <p:txBody>
          <a:bodyPr wrap="square" rtlCol="0">
            <a:spAutoFit/>
          </a:bodyPr>
          <a:lstStyle/>
          <a:p>
            <a:r>
              <a:rPr lang="en-US" sz="1400"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ligraph421 BT" pitchFamily="66" charset="0"/>
              </a:rPr>
              <a:t>Mt 11:30</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0246"/>
                                        </p:tgtEl>
                                        <p:attrNameLst>
                                          <p:attrName>style.visibility</p:attrName>
                                        </p:attrNameLst>
                                      </p:cBhvr>
                                      <p:to>
                                        <p:strVal val="visible"/>
                                      </p:to>
                                    </p:set>
                                    <p:animEffect transition="in" filter="fade">
                                      <p:cBhvr>
                                        <p:cTn id="7" dur="1000"/>
                                        <p:tgtEl>
                                          <p:spTgt spid="18024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80243"/>
                                        </p:tgtEl>
                                        <p:attrNameLst>
                                          <p:attrName>style.visibility</p:attrName>
                                        </p:attrNameLst>
                                      </p:cBhvr>
                                      <p:to>
                                        <p:strVal val="visible"/>
                                      </p:to>
                                    </p:set>
                                    <p:animEffect transition="in" filter="fade">
                                      <p:cBhvr>
                                        <p:cTn id="11" dur="1000"/>
                                        <p:tgtEl>
                                          <p:spTgt spid="180243"/>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80240"/>
                                        </p:tgtEl>
                                        <p:attrNameLst>
                                          <p:attrName>style.visibility</p:attrName>
                                        </p:attrNameLst>
                                      </p:cBhvr>
                                      <p:to>
                                        <p:strVal val="visible"/>
                                      </p:to>
                                    </p:set>
                                    <p:animEffect transition="in" filter="fade">
                                      <p:cBhvr>
                                        <p:cTn id="15" dur="1000"/>
                                        <p:tgtEl>
                                          <p:spTgt spid="180240"/>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80238"/>
                                        </p:tgtEl>
                                        <p:attrNameLst>
                                          <p:attrName>style.visibility</p:attrName>
                                        </p:attrNameLst>
                                      </p:cBhvr>
                                      <p:to>
                                        <p:strVal val="visible"/>
                                      </p:to>
                                    </p:set>
                                    <p:animEffect transition="in" filter="fade">
                                      <p:cBhvr>
                                        <p:cTn id="19" dur="1000"/>
                                        <p:tgtEl>
                                          <p:spTgt spid="180238"/>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80247"/>
                                        </p:tgtEl>
                                        <p:attrNameLst>
                                          <p:attrName>style.visibility</p:attrName>
                                        </p:attrNameLst>
                                      </p:cBhvr>
                                      <p:to>
                                        <p:strVal val="visible"/>
                                      </p:to>
                                    </p:set>
                                    <p:animEffect transition="in" filter="fade">
                                      <p:cBhvr>
                                        <p:cTn id="23" dur="1000"/>
                                        <p:tgtEl>
                                          <p:spTgt spid="18024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2000"/>
                                        <p:tgtEl>
                                          <p:spTgt spid="9"/>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9" name="&quot;Humanae Vitae, Article 16&quot;"/>
          <p:cNvSpPr>
            <a:spLocks noRot="1" noChangeArrowheads="1"/>
          </p:cNvSpPr>
          <p:nvPr/>
        </p:nvSpPr>
        <p:spPr bwMode="auto">
          <a:xfrm>
            <a:off x="4944935" y="2104617"/>
            <a:ext cx="2978253" cy="370791"/>
          </a:xfrm>
          <a:prstGeom prst="rect">
            <a:avLst/>
          </a:prstGeom>
          <a:noFill/>
          <a:ln w="9525">
            <a:noFill/>
            <a:miter lim="800000"/>
            <a:headEnd/>
            <a:tailEnd/>
          </a:ln>
          <a:effectLst/>
        </p:spPr>
        <p:txBody>
          <a:bodyPr anchor="ctr"/>
          <a:lstStyle/>
          <a:p>
            <a:pPr eaLnBrk="1" hangingPunct="1">
              <a:defRPr/>
            </a:pPr>
            <a:r>
              <a:rPr lang="en-US" sz="1800" b="1" spc="50" dirty="0" err="1">
                <a:ln w="13500">
                  <a:solidFill>
                    <a:schemeClr val="accent1">
                      <a:shade val="2500"/>
                      <a:alpha val="6500"/>
                    </a:schemeClr>
                  </a:solidFill>
                  <a:prstDash val="solid"/>
                </a:ln>
                <a:solidFill>
                  <a:schemeClr val="accent1">
                    <a:tint val="3000"/>
                    <a:alpha val="95000"/>
                  </a:schemeClr>
                </a:solidFill>
                <a:effectLst>
                  <a:glow rad="101600">
                    <a:schemeClr val="accent1">
                      <a:satMod val="175000"/>
                      <a:alpha val="40000"/>
                    </a:schemeClr>
                  </a:glow>
                  <a:outerShdw blurRad="50800" dist="38100" dir="2700000" algn="tl" rotWithShape="0">
                    <a:prstClr val="black">
                      <a:alpha val="40000"/>
                    </a:prstClr>
                  </a:outerShdw>
                </a:effectLst>
                <a:latin typeface="Calligraph421 BT" pitchFamily="66" charset="0"/>
              </a:rPr>
              <a:t>Humanae</a:t>
            </a:r>
            <a:r>
              <a:rPr lang="en-US" sz="1800" b="1" spc="50" dirty="0">
                <a:ln w="13500">
                  <a:solidFill>
                    <a:schemeClr val="accent1">
                      <a:shade val="2500"/>
                      <a:alpha val="6500"/>
                    </a:schemeClr>
                  </a:solidFill>
                  <a:prstDash val="solid"/>
                </a:ln>
                <a:solidFill>
                  <a:schemeClr val="accent1">
                    <a:tint val="3000"/>
                    <a:alpha val="95000"/>
                  </a:schemeClr>
                </a:solidFill>
                <a:effectLst>
                  <a:glow rad="101600">
                    <a:schemeClr val="accent1">
                      <a:satMod val="175000"/>
                      <a:alpha val="40000"/>
                    </a:schemeClr>
                  </a:glow>
                  <a:outerShdw blurRad="50800" dist="38100" dir="2700000" algn="tl" rotWithShape="0">
                    <a:prstClr val="black">
                      <a:alpha val="40000"/>
                    </a:prstClr>
                  </a:outerShdw>
                </a:effectLst>
                <a:latin typeface="Calligraph421 BT" pitchFamily="66" charset="0"/>
              </a:rPr>
              <a:t> Vitae, Article 16</a:t>
            </a:r>
          </a:p>
        </p:txBody>
      </p:sp>
      <p:sp>
        <p:nvSpPr>
          <p:cNvPr id="179206" name="&quot;Humanae Vitae, Article 10&quot;"/>
          <p:cNvSpPr>
            <a:spLocks noRot="1" noChangeArrowheads="1"/>
          </p:cNvSpPr>
          <p:nvPr/>
        </p:nvSpPr>
        <p:spPr bwMode="auto">
          <a:xfrm>
            <a:off x="4951436" y="2031146"/>
            <a:ext cx="2950733" cy="517525"/>
          </a:xfrm>
          <a:prstGeom prst="rect">
            <a:avLst/>
          </a:prstGeom>
          <a:noFill/>
          <a:ln w="9525">
            <a:noFill/>
            <a:miter lim="800000"/>
            <a:headEnd/>
            <a:tailEnd/>
          </a:ln>
          <a:effectLst/>
        </p:spPr>
        <p:txBody>
          <a:bodyPr anchor="ctr"/>
          <a:lstStyle/>
          <a:p>
            <a:pPr eaLnBrk="1" hangingPunct="1">
              <a:defRPr/>
            </a:pPr>
            <a:r>
              <a:rPr lang="en-US" sz="1800" b="1" spc="50" dirty="0" err="1">
                <a:ln w="13500">
                  <a:solidFill>
                    <a:schemeClr val="accent1">
                      <a:shade val="2500"/>
                      <a:alpha val="6500"/>
                    </a:schemeClr>
                  </a:solidFill>
                  <a:prstDash val="solid"/>
                </a:ln>
                <a:solidFill>
                  <a:schemeClr val="accent1">
                    <a:tint val="3000"/>
                    <a:alpha val="95000"/>
                  </a:schemeClr>
                </a:solidFill>
                <a:effectLst>
                  <a:glow rad="101600">
                    <a:schemeClr val="accent1">
                      <a:satMod val="175000"/>
                      <a:alpha val="40000"/>
                    </a:schemeClr>
                  </a:glow>
                  <a:outerShdw blurRad="50800" dist="38100" dir="2700000" algn="tl" rotWithShape="0">
                    <a:prstClr val="black">
                      <a:alpha val="40000"/>
                    </a:prstClr>
                  </a:outerShdw>
                </a:effectLst>
                <a:latin typeface="Calligraph421 BT" pitchFamily="66" charset="0"/>
              </a:rPr>
              <a:t>Humanae</a:t>
            </a:r>
            <a:r>
              <a:rPr lang="en-US" sz="1800" b="1" spc="50" dirty="0">
                <a:ln w="13500">
                  <a:solidFill>
                    <a:schemeClr val="accent1">
                      <a:shade val="2500"/>
                      <a:alpha val="6500"/>
                    </a:schemeClr>
                  </a:solidFill>
                  <a:prstDash val="solid"/>
                </a:ln>
                <a:solidFill>
                  <a:schemeClr val="accent1">
                    <a:tint val="3000"/>
                    <a:alpha val="95000"/>
                  </a:schemeClr>
                </a:solidFill>
                <a:effectLst>
                  <a:glow rad="101600">
                    <a:schemeClr val="accent1">
                      <a:satMod val="175000"/>
                      <a:alpha val="40000"/>
                    </a:schemeClr>
                  </a:glow>
                  <a:outerShdw blurRad="50800" dist="38100" dir="2700000" algn="tl" rotWithShape="0">
                    <a:prstClr val="black">
                      <a:alpha val="40000"/>
                    </a:prstClr>
                  </a:outerShdw>
                </a:effectLst>
                <a:latin typeface="Calligraph421 BT" pitchFamily="66" charset="0"/>
              </a:rPr>
              <a:t> Vitae, Article 10</a:t>
            </a:r>
          </a:p>
        </p:txBody>
      </p:sp>
      <p:pic>
        <p:nvPicPr>
          <p:cNvPr id="32770" name="Picture" descr="MPj04286430000[1]"/>
          <p:cNvPicPr>
            <a:picLocks noChangeAspect="1" noChangeArrowheads="1"/>
          </p:cNvPicPr>
          <p:nvPr/>
        </p:nvPicPr>
        <p:blipFill>
          <a:blip r:embed="rId3" cstate="print"/>
          <a:srcRect/>
          <a:stretch>
            <a:fillRect/>
          </a:stretch>
        </p:blipFill>
        <p:spPr bwMode="auto">
          <a:xfrm>
            <a:off x="550620" y="1419836"/>
            <a:ext cx="2895965" cy="235346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79202" name="Title: Responsible Parenthood"/>
          <p:cNvSpPr>
            <a:spLocks noGrp="1" noRot="1" noChangeArrowheads="1"/>
          </p:cNvSpPr>
          <p:nvPr>
            <p:ph type="title"/>
          </p:nvPr>
        </p:nvSpPr>
        <p:spPr/>
        <p:txBody>
          <a:bodyPr vert="horz" anchor="ctr">
            <a:normAutofit/>
            <a:scene3d>
              <a:camera prst="orthographicFront"/>
              <a:lightRig rig="soft" dir="t">
                <a:rot lat="0" lon="0" rev="16800000"/>
              </a:lightRig>
            </a:scene3d>
            <a:sp3d prstMaterial="softEdge">
              <a:bevelT w="38100" h="38100"/>
            </a:sp3d>
          </a:bodyPr>
          <a:lstStyle/>
          <a:p>
            <a:pPr>
              <a:defRPr/>
            </a:pPr>
            <a:r>
              <a:rPr lang="en-US" dirty="0">
                <a:solidFill>
                  <a:schemeClr val="hlink"/>
                </a:solidFill>
              </a:rPr>
              <a:t>Responsible Parenthood</a:t>
            </a:r>
          </a:p>
        </p:txBody>
      </p:sp>
      <p:sp>
        <p:nvSpPr>
          <p:cNvPr id="179203" name="&quot;Responsible parenthood...&quot;"/>
          <p:cNvSpPr>
            <a:spLocks noGrp="1" noChangeArrowheads="1"/>
          </p:cNvSpPr>
          <p:nvPr>
            <p:ph idx="1"/>
          </p:nvPr>
        </p:nvSpPr>
        <p:spPr>
          <a:xfrm>
            <a:off x="356135" y="3753852"/>
            <a:ext cx="8306601" cy="2791326"/>
          </a:xfrm>
          <a:custGeom>
            <a:avLst/>
            <a:gdLst>
              <a:gd name="connsiteX0" fmla="*/ 0 w 5309135"/>
              <a:gd name="connsiteY0" fmla="*/ 0 h 3226741"/>
              <a:gd name="connsiteX1" fmla="*/ 5309135 w 5309135"/>
              <a:gd name="connsiteY1" fmla="*/ 0 h 3226741"/>
              <a:gd name="connsiteX2" fmla="*/ 5309135 w 5309135"/>
              <a:gd name="connsiteY2" fmla="*/ 3226741 h 3226741"/>
              <a:gd name="connsiteX3" fmla="*/ 0 w 5309135"/>
              <a:gd name="connsiteY3" fmla="*/ 3226741 h 3226741"/>
              <a:gd name="connsiteX4" fmla="*/ 0 w 5309135"/>
              <a:gd name="connsiteY4" fmla="*/ 0 h 3226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9135" h="3226741">
                <a:moveTo>
                  <a:pt x="0" y="0"/>
                </a:moveTo>
                <a:lnTo>
                  <a:pt x="5309135" y="0"/>
                </a:lnTo>
                <a:lnTo>
                  <a:pt x="5309135" y="3226741"/>
                </a:lnTo>
                <a:lnTo>
                  <a:pt x="0" y="3226741"/>
                </a:lnTo>
                <a:lnTo>
                  <a:pt x="0" y="0"/>
                </a:lnTo>
                <a:close/>
              </a:path>
            </a:pathLst>
          </a:custGeom>
          <a:ln>
            <a:noFill/>
          </a:ln>
        </p:spPr>
        <p:txBody>
          <a:bodyPr>
            <a:noAutofit/>
          </a:bodyPr>
          <a:lstStyle/>
          <a:p>
            <a:pPr marL="457200" lvl="0" indent="-320675" algn="just">
              <a:buNone/>
              <a:tabLst>
                <a:tab pos="3257550" algn="l"/>
                <a:tab pos="3657600" algn="l"/>
              </a:tabLst>
              <a:defRPr/>
            </a:pPr>
            <a:r>
              <a:rPr lang="en-US" b="1" i="1" dirty="0">
                <a:effectLst>
                  <a:glow rad="101600">
                    <a:schemeClr val="accent1">
                      <a:satMod val="175000"/>
                      <a:alpha val="40000"/>
                    </a:schemeClr>
                  </a:glow>
                  <a:outerShdw blurRad="50800" dist="38100" dir="2700000" algn="tl" rotWithShape="0">
                    <a:prstClr val="black">
                      <a:alpha val="40000"/>
                    </a:prstClr>
                  </a:outerShdw>
                </a:effectLst>
                <a:latin typeface="Calligraph421 BT" pitchFamily="66" charset="0"/>
              </a:rPr>
              <a:t>“…(R)</a:t>
            </a:r>
            <a:r>
              <a:rPr lang="en-US" b="1" dirty="0" err="1">
                <a:effectLst>
                  <a:glow rad="101600">
                    <a:schemeClr val="accent1">
                      <a:satMod val="175000"/>
                      <a:alpha val="40000"/>
                    </a:schemeClr>
                  </a:glow>
                  <a:outerShdw blurRad="50800" dist="38100" dir="2700000" algn="tl" rotWithShape="0">
                    <a:prstClr val="black">
                      <a:alpha val="40000"/>
                    </a:prstClr>
                  </a:outerShdw>
                </a:effectLst>
                <a:latin typeface="Calligraph421 BT" pitchFamily="66" charset="0"/>
              </a:rPr>
              <a:t>esponsible</a:t>
            </a:r>
            <a:r>
              <a:rPr lang="en-US" b="1" dirty="0">
                <a:effectLst>
                  <a:glow rad="101600">
                    <a:schemeClr val="accent1">
                      <a:satMod val="175000"/>
                      <a:alpha val="40000"/>
                    </a:schemeClr>
                  </a:glow>
                  <a:outerShdw blurRad="50800" dist="38100" dir="2700000" algn="tl" rotWithShape="0">
                    <a:prstClr val="black">
                      <a:alpha val="40000"/>
                    </a:prstClr>
                  </a:outerShdw>
                </a:effectLst>
                <a:latin typeface="Calligraph421 BT" pitchFamily="66" charset="0"/>
              </a:rPr>
              <a:t> parenthood is exercised by those who prudently and </a:t>
            </a:r>
            <a:r>
              <a:rPr lang="en-US" b="1" dirty="0">
                <a:solidFill>
                  <a:srgbClr val="FFFF00"/>
                </a:solidFill>
                <a:effectLst>
                  <a:glow rad="101600">
                    <a:schemeClr val="accent1">
                      <a:satMod val="175000"/>
                      <a:alpha val="40000"/>
                    </a:schemeClr>
                  </a:glow>
                  <a:outerShdw blurRad="50800" dist="38100" dir="2700000" algn="tl" rotWithShape="0">
                    <a:prstClr val="black">
                      <a:alpha val="40000"/>
                    </a:prstClr>
                  </a:outerShdw>
                </a:effectLst>
                <a:latin typeface="Calligraph421 BT" pitchFamily="66" charset="0"/>
              </a:rPr>
              <a:t>generously decide to have more children</a:t>
            </a:r>
            <a:r>
              <a:rPr lang="en-US" b="1" dirty="0">
                <a:effectLst>
                  <a:glow rad="101600">
                    <a:schemeClr val="accent1">
                      <a:satMod val="175000"/>
                      <a:alpha val="40000"/>
                    </a:schemeClr>
                  </a:glow>
                  <a:outerShdw blurRad="50800" dist="38100" dir="2700000" algn="tl" rotWithShape="0">
                    <a:prstClr val="black">
                      <a:alpha val="40000"/>
                    </a:prstClr>
                  </a:outerShdw>
                </a:effectLst>
                <a:latin typeface="Calligraph421 BT" pitchFamily="66" charset="0"/>
              </a:rPr>
              <a:t>, and by those who, for serious reasons and with due respect to moral precepts, </a:t>
            </a:r>
            <a:r>
              <a:rPr lang="en-US" b="1" dirty="0">
                <a:solidFill>
                  <a:srgbClr val="FFFF00"/>
                </a:solidFill>
                <a:effectLst>
                  <a:glow rad="101600">
                    <a:schemeClr val="accent1">
                      <a:satMod val="175000"/>
                      <a:alpha val="40000"/>
                    </a:schemeClr>
                  </a:glow>
                  <a:outerShdw blurRad="50800" dist="38100" dir="2700000" algn="tl" rotWithShape="0">
                    <a:prstClr val="black">
                      <a:alpha val="40000"/>
                    </a:prstClr>
                  </a:outerShdw>
                </a:effectLst>
                <a:latin typeface="Calligraph421 BT" pitchFamily="66" charset="0"/>
              </a:rPr>
              <a:t>decide not to have additional children</a:t>
            </a:r>
            <a:r>
              <a:rPr lang="en-US" b="1" dirty="0">
                <a:effectLst>
                  <a:glow rad="101600">
                    <a:schemeClr val="accent1">
                      <a:satMod val="175000"/>
                      <a:alpha val="40000"/>
                    </a:schemeClr>
                  </a:glow>
                  <a:outerShdw blurRad="50800" dist="38100" dir="2700000" algn="tl" rotWithShape="0">
                    <a:prstClr val="black">
                      <a:alpha val="40000"/>
                    </a:prstClr>
                  </a:outerShdw>
                </a:effectLst>
                <a:latin typeface="Calligraph421 BT" pitchFamily="66" charset="0"/>
              </a:rPr>
              <a:t> for either a certain or an indefinite period of time.”</a:t>
            </a:r>
          </a:p>
          <a:p>
            <a:pPr marL="457200" indent="-320675" algn="just" eaLnBrk="1" hangingPunct="1">
              <a:buFont typeface="Wingdings" pitchFamily="2" charset="2"/>
              <a:buNone/>
              <a:tabLst>
                <a:tab pos="3257550" algn="l"/>
                <a:tab pos="3657600" algn="l"/>
              </a:tabLst>
              <a:defRPr/>
            </a:pPr>
            <a:endParaRPr lang="en-US" b="1" dirty="0">
              <a:effectLst>
                <a:glow rad="101600">
                  <a:schemeClr val="accent1">
                    <a:satMod val="175000"/>
                    <a:alpha val="40000"/>
                  </a:schemeClr>
                </a:glow>
                <a:outerShdw blurRad="50800" dist="38100" dir="2700000" algn="tl" rotWithShape="0">
                  <a:prstClr val="black">
                    <a:alpha val="40000"/>
                  </a:prstClr>
                </a:outerShdw>
              </a:effectLst>
              <a:latin typeface="Calligraph421 BT" pitchFamily="66" charset="0"/>
            </a:endParaRPr>
          </a:p>
        </p:txBody>
      </p:sp>
      <p:sp>
        <p:nvSpPr>
          <p:cNvPr id="9" name="&quot;If therefore there are...&quot;"/>
          <p:cNvSpPr txBox="1"/>
          <p:nvPr/>
        </p:nvSpPr>
        <p:spPr>
          <a:xfrm>
            <a:off x="342599" y="3715352"/>
            <a:ext cx="8458802" cy="3785652"/>
          </a:xfrm>
          <a:prstGeom prst="rect">
            <a:avLst/>
          </a:prstGeom>
          <a:noFill/>
        </p:spPr>
        <p:txBody>
          <a:bodyPr wrap="square" rtlCol="0">
            <a:spAutoFit/>
          </a:bodyPr>
          <a:lstStyle/>
          <a:p>
            <a:pPr marL="285750" indent="-285750" algn="just">
              <a:lnSpc>
                <a:spcPts val="3200"/>
              </a:lnSpc>
            </a:pPr>
            <a:r>
              <a:rPr lang="en-US" sz="4400" b="1" dirty="0">
                <a:effectLst>
                  <a:glow rad="101600">
                    <a:schemeClr val="accent1">
                      <a:satMod val="175000"/>
                      <a:alpha val="40000"/>
                    </a:schemeClr>
                  </a:glow>
                  <a:outerShdw blurRad="50800" dist="38100" dir="2700000" algn="tl" rotWithShape="0">
                    <a:prstClr val="black">
                      <a:alpha val="40000"/>
                    </a:prstClr>
                  </a:outerShdw>
                </a:effectLst>
                <a:latin typeface="Calligraph421 BT" pitchFamily="66" charset="0"/>
              </a:rPr>
              <a:t>“I</a:t>
            </a:r>
            <a:r>
              <a:rPr lang="en-US" sz="2800" b="1" dirty="0">
                <a:effectLst>
                  <a:glow rad="101600">
                    <a:schemeClr val="accent1">
                      <a:satMod val="175000"/>
                      <a:alpha val="40000"/>
                    </a:schemeClr>
                  </a:glow>
                  <a:outerShdw blurRad="50800" dist="38100" dir="2700000" algn="tl" rotWithShape="0">
                    <a:prstClr val="black">
                      <a:alpha val="40000"/>
                    </a:prstClr>
                  </a:outerShdw>
                </a:effectLst>
                <a:latin typeface="Calligraph421 BT" pitchFamily="66" charset="0"/>
              </a:rPr>
              <a:t>f…there are well-grounded reasons for spacing births…, the Church   teaches   that    </a:t>
            </a:r>
            <a:r>
              <a:rPr lang="en-US" sz="2800" b="1" dirty="0">
                <a:solidFill>
                  <a:srgbClr val="FFFF00"/>
                </a:solidFill>
                <a:effectLst>
                  <a:glow rad="101600">
                    <a:schemeClr val="accent1">
                      <a:satMod val="175000"/>
                      <a:alpha val="40000"/>
                    </a:schemeClr>
                  </a:glow>
                  <a:outerShdw blurRad="50800" dist="38100" dir="2700000" algn="tl" rotWithShape="0">
                    <a:prstClr val="black">
                      <a:alpha val="40000"/>
                    </a:prstClr>
                  </a:outerShdw>
                </a:effectLst>
                <a:latin typeface="Calligraph421 BT" pitchFamily="66" charset="0"/>
              </a:rPr>
              <a:t>married people may then take advantage of the natural cycles </a:t>
            </a:r>
            <a:r>
              <a:rPr lang="en-US" sz="2800" b="1" dirty="0">
                <a:effectLst>
                  <a:glow rad="101600">
                    <a:schemeClr val="accent1">
                      <a:satMod val="175000"/>
                      <a:alpha val="40000"/>
                    </a:schemeClr>
                  </a:glow>
                  <a:outerShdw blurRad="50800" dist="38100" dir="2700000" algn="tl" rotWithShape="0">
                    <a:prstClr val="black">
                      <a:alpha val="40000"/>
                    </a:prstClr>
                  </a:outerShdw>
                </a:effectLst>
                <a:latin typeface="Calligraph421 BT" pitchFamily="66" charset="0"/>
              </a:rPr>
              <a:t>immanent in the reproductive system and </a:t>
            </a:r>
            <a:r>
              <a:rPr lang="en-US" sz="2800" b="1" dirty="0">
                <a:solidFill>
                  <a:srgbClr val="FFFF00"/>
                </a:solidFill>
                <a:effectLst>
                  <a:glow rad="101600">
                    <a:schemeClr val="accent1">
                      <a:satMod val="175000"/>
                      <a:alpha val="40000"/>
                    </a:schemeClr>
                  </a:glow>
                  <a:outerShdw blurRad="50800" dist="38100" dir="2700000" algn="tl" rotWithShape="0">
                    <a:prstClr val="black">
                      <a:alpha val="40000"/>
                    </a:prstClr>
                  </a:outerShdw>
                </a:effectLst>
                <a:latin typeface="Calligraph421 BT" pitchFamily="66" charset="0"/>
              </a:rPr>
              <a:t>engage in marital intercourse only during those times that are infertile</a:t>
            </a:r>
            <a:r>
              <a:rPr lang="en-US" sz="2800" b="1" dirty="0">
                <a:effectLst>
                  <a:glow rad="101600">
                    <a:schemeClr val="accent1">
                      <a:satMod val="175000"/>
                      <a:alpha val="40000"/>
                    </a:schemeClr>
                  </a:glow>
                  <a:outerShdw blurRad="50800" dist="38100" dir="2700000" algn="tl" rotWithShape="0">
                    <a:prstClr val="black">
                      <a:alpha val="40000"/>
                    </a:prstClr>
                  </a:outerShdw>
                </a:effectLst>
                <a:latin typeface="Calligraph421 BT" pitchFamily="66" charset="0"/>
              </a:rPr>
              <a:t>, thus controlling birth in a way which does not in the least offend the moral principles...”</a:t>
            </a:r>
          </a:p>
          <a:p>
            <a:pPr marL="285750" indent="-285750" algn="just">
              <a:lnSpc>
                <a:spcPts val="3200"/>
              </a:lnSpc>
            </a:pPr>
            <a:endParaRPr lang="en-US" sz="2800" b="1" dirty="0">
              <a:effectLst>
                <a:glow rad="101600">
                  <a:schemeClr val="accent1">
                    <a:satMod val="175000"/>
                    <a:alpha val="40000"/>
                  </a:schemeClr>
                </a:glow>
                <a:outerShdw blurRad="50800" dist="38100" dir="2700000" algn="tl" rotWithShape="0">
                  <a:prstClr val="black">
                    <a:alpha val="40000"/>
                  </a:prstClr>
                </a:outerShdw>
              </a:effectLst>
              <a:latin typeface="Calligraph421 BT" pitchFamily="66" charset="0"/>
            </a:endParaRPr>
          </a:p>
          <a:p>
            <a:pPr marL="285750" indent="-285750" algn="just">
              <a:lnSpc>
                <a:spcPts val="3200"/>
              </a:lnSpc>
            </a:pPr>
            <a:endParaRPr lang="en-US" sz="2800" b="1" dirty="0">
              <a:solidFill>
                <a:srgbClr val="FFFF00"/>
              </a:solidFill>
              <a:effectLst>
                <a:glow rad="101600">
                  <a:schemeClr val="accent1">
                    <a:satMod val="175000"/>
                    <a:alpha val="40000"/>
                  </a:schemeClr>
                </a:glow>
                <a:outerShdw blurRad="50800" dist="38100" dir="2700000" algn="tl" rotWithShape="0">
                  <a:prstClr val="black">
                    <a:alpha val="40000"/>
                  </a:prstClr>
                </a:outerShdw>
              </a:effectLst>
              <a:latin typeface="Calligraph421 BT" pitchFamily="66"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9206"/>
                                        </p:tgtEl>
                                        <p:attrNameLst>
                                          <p:attrName>style.visibility</p:attrName>
                                        </p:attrNameLst>
                                      </p:cBhvr>
                                      <p:to>
                                        <p:strVal val="visible"/>
                                      </p:to>
                                    </p:set>
                                    <p:animEffect transition="in" filter="fade">
                                      <p:cBhvr>
                                        <p:cTn id="7" dur="1000"/>
                                        <p:tgtEl>
                                          <p:spTgt spid="17920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79203">
                                            <p:txEl>
                                              <p:pRg st="0" end="0"/>
                                            </p:txEl>
                                          </p:spTgt>
                                        </p:tgtEl>
                                        <p:attrNameLst>
                                          <p:attrName>style.visibility</p:attrName>
                                        </p:attrNameLst>
                                      </p:cBhvr>
                                      <p:to>
                                        <p:strVal val="visible"/>
                                      </p:to>
                                    </p:set>
                                    <p:animEffect transition="in" filter="fade">
                                      <p:cBhvr>
                                        <p:cTn id="11" dur="1000"/>
                                        <p:tgtEl>
                                          <p:spTgt spid="17920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179203">
                                            <p:txEl>
                                              <p:pRg st="0" end="0"/>
                                            </p:txEl>
                                          </p:spTgt>
                                        </p:tgtEl>
                                      </p:cBhvr>
                                    </p:animEffect>
                                    <p:set>
                                      <p:cBhvr>
                                        <p:cTn id="16" dur="1" fill="hold">
                                          <p:stCondLst>
                                            <p:cond delay="499"/>
                                          </p:stCondLst>
                                        </p:cTn>
                                        <p:tgtEl>
                                          <p:spTgt spid="179203">
                                            <p:txEl>
                                              <p:pRg st="0" end="0"/>
                                            </p:txEl>
                                          </p:spTgt>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79206"/>
                                        </p:tgtEl>
                                      </p:cBhvr>
                                    </p:animEffect>
                                    <p:set>
                                      <p:cBhvr>
                                        <p:cTn id="19" dur="1" fill="hold">
                                          <p:stCondLst>
                                            <p:cond delay="499"/>
                                          </p:stCondLst>
                                        </p:cTn>
                                        <p:tgtEl>
                                          <p:spTgt spid="179206"/>
                                        </p:tgtEl>
                                        <p:attrNameLst>
                                          <p:attrName>style.visibility</p:attrName>
                                        </p:attrNameLst>
                                      </p:cBhvr>
                                      <p:to>
                                        <p:strVal val="hidden"/>
                                      </p:to>
                                    </p:se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179209"/>
                                        </p:tgtEl>
                                        <p:attrNameLst>
                                          <p:attrName>style.visibility</p:attrName>
                                        </p:attrNameLst>
                                      </p:cBhvr>
                                      <p:to>
                                        <p:strVal val="visible"/>
                                      </p:to>
                                    </p:set>
                                    <p:animEffect transition="in" filter="fade">
                                      <p:cBhvr>
                                        <p:cTn id="23" dur="1000"/>
                                        <p:tgtEl>
                                          <p:spTgt spid="179209"/>
                                        </p:tgtEl>
                                      </p:cBhvr>
                                    </p:animEffect>
                                  </p:childTnLst>
                                </p:cTn>
                              </p:par>
                            </p:childTnLst>
                          </p:cTn>
                        </p:par>
                        <p:par>
                          <p:cTn id="24" fill="hold">
                            <p:stCondLst>
                              <p:cond delay="1500"/>
                            </p:stCondLst>
                            <p:childTnLst>
                              <p:par>
                                <p:cTn id="25" presetID="10"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3" grpId="1" build="p"/>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73" name="Picture 17" descr="MPj03089820000[1]"/>
          <p:cNvPicPr>
            <a:picLocks noChangeAspect="1" noChangeArrowheads="1"/>
          </p:cNvPicPr>
          <p:nvPr/>
        </p:nvPicPr>
        <p:blipFill>
          <a:blip r:embed="rId3" cstate="print"/>
          <a:srcRect l="9257" t="6739" r="18355" b="7682"/>
          <a:stretch>
            <a:fillRect/>
          </a:stretch>
        </p:blipFill>
        <p:spPr bwMode="auto">
          <a:xfrm>
            <a:off x="2082198" y="2420325"/>
            <a:ext cx="4979605" cy="3904275"/>
          </a:xfrm>
          <a:prstGeom prst="rect">
            <a:avLst/>
          </a:prstGeom>
          <a:ln>
            <a:noFill/>
          </a:ln>
          <a:effectLst>
            <a:outerShdw blurRad="292100" dist="139700" dir="2700000" algn="tl" rotWithShape="0">
              <a:srgbClr val="333333">
                <a:alpha val="65000"/>
              </a:srgbClr>
            </a:outerShdw>
            <a:softEdge rad="31750"/>
          </a:effectLst>
        </p:spPr>
      </p:pic>
      <p:sp>
        <p:nvSpPr>
          <p:cNvPr id="19461" name="Rectangle 5"/>
          <p:cNvSpPr>
            <a:spLocks noGrp="1" noRot="1" noChangeArrowheads="1"/>
          </p:cNvSpPr>
          <p:nvPr>
            <p:ph type="title"/>
          </p:nvPr>
        </p:nvSpPr>
        <p:spPr/>
        <p:txBody>
          <a:bodyPr/>
          <a:lstStyle/>
          <a:p>
            <a:pPr eaLnBrk="1" hangingPunct="1">
              <a:defRPr/>
            </a:pPr>
            <a:r>
              <a:rPr lang="en-US" dirty="0">
                <a:solidFill>
                  <a:schemeClr val="hlink"/>
                </a:solidFill>
              </a:rPr>
              <a:t>Should we have a baby?</a:t>
            </a:r>
          </a:p>
        </p:txBody>
      </p:sp>
      <p:sp>
        <p:nvSpPr>
          <p:cNvPr id="19462" name="Text Box 6"/>
          <p:cNvSpPr txBox="1">
            <a:spLocks noChangeArrowheads="1"/>
          </p:cNvSpPr>
          <p:nvPr/>
        </p:nvSpPr>
        <p:spPr bwMode="auto">
          <a:xfrm>
            <a:off x="1290003" y="1185863"/>
            <a:ext cx="3089275" cy="519112"/>
          </a:xfrm>
          <a:prstGeom prst="rect">
            <a:avLst/>
          </a:prstGeom>
          <a:noFill/>
          <a:ln w="9525">
            <a:noFill/>
            <a:miter lim="800000"/>
            <a:headEnd/>
            <a:tailEnd/>
          </a:ln>
          <a:effectLst>
            <a:outerShdw dist="35921" dir="2700000" algn="ctr" rotWithShape="0">
              <a:schemeClr val="bg2"/>
            </a:outerShdw>
          </a:effectLst>
        </p:spPr>
        <p:txBody>
          <a:bodyPr>
            <a:spAutoFit/>
          </a:bodyPr>
          <a:lstStyle/>
          <a:p>
            <a:pPr algn="r">
              <a:spcBef>
                <a:spcPct val="50000"/>
              </a:spcBef>
              <a:defRPr/>
            </a:pPr>
            <a:r>
              <a:rPr lang="en-US" sz="2800" dirty="0">
                <a:latin typeface="Calisto MT" pitchFamily="18" charset="0"/>
              </a:rPr>
              <a:t>Society asks:</a:t>
            </a:r>
          </a:p>
        </p:txBody>
      </p:sp>
      <p:sp>
        <p:nvSpPr>
          <p:cNvPr id="19464" name="Text Box 8"/>
          <p:cNvSpPr txBox="1">
            <a:spLocks noChangeArrowheads="1"/>
          </p:cNvSpPr>
          <p:nvPr/>
        </p:nvSpPr>
        <p:spPr bwMode="auto">
          <a:xfrm>
            <a:off x="4811237" y="1169670"/>
            <a:ext cx="2020887" cy="579438"/>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3200" dirty="0">
                <a:solidFill>
                  <a:schemeClr val="hlink"/>
                </a:solidFill>
                <a:latin typeface="Calisto MT" pitchFamily="18" charset="0"/>
              </a:rPr>
              <a:t>Why?</a:t>
            </a:r>
          </a:p>
        </p:txBody>
      </p:sp>
      <p:sp>
        <p:nvSpPr>
          <p:cNvPr id="19469" name="Text Box 13"/>
          <p:cNvSpPr txBox="1">
            <a:spLocks noChangeArrowheads="1"/>
          </p:cNvSpPr>
          <p:nvPr/>
        </p:nvSpPr>
        <p:spPr bwMode="auto">
          <a:xfrm>
            <a:off x="1232853" y="1704023"/>
            <a:ext cx="3146425" cy="519112"/>
          </a:xfrm>
          <a:prstGeom prst="rect">
            <a:avLst/>
          </a:prstGeom>
          <a:noFill/>
          <a:ln w="9525">
            <a:noFill/>
            <a:miter lim="800000"/>
            <a:headEnd/>
            <a:tailEnd/>
          </a:ln>
          <a:effectLst>
            <a:outerShdw dist="35921" dir="2700000" algn="ctr" rotWithShape="0">
              <a:schemeClr val="bg2"/>
            </a:outerShdw>
          </a:effectLst>
        </p:spPr>
        <p:txBody>
          <a:bodyPr>
            <a:spAutoFit/>
          </a:bodyPr>
          <a:lstStyle/>
          <a:p>
            <a:pPr algn="r">
              <a:spcBef>
                <a:spcPct val="50000"/>
              </a:spcBef>
              <a:defRPr/>
            </a:pPr>
            <a:r>
              <a:rPr lang="en-US" sz="2800" dirty="0">
                <a:latin typeface="Calisto MT" pitchFamily="18" charset="0"/>
              </a:rPr>
              <a:t>The Church asks:</a:t>
            </a:r>
          </a:p>
        </p:txBody>
      </p:sp>
      <p:sp>
        <p:nvSpPr>
          <p:cNvPr id="19470" name="Text Box 14"/>
          <p:cNvSpPr txBox="1">
            <a:spLocks noChangeArrowheads="1"/>
          </p:cNvSpPr>
          <p:nvPr/>
        </p:nvSpPr>
        <p:spPr bwMode="auto">
          <a:xfrm>
            <a:off x="4841720" y="1642110"/>
            <a:ext cx="2020887" cy="579438"/>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3200" dirty="0">
                <a:ln w="18415" cmpd="sng">
                  <a:solidFill>
                    <a:srgbClr val="E2D700"/>
                  </a:solidFill>
                  <a:prstDash val="solid"/>
                </a:ln>
                <a:solidFill>
                  <a:srgbClr val="E2D700"/>
                </a:solidFill>
                <a:effectLst>
                  <a:outerShdw blurRad="127000" dist="127000" dir="2700000" algn="tl" rotWithShape="0">
                    <a:prstClr val="black">
                      <a:alpha val="40000"/>
                    </a:prstClr>
                  </a:outerShdw>
                </a:effectLst>
                <a:latin typeface="Calligraph421 BT" pitchFamily="66" charset="0"/>
              </a:rPr>
              <a:t>Why not?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500"/>
                                  </p:stCondLst>
                                  <p:childTnLst>
                                    <p:set>
                                      <p:cBhvr>
                                        <p:cTn id="6" dur="1" fill="hold">
                                          <p:stCondLst>
                                            <p:cond delay="0"/>
                                          </p:stCondLst>
                                        </p:cTn>
                                        <p:tgtEl>
                                          <p:spTgt spid="19462"/>
                                        </p:tgtEl>
                                        <p:attrNameLst>
                                          <p:attrName>style.visibility</p:attrName>
                                        </p:attrNameLst>
                                      </p:cBhvr>
                                      <p:to>
                                        <p:strVal val="visible"/>
                                      </p:to>
                                    </p:set>
                                    <p:animEffect transition="in" filter="fade">
                                      <p:cBhvr>
                                        <p:cTn id="7" dur="1000"/>
                                        <p:tgtEl>
                                          <p:spTgt spid="19462"/>
                                        </p:tgtEl>
                                      </p:cBhvr>
                                    </p:animEffect>
                                  </p:childTnLst>
                                </p:cTn>
                              </p:par>
                              <p:par>
                                <p:cTn id="8" presetID="10" presetClass="entr" presetSubtype="0" fill="hold" nodeType="withEffect">
                                  <p:stCondLst>
                                    <p:cond delay="0"/>
                                  </p:stCondLst>
                                  <p:childTnLst>
                                    <p:set>
                                      <p:cBhvr>
                                        <p:cTn id="9" dur="1" fill="hold">
                                          <p:stCondLst>
                                            <p:cond delay="0"/>
                                          </p:stCondLst>
                                        </p:cTn>
                                        <p:tgtEl>
                                          <p:spTgt spid="19473"/>
                                        </p:tgtEl>
                                        <p:attrNameLst>
                                          <p:attrName>style.visibility</p:attrName>
                                        </p:attrNameLst>
                                      </p:cBhvr>
                                      <p:to>
                                        <p:strVal val="visible"/>
                                      </p:to>
                                    </p:set>
                                    <p:animEffect transition="in" filter="fade">
                                      <p:cBhvr>
                                        <p:cTn id="10" dur="1000"/>
                                        <p:tgtEl>
                                          <p:spTgt spid="19473"/>
                                        </p:tgtEl>
                                      </p:cBhvr>
                                    </p:animEffect>
                                  </p:childTnLst>
                                </p:cTn>
                              </p:par>
                              <p:par>
                                <p:cTn id="11" presetID="53" presetClass="entr" presetSubtype="0" fill="hold" grpId="0" nodeType="withEffect">
                                  <p:stCondLst>
                                    <p:cond delay="2500"/>
                                  </p:stCondLst>
                                  <p:childTnLst>
                                    <p:set>
                                      <p:cBhvr>
                                        <p:cTn id="12" dur="1" fill="hold">
                                          <p:stCondLst>
                                            <p:cond delay="0"/>
                                          </p:stCondLst>
                                        </p:cTn>
                                        <p:tgtEl>
                                          <p:spTgt spid="19464"/>
                                        </p:tgtEl>
                                        <p:attrNameLst>
                                          <p:attrName>style.visibility</p:attrName>
                                        </p:attrNameLst>
                                      </p:cBhvr>
                                      <p:to>
                                        <p:strVal val="visible"/>
                                      </p:to>
                                    </p:set>
                                    <p:anim calcmode="lin" valueType="num">
                                      <p:cBhvr>
                                        <p:cTn id="13" dur="200" fill="hold"/>
                                        <p:tgtEl>
                                          <p:spTgt spid="19464"/>
                                        </p:tgtEl>
                                        <p:attrNameLst>
                                          <p:attrName>ppt_w</p:attrName>
                                        </p:attrNameLst>
                                      </p:cBhvr>
                                      <p:tavLst>
                                        <p:tav tm="0">
                                          <p:val>
                                            <p:fltVal val="0"/>
                                          </p:val>
                                        </p:tav>
                                        <p:tav tm="100000">
                                          <p:val>
                                            <p:strVal val="#ppt_w"/>
                                          </p:val>
                                        </p:tav>
                                      </p:tavLst>
                                    </p:anim>
                                    <p:anim calcmode="lin" valueType="num">
                                      <p:cBhvr>
                                        <p:cTn id="14" dur="200" fill="hold"/>
                                        <p:tgtEl>
                                          <p:spTgt spid="19464"/>
                                        </p:tgtEl>
                                        <p:attrNameLst>
                                          <p:attrName>ppt_h</p:attrName>
                                        </p:attrNameLst>
                                      </p:cBhvr>
                                      <p:tavLst>
                                        <p:tav tm="0">
                                          <p:val>
                                            <p:fltVal val="0"/>
                                          </p:val>
                                        </p:tav>
                                        <p:tav tm="100000">
                                          <p:val>
                                            <p:strVal val="#ppt_h"/>
                                          </p:val>
                                        </p:tav>
                                      </p:tavLst>
                                    </p:anim>
                                    <p:animEffect transition="in" filter="fade">
                                      <p:cBhvr>
                                        <p:cTn id="15" dur="200"/>
                                        <p:tgtEl>
                                          <p:spTgt spid="19464"/>
                                        </p:tgtEl>
                                      </p:cBhvr>
                                    </p:animEffect>
                                  </p:childTnLst>
                                </p:cTn>
                              </p:par>
                            </p:childTnLst>
                          </p:cTn>
                        </p:par>
                        <p:par>
                          <p:cTn id="16" fill="hold">
                            <p:stCondLst>
                              <p:cond delay="2700"/>
                            </p:stCondLst>
                            <p:childTnLst>
                              <p:par>
                                <p:cTn id="17" presetID="6" presetClass="emph" presetSubtype="0" autoRev="1" fill="hold" grpId="1" nodeType="afterEffect">
                                  <p:stCondLst>
                                    <p:cond delay="0"/>
                                  </p:stCondLst>
                                  <p:childTnLst>
                                    <p:animScale>
                                      <p:cBhvr>
                                        <p:cTn id="18" dur="100" fill="hold"/>
                                        <p:tgtEl>
                                          <p:spTgt spid="19464"/>
                                        </p:tgtEl>
                                      </p:cBhvr>
                                      <p:by x="150000" y="150000"/>
                                    </p:animScale>
                                  </p:childTnLst>
                                </p:cTn>
                              </p:par>
                            </p:childTnLst>
                          </p:cTn>
                        </p:par>
                        <p:par>
                          <p:cTn id="19" fill="hold">
                            <p:stCondLst>
                              <p:cond delay="2900"/>
                            </p:stCondLst>
                            <p:childTnLst>
                              <p:par>
                                <p:cTn id="20" presetID="10" presetClass="entr" presetSubtype="0" fill="hold" grpId="0" nodeType="afterEffect">
                                  <p:stCondLst>
                                    <p:cond delay="2000"/>
                                  </p:stCondLst>
                                  <p:childTnLst>
                                    <p:set>
                                      <p:cBhvr>
                                        <p:cTn id="21" dur="1" fill="hold">
                                          <p:stCondLst>
                                            <p:cond delay="0"/>
                                          </p:stCondLst>
                                        </p:cTn>
                                        <p:tgtEl>
                                          <p:spTgt spid="19469"/>
                                        </p:tgtEl>
                                        <p:attrNameLst>
                                          <p:attrName>style.visibility</p:attrName>
                                        </p:attrNameLst>
                                      </p:cBhvr>
                                      <p:to>
                                        <p:strVal val="visible"/>
                                      </p:to>
                                    </p:set>
                                    <p:animEffect transition="in" filter="fade">
                                      <p:cBhvr>
                                        <p:cTn id="22" dur="1000"/>
                                        <p:tgtEl>
                                          <p:spTgt spid="19469"/>
                                        </p:tgtEl>
                                      </p:cBhvr>
                                    </p:animEffect>
                                  </p:childTnLst>
                                </p:cTn>
                              </p:par>
                              <p:par>
                                <p:cTn id="23" presetID="53" presetClass="entr" presetSubtype="0" fill="hold" grpId="0" nodeType="withEffect">
                                  <p:stCondLst>
                                    <p:cond delay="3500"/>
                                  </p:stCondLst>
                                  <p:childTnLst>
                                    <p:set>
                                      <p:cBhvr>
                                        <p:cTn id="24" dur="1" fill="hold">
                                          <p:stCondLst>
                                            <p:cond delay="0"/>
                                          </p:stCondLst>
                                        </p:cTn>
                                        <p:tgtEl>
                                          <p:spTgt spid="19470"/>
                                        </p:tgtEl>
                                        <p:attrNameLst>
                                          <p:attrName>style.visibility</p:attrName>
                                        </p:attrNameLst>
                                      </p:cBhvr>
                                      <p:to>
                                        <p:strVal val="visible"/>
                                      </p:to>
                                    </p:set>
                                    <p:anim calcmode="lin" valueType="num">
                                      <p:cBhvr>
                                        <p:cTn id="25" dur="200" fill="hold"/>
                                        <p:tgtEl>
                                          <p:spTgt spid="19470"/>
                                        </p:tgtEl>
                                        <p:attrNameLst>
                                          <p:attrName>ppt_w</p:attrName>
                                        </p:attrNameLst>
                                      </p:cBhvr>
                                      <p:tavLst>
                                        <p:tav tm="0">
                                          <p:val>
                                            <p:fltVal val="0"/>
                                          </p:val>
                                        </p:tav>
                                        <p:tav tm="100000">
                                          <p:val>
                                            <p:strVal val="#ppt_w"/>
                                          </p:val>
                                        </p:tav>
                                      </p:tavLst>
                                    </p:anim>
                                    <p:anim calcmode="lin" valueType="num">
                                      <p:cBhvr>
                                        <p:cTn id="26" dur="200" fill="hold"/>
                                        <p:tgtEl>
                                          <p:spTgt spid="19470"/>
                                        </p:tgtEl>
                                        <p:attrNameLst>
                                          <p:attrName>ppt_h</p:attrName>
                                        </p:attrNameLst>
                                      </p:cBhvr>
                                      <p:tavLst>
                                        <p:tav tm="0">
                                          <p:val>
                                            <p:fltVal val="0"/>
                                          </p:val>
                                        </p:tav>
                                        <p:tav tm="100000">
                                          <p:val>
                                            <p:strVal val="#ppt_h"/>
                                          </p:val>
                                        </p:tav>
                                      </p:tavLst>
                                    </p:anim>
                                    <p:animEffect transition="in" filter="fade">
                                      <p:cBhvr>
                                        <p:cTn id="27" dur="200"/>
                                        <p:tgtEl>
                                          <p:spTgt spid="19470"/>
                                        </p:tgtEl>
                                      </p:cBhvr>
                                    </p:animEffect>
                                  </p:childTnLst>
                                </p:cTn>
                              </p:par>
                            </p:childTnLst>
                          </p:cTn>
                        </p:par>
                        <p:par>
                          <p:cTn id="28" fill="hold">
                            <p:stCondLst>
                              <p:cond delay="6600"/>
                            </p:stCondLst>
                            <p:childTnLst>
                              <p:par>
                                <p:cTn id="29" presetID="6" presetClass="emph" presetSubtype="0" autoRev="1" fill="hold" grpId="1" nodeType="afterEffect">
                                  <p:stCondLst>
                                    <p:cond delay="0"/>
                                  </p:stCondLst>
                                  <p:childTnLst>
                                    <p:animScale>
                                      <p:cBhvr>
                                        <p:cTn id="30" dur="100" fill="hold"/>
                                        <p:tgtEl>
                                          <p:spTgt spid="1947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P spid="19464" grpId="0"/>
      <p:bldP spid="19464" grpId="1"/>
      <p:bldP spid="19469" grpId="0"/>
      <p:bldP spid="19470" grpId="0"/>
      <p:bldP spid="19470"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Rectangle 5"/>
          <p:cNvSpPr>
            <a:spLocks noGrp="1" noRot="1" noChangeArrowheads="1"/>
          </p:cNvSpPr>
          <p:nvPr>
            <p:ph type="title"/>
          </p:nvPr>
        </p:nvSpPr>
        <p:spPr/>
        <p:txBody>
          <a:bodyPr>
            <a:normAutofit fontScale="90000"/>
          </a:bodyPr>
          <a:lstStyle/>
          <a:p>
            <a:pPr eaLnBrk="1" hangingPunct="1">
              <a:defRPr/>
            </a:pPr>
            <a:r>
              <a:rPr lang="en-US">
                <a:solidFill>
                  <a:schemeClr val="hlink"/>
                </a:solidFill>
              </a:rPr>
              <a:t>Virtues of Periodic Abstinence</a:t>
            </a:r>
          </a:p>
        </p:txBody>
      </p:sp>
      <p:sp>
        <p:nvSpPr>
          <p:cNvPr id="20486" name="Rectangle 6"/>
          <p:cNvSpPr>
            <a:spLocks noGrp="1" noChangeArrowheads="1"/>
          </p:cNvSpPr>
          <p:nvPr>
            <p:ph type="body" sz="half" idx="1"/>
          </p:nvPr>
        </p:nvSpPr>
        <p:spPr>
          <a:xfrm>
            <a:off x="627321" y="1522226"/>
            <a:ext cx="4743192" cy="4486687"/>
          </a:xfrm>
        </p:spPr>
        <p:txBody>
          <a:bodyPr>
            <a:normAutofit/>
          </a:bodyPr>
          <a:lstStyle/>
          <a:p>
            <a:pPr eaLnBrk="1" hangingPunct="1">
              <a:buFontTx/>
              <a:buChar char="•"/>
              <a:defRPr/>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sto MT" pitchFamily="18" charset="0"/>
              </a:rPr>
              <a:t>Better communication</a:t>
            </a:r>
          </a:p>
          <a:p>
            <a:pPr eaLnBrk="1" hangingPunct="1">
              <a:buFontTx/>
              <a:buChar char="•"/>
              <a:defRPr/>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sto MT" pitchFamily="18" charset="0"/>
              </a:rPr>
              <a:t>Enhanced intimacy</a:t>
            </a:r>
          </a:p>
          <a:p>
            <a:pPr eaLnBrk="1" hangingPunct="1">
              <a:buFontTx/>
              <a:buChar char="•"/>
              <a:defRPr/>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sto MT" pitchFamily="18" charset="0"/>
              </a:rPr>
              <a:t>Self-mastery</a:t>
            </a:r>
          </a:p>
          <a:p>
            <a:pPr eaLnBrk="1" hangingPunct="1">
              <a:buFontTx/>
              <a:buChar char="•"/>
              <a:defRPr/>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sto MT" pitchFamily="18" charset="0"/>
              </a:rPr>
              <a:t>Mutual respect</a:t>
            </a:r>
          </a:p>
          <a:p>
            <a:pPr eaLnBrk="1" hangingPunct="1">
              <a:buFontTx/>
              <a:buChar char="•"/>
              <a:defRPr/>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sto MT" pitchFamily="18" charset="0"/>
              </a:rPr>
              <a:t>Continued enthusiasm</a:t>
            </a:r>
          </a:p>
          <a:p>
            <a:pPr eaLnBrk="1" hangingPunct="1">
              <a:buFontTx/>
              <a:buChar char="•"/>
              <a:defRPr/>
            </a:pP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sto MT" pitchFamily="18" charset="0"/>
              </a:rPr>
              <a:t>Less than 4% divorce rate</a:t>
            </a:r>
          </a:p>
          <a:p>
            <a:pPr>
              <a:buFontTx/>
              <a:buChar char="•"/>
              <a:defRPr/>
            </a:pP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sto MT" pitchFamily="18" charset="0"/>
              </a:rPr>
              <a:t>Husband’s increased understanding of wife’s fertility cycles </a:t>
            </a:r>
          </a:p>
        </p:txBody>
      </p:sp>
      <p:pic>
        <p:nvPicPr>
          <p:cNvPr id="35844" name="Picture 19" descr="MPj04071450000[1]"/>
          <p:cNvPicPr>
            <a:picLocks noChangeAspect="1" noChangeArrowheads="1"/>
          </p:cNvPicPr>
          <p:nvPr/>
        </p:nvPicPr>
        <p:blipFill>
          <a:blip r:embed="rId3" cstate="print"/>
          <a:srcRect/>
          <a:stretch>
            <a:fillRect/>
          </a:stretch>
        </p:blipFill>
        <p:spPr bwMode="auto">
          <a:xfrm>
            <a:off x="5451475" y="1774825"/>
            <a:ext cx="2584450" cy="3873500"/>
          </a:xfrm>
          <a:prstGeom prst="roundRect">
            <a:avLst/>
          </a:prstGeom>
          <a:ln>
            <a:noFill/>
          </a:ln>
          <a:effectLst>
            <a:outerShdw blurRad="292100" dist="254000" dir="2700000" algn="tl" rotWithShape="0">
              <a:srgbClr val="333333">
                <a:alpha val="65000"/>
              </a:srgbClr>
            </a:outerShdw>
            <a:softEdge rad="63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486">
                                            <p:txEl>
                                              <p:pRg st="0" end="0"/>
                                            </p:txEl>
                                          </p:spTgt>
                                        </p:tgtEl>
                                        <p:attrNameLst>
                                          <p:attrName>style.visibility</p:attrName>
                                        </p:attrNameLst>
                                      </p:cBhvr>
                                      <p:to>
                                        <p:strVal val="visible"/>
                                      </p:to>
                                    </p:set>
                                    <p:animEffect transition="in" filter="fade">
                                      <p:cBhvr>
                                        <p:cTn id="7" dur="2000"/>
                                        <p:tgtEl>
                                          <p:spTgt spid="2048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486">
                                            <p:txEl>
                                              <p:pRg st="1" end="1"/>
                                            </p:txEl>
                                          </p:spTgt>
                                        </p:tgtEl>
                                        <p:attrNameLst>
                                          <p:attrName>style.visibility</p:attrName>
                                        </p:attrNameLst>
                                      </p:cBhvr>
                                      <p:to>
                                        <p:strVal val="visible"/>
                                      </p:to>
                                    </p:set>
                                    <p:animEffect transition="in" filter="fade">
                                      <p:cBhvr>
                                        <p:cTn id="12" dur="2000"/>
                                        <p:tgtEl>
                                          <p:spTgt spid="2048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486">
                                            <p:txEl>
                                              <p:pRg st="2" end="2"/>
                                            </p:txEl>
                                          </p:spTgt>
                                        </p:tgtEl>
                                        <p:attrNameLst>
                                          <p:attrName>style.visibility</p:attrName>
                                        </p:attrNameLst>
                                      </p:cBhvr>
                                      <p:to>
                                        <p:strVal val="visible"/>
                                      </p:to>
                                    </p:set>
                                    <p:animEffect transition="in" filter="fade">
                                      <p:cBhvr>
                                        <p:cTn id="17" dur="2000"/>
                                        <p:tgtEl>
                                          <p:spTgt spid="2048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486">
                                            <p:txEl>
                                              <p:pRg st="3" end="3"/>
                                            </p:txEl>
                                          </p:spTgt>
                                        </p:tgtEl>
                                        <p:attrNameLst>
                                          <p:attrName>style.visibility</p:attrName>
                                        </p:attrNameLst>
                                      </p:cBhvr>
                                      <p:to>
                                        <p:strVal val="visible"/>
                                      </p:to>
                                    </p:set>
                                    <p:animEffect transition="in" filter="fade">
                                      <p:cBhvr>
                                        <p:cTn id="22" dur="2000"/>
                                        <p:tgtEl>
                                          <p:spTgt spid="2048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486">
                                            <p:txEl>
                                              <p:pRg st="4" end="4"/>
                                            </p:txEl>
                                          </p:spTgt>
                                        </p:tgtEl>
                                        <p:attrNameLst>
                                          <p:attrName>style.visibility</p:attrName>
                                        </p:attrNameLst>
                                      </p:cBhvr>
                                      <p:to>
                                        <p:strVal val="visible"/>
                                      </p:to>
                                    </p:set>
                                    <p:animEffect transition="in" filter="fade">
                                      <p:cBhvr>
                                        <p:cTn id="27" dur="2000"/>
                                        <p:tgtEl>
                                          <p:spTgt spid="2048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486">
                                            <p:txEl>
                                              <p:pRg st="5" end="5"/>
                                            </p:txEl>
                                          </p:spTgt>
                                        </p:tgtEl>
                                        <p:attrNameLst>
                                          <p:attrName>style.visibility</p:attrName>
                                        </p:attrNameLst>
                                      </p:cBhvr>
                                      <p:to>
                                        <p:strVal val="visible"/>
                                      </p:to>
                                    </p:set>
                                    <p:animEffect transition="in" filter="fade">
                                      <p:cBhvr>
                                        <p:cTn id="32" dur="2000"/>
                                        <p:tgtEl>
                                          <p:spTgt spid="2048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0486">
                                            <p:txEl>
                                              <p:pRg st="6" end="6"/>
                                            </p:txEl>
                                          </p:spTgt>
                                        </p:tgtEl>
                                        <p:attrNameLst>
                                          <p:attrName>style.visibility</p:attrName>
                                        </p:attrNameLst>
                                      </p:cBhvr>
                                      <p:to>
                                        <p:strVal val="visible"/>
                                      </p:to>
                                    </p:set>
                                    <p:animEffect transition="in" filter="fade">
                                      <p:cBhvr>
                                        <p:cTn id="37" dur="2000"/>
                                        <p:tgtEl>
                                          <p:spTgt spid="2048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AutoShape 22"/>
          <p:cNvSpPr>
            <a:spLocks noChangeAspect="1" noChangeArrowheads="1" noTextEdit="1"/>
          </p:cNvSpPr>
          <p:nvPr/>
        </p:nvSpPr>
        <p:spPr bwMode="auto">
          <a:xfrm>
            <a:off x="0" y="0"/>
            <a:ext cx="9144000" cy="6858000"/>
          </a:xfrm>
          <a:prstGeom prst="rect">
            <a:avLst/>
          </a:prstGeom>
          <a:noFill/>
          <a:ln w="9525">
            <a:noFill/>
            <a:miter lim="800000"/>
            <a:headEnd/>
            <a:tailEnd/>
          </a:ln>
        </p:spPr>
        <p:txBody>
          <a:bodyPr/>
          <a:lstStyle/>
          <a:p>
            <a:endParaRPr lang="en-US"/>
          </a:p>
        </p:txBody>
      </p:sp>
      <p:pic>
        <p:nvPicPr>
          <p:cNvPr id="36867" name="Picture 86"/>
          <p:cNvPicPr>
            <a:picLocks noChangeAspect="1" noChangeArrowheads="1"/>
          </p:cNvPicPr>
          <p:nvPr/>
        </p:nvPicPr>
        <p:blipFill>
          <a:blip r:embed="rId3" cstate="print"/>
          <a:srcRect/>
          <a:stretch>
            <a:fillRect/>
          </a:stretch>
        </p:blipFill>
        <p:spPr bwMode="auto">
          <a:xfrm>
            <a:off x="338138" y="461963"/>
            <a:ext cx="8467725" cy="6146800"/>
          </a:xfrm>
          <a:prstGeom prst="rect">
            <a:avLst/>
          </a:prstGeom>
          <a:noFill/>
          <a:ln w="9525">
            <a:noFill/>
            <a:miter lim="800000"/>
            <a:headEnd/>
            <a:tailEnd/>
          </a:ln>
        </p:spPr>
      </p:pic>
      <p:grpSp>
        <p:nvGrpSpPr>
          <p:cNvPr id="2" name="Group 94"/>
          <p:cNvGrpSpPr>
            <a:grpSpLocks/>
          </p:cNvGrpSpPr>
          <p:nvPr/>
        </p:nvGrpSpPr>
        <p:grpSpPr bwMode="auto">
          <a:xfrm>
            <a:off x="3709988" y="5624513"/>
            <a:ext cx="4508500" cy="914400"/>
            <a:chOff x="2337" y="3543"/>
            <a:chExt cx="2840" cy="576"/>
          </a:xfrm>
        </p:grpSpPr>
        <p:sp>
          <p:nvSpPr>
            <p:cNvPr id="21593" name="Rectangle 89"/>
            <p:cNvSpPr>
              <a:spLocks noChangeArrowheads="1"/>
            </p:cNvSpPr>
            <p:nvPr/>
          </p:nvSpPr>
          <p:spPr bwMode="auto">
            <a:xfrm>
              <a:off x="2337" y="3649"/>
              <a:ext cx="647" cy="388"/>
            </a:xfrm>
            <a:prstGeom prst="rect">
              <a:avLst/>
            </a:prstGeom>
            <a:noFill/>
            <a:ln w="9525">
              <a:noFill/>
              <a:miter lim="800000"/>
              <a:headEnd/>
              <a:tailEnd/>
            </a:ln>
          </p:spPr>
          <p:txBody>
            <a:bodyPr wrap="none" lIns="0" tIns="0" rIns="0" bIns="0">
              <a:spAutoFit/>
            </a:bodyPr>
            <a:lstStyle/>
            <a:p>
              <a:pPr algn="l">
                <a:defRPr/>
              </a:pPr>
              <a:r>
                <a:rPr lang="en-US" sz="4000">
                  <a:solidFill>
                    <a:schemeClr val="hlink"/>
                  </a:solidFill>
                  <a:effectLst>
                    <a:outerShdw blurRad="50800" dist="38100" dir="2700000" algn="tl" rotWithShape="0">
                      <a:prstClr val="black">
                        <a:alpha val="40000"/>
                      </a:prstClr>
                    </a:outerShdw>
                  </a:effectLst>
                </a:rPr>
                <a:t>...or </a:t>
              </a:r>
              <a:endParaRPr lang="en-US">
                <a:solidFill>
                  <a:schemeClr val="hlink"/>
                </a:solidFill>
                <a:effectLst>
                  <a:outerShdw blurRad="50800" dist="38100" dir="2700000" algn="tl" rotWithShape="0">
                    <a:prstClr val="black">
                      <a:alpha val="40000"/>
                    </a:prstClr>
                  </a:outerShdw>
                </a:effectLst>
              </a:endParaRPr>
            </a:p>
          </p:txBody>
        </p:sp>
        <p:sp>
          <p:nvSpPr>
            <p:cNvPr id="21594" name="Rectangle 90"/>
            <p:cNvSpPr>
              <a:spLocks noChangeArrowheads="1"/>
            </p:cNvSpPr>
            <p:nvPr/>
          </p:nvSpPr>
          <p:spPr bwMode="auto">
            <a:xfrm>
              <a:off x="2973" y="3543"/>
              <a:ext cx="2016" cy="576"/>
            </a:xfrm>
            <a:prstGeom prst="rect">
              <a:avLst/>
            </a:prstGeom>
            <a:noFill/>
            <a:ln w="9525">
              <a:noFill/>
              <a:miter lim="800000"/>
              <a:headEnd/>
              <a:tailEnd/>
            </a:ln>
          </p:spPr>
          <p:txBody>
            <a:bodyPr lIns="0" tIns="0" rIns="0" bIns="91440">
              <a:spAutoFit/>
            </a:bodyPr>
            <a:lstStyle/>
            <a:p>
              <a:pPr algn="l">
                <a:defRPr/>
              </a:pPr>
              <a:r>
                <a:rPr lang="en-US" sz="5400" b="1" dirty="0">
                  <a:solidFill>
                    <a:schemeClr val="hlink"/>
                  </a:solidFill>
                  <a:effectLst>
                    <a:outerShdw blurRad="50800" dist="38100" dir="2700000" algn="tl" rotWithShape="0">
                      <a:prstClr val="black">
                        <a:alpha val="40000"/>
                      </a:prstClr>
                    </a:outerShdw>
                  </a:effectLst>
                  <a:latin typeface="Calligraph421 BT" pitchFamily="66" charset="0"/>
                </a:rPr>
                <a:t>God’s gift</a:t>
              </a:r>
              <a:endParaRPr lang="en-US" dirty="0">
                <a:solidFill>
                  <a:schemeClr val="hlink"/>
                </a:solidFill>
                <a:effectLst>
                  <a:outerShdw blurRad="50800" dist="38100" dir="2700000" algn="tl" rotWithShape="0">
                    <a:prstClr val="black">
                      <a:alpha val="40000"/>
                    </a:prstClr>
                  </a:outerShdw>
                </a:effectLst>
                <a:latin typeface="Calligraph421 BT" pitchFamily="66" charset="0"/>
              </a:endParaRPr>
            </a:p>
          </p:txBody>
        </p:sp>
        <p:sp>
          <p:nvSpPr>
            <p:cNvPr id="21595" name="Rectangle 91"/>
            <p:cNvSpPr>
              <a:spLocks noChangeArrowheads="1"/>
            </p:cNvSpPr>
            <p:nvPr/>
          </p:nvSpPr>
          <p:spPr bwMode="auto">
            <a:xfrm>
              <a:off x="4996" y="3543"/>
              <a:ext cx="181" cy="523"/>
            </a:xfrm>
            <a:prstGeom prst="rect">
              <a:avLst/>
            </a:prstGeom>
            <a:noFill/>
            <a:ln w="9525">
              <a:noFill/>
              <a:miter lim="800000"/>
              <a:headEnd/>
              <a:tailEnd/>
            </a:ln>
          </p:spPr>
          <p:txBody>
            <a:bodyPr wrap="none" lIns="0" tIns="0" rIns="0" bIns="0">
              <a:spAutoFit/>
            </a:bodyPr>
            <a:lstStyle/>
            <a:p>
              <a:pPr algn="l">
                <a:defRPr/>
              </a:pPr>
              <a:r>
                <a:rPr lang="en-US" sz="5400" dirty="0">
                  <a:solidFill>
                    <a:schemeClr val="hlink"/>
                  </a:solidFill>
                  <a:effectLst>
                    <a:outerShdw blurRad="50800" dist="38100" dir="2700000" algn="tl" rotWithShape="0">
                      <a:prstClr val="black">
                        <a:alpha val="40000"/>
                      </a:prstClr>
                    </a:outerShdw>
                  </a:effectLst>
                  <a:latin typeface="Calligraph421 BT" pitchFamily="66" charset="0"/>
                </a:rPr>
                <a:t>?</a:t>
              </a:r>
              <a:endParaRPr lang="en-US" dirty="0">
                <a:solidFill>
                  <a:schemeClr val="hlink"/>
                </a:solidFill>
                <a:effectLst>
                  <a:outerShdw blurRad="50800" dist="38100" dir="2700000" algn="tl" rotWithShape="0">
                    <a:prstClr val="black">
                      <a:alpha val="40000"/>
                    </a:prstClr>
                  </a:outerShdw>
                </a:effectLst>
                <a:latin typeface="Calligraph421 BT" pitchFamily="66" charset="0"/>
              </a:endParaRPr>
            </a:p>
          </p:txBody>
        </p:sp>
      </p:grpSp>
      <p:sp>
        <p:nvSpPr>
          <p:cNvPr id="21596" name="Rectangle 92"/>
          <p:cNvSpPr>
            <a:spLocks noRot="1" noChangeArrowheads="1"/>
          </p:cNvSpPr>
          <p:nvPr/>
        </p:nvSpPr>
        <p:spPr bwMode="auto">
          <a:xfrm>
            <a:off x="457200" y="427038"/>
            <a:ext cx="8229600" cy="771525"/>
          </a:xfrm>
          <a:prstGeom prst="rect">
            <a:avLst/>
          </a:prstGeom>
          <a:noFill/>
          <a:ln w="9525">
            <a:noFill/>
            <a:miter lim="800000"/>
            <a:headEnd/>
            <a:tailEnd/>
          </a:ln>
          <a:effectLst>
            <a:outerShdw dist="35921" dir="2700000" algn="ctr" rotWithShape="0">
              <a:schemeClr val="bg2"/>
            </a:outerShdw>
          </a:effectLst>
        </p:spPr>
        <p:txBody>
          <a:bodyPr anchor="ctr"/>
          <a:lstStyle/>
          <a:p>
            <a:pPr eaLnBrk="1" hangingPunct="1">
              <a:defRPr/>
            </a:pP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Garamond" pitchFamily="18" charset="0"/>
              </a:rPr>
              <a:t>Our Right?...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E2D700"/>
                </a:solidFill>
              </a:rPr>
              <a:t>The Beauty of God’s Design</a:t>
            </a:r>
          </a:p>
        </p:txBody>
      </p:sp>
      <p:pic>
        <p:nvPicPr>
          <p:cNvPr id="4" name="Content Placeholder 3" descr="roses.jpg"/>
          <p:cNvPicPr>
            <a:picLocks noGrp="1" noChangeAspect="1"/>
          </p:cNvPicPr>
          <p:nvPr>
            <p:ph idx="1"/>
          </p:nvPr>
        </p:nvPicPr>
        <p:blipFill>
          <a:blip r:embed="rId3" cstate="print"/>
          <a:stretch>
            <a:fillRect/>
          </a:stretch>
        </p:blipFill>
        <p:spPr>
          <a:xfrm>
            <a:off x="1557925" y="1600200"/>
            <a:ext cx="6028151" cy="4400550"/>
          </a:xfrm>
          <a:prstGeom prst="roundRect">
            <a:avLst>
              <a:gd name="adj" fmla="val 26797"/>
            </a:avLst>
          </a:prstGeom>
          <a:ln>
            <a:noFill/>
          </a:ln>
          <a:effectLst>
            <a:outerShdw blurRad="292100" dist="495300" dir="2700000" algn="tl" rotWithShape="0">
              <a:srgbClr val="333333">
                <a:alpha val="65000"/>
              </a:srgbClr>
            </a:outerShdw>
            <a:softEdge rad="63500"/>
          </a:effectLst>
        </p:spPr>
      </p:pic>
      <p:pic>
        <p:nvPicPr>
          <p:cNvPr id="5" name="Picture 4" descr="wedding-altar.jpg"/>
          <p:cNvPicPr>
            <a:picLocks noChangeAspect="1"/>
          </p:cNvPicPr>
          <p:nvPr/>
        </p:nvPicPr>
        <p:blipFill>
          <a:blip r:embed="rId4" cstate="print"/>
          <a:stretch>
            <a:fillRect/>
          </a:stretch>
        </p:blipFill>
        <p:spPr>
          <a:xfrm>
            <a:off x="656590" y="1155309"/>
            <a:ext cx="3476176" cy="5325501"/>
          </a:xfrm>
          <a:prstGeom prst="roundRect">
            <a:avLst>
              <a:gd name="adj" fmla="val 11077"/>
            </a:avLst>
          </a:prstGeom>
          <a:ln>
            <a:noFill/>
          </a:ln>
          <a:effectLst>
            <a:outerShdw blurRad="76200" dist="12700" dir="2700000" sy="-23000" kx="-800400" algn="bl" rotWithShape="0">
              <a:prstClr val="black">
                <a:alpha val="20000"/>
              </a:prstClr>
            </a:outerShdw>
            <a:softEdge rad="63500"/>
          </a:effectLst>
        </p:spPr>
      </p:pic>
      <p:sp>
        <p:nvSpPr>
          <p:cNvPr id="6" name="TextBox 5"/>
          <p:cNvSpPr txBox="1"/>
          <p:nvPr/>
        </p:nvSpPr>
        <p:spPr>
          <a:xfrm>
            <a:off x="4800600" y="2308860"/>
            <a:ext cx="2720340" cy="2554545"/>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en-US" sz="40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63500">
                    <a:schemeClr val="accent6">
                      <a:satMod val="175000"/>
                      <a:alpha val="40000"/>
                    </a:schemeClr>
                  </a:glow>
                  <a:outerShdw blurRad="50800" dist="38100" dir="2700000" algn="tl" rotWithShape="0">
                    <a:prstClr val="black">
                      <a:alpha val="40000"/>
                    </a:prstClr>
                  </a:outerShdw>
                </a:effectLst>
                <a:latin typeface="Calisto MT" pitchFamily="18" charset="0"/>
              </a:rPr>
              <a:t>What God has joined man must not divide.</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par>
                                <p:cTn id="8" presetID="10" presetClass="entr" presetSubtype="0" fill="hold" nodeType="withEffect">
                                  <p:stCondLst>
                                    <p:cond delay="10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4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6" name="Rectangle 8"/>
          <p:cNvSpPr>
            <a:spLocks noGrp="1" noRot="1" noChangeArrowheads="1"/>
          </p:cNvSpPr>
          <p:nvPr>
            <p:ph type="title"/>
          </p:nvPr>
        </p:nvSpPr>
        <p:spPr/>
        <p:txBody>
          <a:bodyPr/>
          <a:lstStyle/>
          <a:p>
            <a:pPr eaLnBrk="1" hangingPunct="1">
              <a:defRPr/>
            </a:pPr>
            <a:r>
              <a:rPr lang="en-US">
                <a:solidFill>
                  <a:schemeClr val="hlink"/>
                </a:solidFill>
              </a:rPr>
              <a:t>Take a Break!</a:t>
            </a:r>
          </a:p>
        </p:txBody>
      </p:sp>
      <p:sp>
        <p:nvSpPr>
          <p:cNvPr id="176135" name="Rectangle 7"/>
          <p:cNvSpPr>
            <a:spLocks noGrp="1" noChangeArrowheads="1"/>
          </p:cNvSpPr>
          <p:nvPr>
            <p:ph idx="1"/>
          </p:nvPr>
        </p:nvSpPr>
        <p:spPr>
          <a:xfrm>
            <a:off x="676593" y="2360930"/>
            <a:ext cx="4604067" cy="2348230"/>
          </a:xfrm>
        </p:spPr>
        <p:txBody>
          <a:bodyPr>
            <a:normAutofit/>
          </a:bodyPr>
          <a:lstStyle/>
          <a:p>
            <a:pPr eaLnBrk="1" hangingPunct="1">
              <a:spcBef>
                <a:spcPts val="2400"/>
              </a:spcBef>
              <a:buFontTx/>
              <a:buChar char="•"/>
              <a:defRPr/>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Two minutes!  Stretch, quick drink</a:t>
            </a:r>
          </a:p>
          <a:p>
            <a:pPr eaLnBrk="1" hangingPunct="1">
              <a:spcBef>
                <a:spcPts val="2400"/>
              </a:spcBef>
              <a:buFontTx/>
              <a:buChar char="•"/>
              <a:defRPr/>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Be sure to register if you haven’t already</a:t>
            </a:r>
          </a:p>
        </p:txBody>
      </p:sp>
      <p:pic>
        <p:nvPicPr>
          <p:cNvPr id="6" name="Picture 5" descr="clock.jpg"/>
          <p:cNvPicPr>
            <a:picLocks noChangeAspect="1"/>
          </p:cNvPicPr>
          <p:nvPr/>
        </p:nvPicPr>
        <p:blipFill>
          <a:blip r:embed="rId3" cstate="print"/>
          <a:stretch>
            <a:fillRect/>
          </a:stretch>
        </p:blipFill>
        <p:spPr>
          <a:xfrm>
            <a:off x="5564123" y="1535430"/>
            <a:ext cx="2889047" cy="4328160"/>
          </a:xfrm>
          <a:prstGeom prst="roundRect">
            <a:avLst>
              <a:gd name="adj" fmla="val 8594"/>
            </a:avLst>
          </a:prstGeom>
          <a:solidFill>
            <a:srgbClr val="FFFFFF">
              <a:shade val="85000"/>
            </a:srgbClr>
          </a:solidFill>
          <a:ln>
            <a:noFill/>
          </a:ln>
          <a:effectLst>
            <a:reflection blurRad="6350" stA="50000" endA="275" endPos="40000" dist="101600" dir="5400000" sy="-100000" algn="bl" rotWithShape="0"/>
          </a:effectLst>
        </p:spPr>
      </p:pic>
      <p:sp>
        <p:nvSpPr>
          <p:cNvPr id="7" name="Action Button: Forward or Next 6">
            <a:hlinkClick r:id="rId4" action="ppaction://hlinkpres?slideindex=1&amp;slidetitle=" highlightClick="1"/>
          </p:cNvPr>
          <p:cNvSpPr/>
          <p:nvPr/>
        </p:nvSpPr>
        <p:spPr>
          <a:xfrm>
            <a:off x="8692738" y="6344391"/>
            <a:ext cx="233054" cy="233054"/>
          </a:xfrm>
          <a:prstGeom prst="actionButtonForwardNex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ITLE &quot;History of NFP&quot;"/>
          <p:cNvSpPr>
            <a:spLocks noRot="1" noChangeArrowheads="1"/>
          </p:cNvSpPr>
          <p:nvPr/>
        </p:nvSpPr>
        <p:spPr bwMode="auto">
          <a:xfrm>
            <a:off x="415925" y="452438"/>
            <a:ext cx="8220075" cy="758825"/>
          </a:xfrm>
          <a:prstGeom prst="rect">
            <a:avLst/>
          </a:prstGeom>
          <a:noFill/>
          <a:ln w="9525">
            <a:noFill/>
            <a:miter lim="800000"/>
            <a:headEnd/>
            <a:tailEnd/>
          </a:ln>
          <a:effectLst>
            <a:outerShdw dist="35921" dir="2700000" algn="ctr" rotWithShape="0">
              <a:schemeClr val="bg2"/>
            </a:outerShdw>
          </a:effectLst>
        </p:spPr>
        <p:txBody>
          <a:bodyPr anchor="ctr"/>
          <a:lstStyle/>
          <a:p>
            <a:pPr eaLnBrk="1" hangingPunct="1">
              <a:defRPr/>
            </a:pPr>
            <a:r>
              <a:rPr lang="en-US" sz="4800" b="1" i="1">
                <a:solidFill>
                  <a:schemeClr val="hlink"/>
                </a:solidFill>
                <a:effectLst>
                  <a:outerShdw blurRad="38100" dist="38100" dir="2700000" algn="tl">
                    <a:srgbClr val="000000"/>
                  </a:outerShdw>
                </a:effectLst>
                <a:latin typeface="Garamond" pitchFamily="18" charset="0"/>
              </a:rPr>
              <a:t>History of NFP</a:t>
            </a:r>
          </a:p>
        </p:txBody>
      </p:sp>
      <p:pic>
        <p:nvPicPr>
          <p:cNvPr id="37929" name="Mary Putnam Jacobi" descr="mary putnam jacobi"/>
          <p:cNvPicPr>
            <a:picLocks noChangeAspect="1" noChangeArrowheads="1"/>
          </p:cNvPicPr>
          <p:nvPr/>
        </p:nvPicPr>
        <p:blipFill>
          <a:blip r:embed="rId3" cstate="print"/>
          <a:srcRect/>
          <a:stretch>
            <a:fillRect/>
          </a:stretch>
        </p:blipFill>
        <p:spPr bwMode="auto">
          <a:xfrm>
            <a:off x="5583238" y="1985963"/>
            <a:ext cx="1739900" cy="23717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78210" name="Text Box &quot;Mary Putnam&quot;"/>
          <p:cNvSpPr txBox="1">
            <a:spLocks noChangeArrowheads="1"/>
          </p:cNvSpPr>
          <p:nvPr/>
        </p:nvSpPr>
        <p:spPr bwMode="auto">
          <a:xfrm>
            <a:off x="844550" y="1366838"/>
            <a:ext cx="3906838" cy="609600"/>
          </a:xfrm>
          <a:prstGeom prst="rect">
            <a:avLst/>
          </a:prstGeom>
          <a:noFill/>
          <a:ln w="9525">
            <a:noFill/>
            <a:miter lim="800000"/>
            <a:headEnd/>
            <a:tailEnd/>
          </a:ln>
        </p:spPr>
        <p:txBody>
          <a:bodyPr>
            <a:spAutoFit/>
          </a:bodyPr>
          <a:lstStyle/>
          <a:p>
            <a:pPr algn="l">
              <a:spcBef>
                <a:spcPct val="50000"/>
              </a:spcBef>
            </a:pPr>
            <a:r>
              <a:rPr lang="en-US" sz="1400" b="1"/>
              <a:t>1876</a:t>
            </a:r>
            <a:r>
              <a:rPr lang="en-US"/>
              <a:t> - </a:t>
            </a:r>
            <a:r>
              <a:rPr lang="en-US" sz="1400" i="1"/>
              <a:t>Mary Putnam Jacobi</a:t>
            </a:r>
            <a:r>
              <a:rPr lang="en-US"/>
              <a:t> proves a relationship exists between menstrual cycles and fluctuations in body temperature, blood pressure, and pulse.</a:t>
            </a:r>
          </a:p>
        </p:txBody>
      </p:sp>
      <p:sp>
        <p:nvSpPr>
          <p:cNvPr id="178211" name="Text Box &quot;Kyusaku&quot;"/>
          <p:cNvSpPr txBox="1">
            <a:spLocks noChangeArrowheads="1"/>
          </p:cNvSpPr>
          <p:nvPr/>
        </p:nvSpPr>
        <p:spPr bwMode="auto">
          <a:xfrm>
            <a:off x="844550" y="1993900"/>
            <a:ext cx="3906838" cy="762000"/>
          </a:xfrm>
          <a:prstGeom prst="rect">
            <a:avLst/>
          </a:prstGeom>
          <a:noFill/>
          <a:ln w="9525">
            <a:noFill/>
            <a:miter lim="800000"/>
            <a:headEnd/>
            <a:tailEnd/>
          </a:ln>
        </p:spPr>
        <p:txBody>
          <a:bodyPr>
            <a:spAutoFit/>
          </a:bodyPr>
          <a:lstStyle/>
          <a:p>
            <a:pPr algn="l">
              <a:spcBef>
                <a:spcPct val="50000"/>
              </a:spcBef>
            </a:pPr>
            <a:r>
              <a:rPr lang="en-US" sz="1400" b="1"/>
              <a:t>1930</a:t>
            </a:r>
            <a:r>
              <a:rPr lang="en-US"/>
              <a:t> – </a:t>
            </a:r>
            <a:r>
              <a:rPr lang="en-US" sz="1400" i="1"/>
              <a:t>Kyusaku Ogino (Japan) </a:t>
            </a:r>
            <a:r>
              <a:rPr lang="en-US"/>
              <a:t>Formulated calculations for determining the infertile phase based on a record of 6 to 12 menstrual cycles giving birth to the calendar rhythm method.</a:t>
            </a:r>
          </a:p>
        </p:txBody>
      </p:sp>
      <p:sp>
        <p:nvSpPr>
          <p:cNvPr id="178212" name="Text Box &quot;Jan Holt&quot;"/>
          <p:cNvSpPr txBox="1">
            <a:spLocks noChangeArrowheads="1"/>
          </p:cNvSpPr>
          <p:nvPr/>
        </p:nvSpPr>
        <p:spPr bwMode="auto">
          <a:xfrm>
            <a:off x="844550" y="2765425"/>
            <a:ext cx="3906838" cy="457200"/>
          </a:xfrm>
          <a:prstGeom prst="rect">
            <a:avLst/>
          </a:prstGeom>
          <a:noFill/>
          <a:ln w="9525">
            <a:noFill/>
            <a:miter lim="800000"/>
            <a:headEnd/>
            <a:tailEnd/>
          </a:ln>
        </p:spPr>
        <p:txBody>
          <a:bodyPr>
            <a:spAutoFit/>
          </a:bodyPr>
          <a:lstStyle/>
          <a:p>
            <a:pPr algn="l">
              <a:spcBef>
                <a:spcPct val="50000"/>
              </a:spcBef>
            </a:pPr>
            <a:r>
              <a:rPr lang="en-US" sz="1400" b="1"/>
              <a:t>1940</a:t>
            </a:r>
            <a:r>
              <a:rPr lang="en-US"/>
              <a:t> – </a:t>
            </a:r>
            <a:r>
              <a:rPr lang="en-US" sz="1400" i="1"/>
              <a:t>Jan Holt, M.D. (Dutch) </a:t>
            </a:r>
            <a:r>
              <a:rPr lang="en-US"/>
              <a:t>Developed the “temperature rhythm” method.</a:t>
            </a:r>
          </a:p>
        </p:txBody>
      </p:sp>
      <p:pic>
        <p:nvPicPr>
          <p:cNvPr id="178213" name="Kyusaku Ogino" descr="Kyusaku Ogino"/>
          <p:cNvPicPr>
            <a:picLocks noChangeAspect="1" noChangeArrowheads="1"/>
          </p:cNvPicPr>
          <p:nvPr/>
        </p:nvPicPr>
        <p:blipFill>
          <a:blip r:embed="rId4" cstate="print"/>
          <a:srcRect/>
          <a:stretch>
            <a:fillRect/>
          </a:stretch>
        </p:blipFill>
        <p:spPr bwMode="auto">
          <a:xfrm>
            <a:off x="5689600" y="1998663"/>
            <a:ext cx="1524000" cy="2286000"/>
          </a:xfrm>
          <a:prstGeom prst="rect">
            <a:avLst/>
          </a:prstGeom>
          <a:ln w="88900" cap="sq" cmpd="thickThin">
            <a:solidFill>
              <a:srgbClr val="000000"/>
            </a:solidFill>
            <a:prstDash val="solid"/>
            <a:miter lim="800000"/>
          </a:ln>
          <a:effectLst>
            <a:outerShdw blurRad="165100" dist="241300" dir="8100000" algn="tr" rotWithShape="0">
              <a:prstClr val="black">
                <a:alpha val="35000"/>
              </a:prstClr>
            </a:outerShdw>
          </a:effectLst>
        </p:spPr>
      </p:pic>
      <p:grpSp>
        <p:nvGrpSpPr>
          <p:cNvPr id="3" name="No Picture (Jan Holt)"/>
          <p:cNvGrpSpPr>
            <a:grpSpLocks/>
          </p:cNvGrpSpPr>
          <p:nvPr/>
        </p:nvGrpSpPr>
        <p:grpSpPr bwMode="auto">
          <a:xfrm>
            <a:off x="5453063" y="1860550"/>
            <a:ext cx="1958975" cy="2573338"/>
            <a:chOff x="3435" y="1172"/>
            <a:chExt cx="1234" cy="1621"/>
          </a:xfrm>
        </p:grpSpPr>
        <p:sp>
          <p:nvSpPr>
            <p:cNvPr id="37909" name="AutoShape 59"/>
            <p:cNvSpPr>
              <a:spLocks noChangeArrowheads="1"/>
            </p:cNvSpPr>
            <p:nvPr/>
          </p:nvSpPr>
          <p:spPr bwMode="auto">
            <a:xfrm>
              <a:off x="3435" y="1172"/>
              <a:ext cx="1234" cy="1621"/>
            </a:xfrm>
            <a:prstGeom prst="roundRect">
              <a:avLst>
                <a:gd name="adj" fmla="val 16667"/>
              </a:avLst>
            </a:prstGeom>
            <a:solidFill>
              <a:schemeClr val="tx1"/>
            </a:solidFill>
            <a:ln w="9525">
              <a:noFill/>
              <a:round/>
              <a:headEnd/>
              <a:tailEnd/>
            </a:ln>
          </p:spPr>
          <p:txBody>
            <a:bodyPr wrap="none" anchor="ctr"/>
            <a:lstStyle/>
            <a:p>
              <a:endParaRPr lang="en-US">
                <a:effectLst>
                  <a:outerShdw blurRad="127000" dist="127000" dir="2700000" algn="tl" rotWithShape="0">
                    <a:prstClr val="black">
                      <a:alpha val="40000"/>
                    </a:prstClr>
                  </a:outerShdw>
                </a:effectLst>
              </a:endParaRPr>
            </a:p>
          </p:txBody>
        </p:sp>
        <p:grpSp>
          <p:nvGrpSpPr>
            <p:cNvPr id="37910" name="Group 57"/>
            <p:cNvGrpSpPr>
              <a:grpSpLocks/>
            </p:cNvGrpSpPr>
            <p:nvPr/>
          </p:nvGrpSpPr>
          <p:grpSpPr bwMode="auto">
            <a:xfrm>
              <a:off x="3459" y="1345"/>
              <a:ext cx="1186" cy="1254"/>
              <a:chOff x="3262" y="3218"/>
              <a:chExt cx="883" cy="933"/>
            </a:xfrm>
          </p:grpSpPr>
          <p:sp>
            <p:nvSpPr>
              <p:cNvPr id="37911" name="Rectangle 38"/>
              <p:cNvSpPr>
                <a:spLocks noChangeArrowheads="1"/>
              </p:cNvSpPr>
              <p:nvPr/>
            </p:nvSpPr>
            <p:spPr bwMode="auto">
              <a:xfrm>
                <a:off x="3262" y="3218"/>
                <a:ext cx="883" cy="933"/>
              </a:xfrm>
              <a:prstGeom prst="rect">
                <a:avLst/>
              </a:prstGeom>
              <a:solidFill>
                <a:schemeClr val="tx1"/>
              </a:solidFill>
              <a:ln w="9525">
                <a:solidFill>
                  <a:schemeClr val="tx1"/>
                </a:solidFill>
                <a:miter lim="800000"/>
                <a:headEnd/>
                <a:tailEnd/>
              </a:ln>
            </p:spPr>
            <p:txBody>
              <a:bodyPr wrap="none" anchor="ctr"/>
              <a:lstStyle/>
              <a:p>
                <a:endParaRPr lang="en-US">
                  <a:effectLst>
                    <a:outerShdw blurRad="127000" dist="127000" dir="2700000" algn="tl" rotWithShape="0">
                      <a:prstClr val="black">
                        <a:alpha val="40000"/>
                      </a:prstClr>
                    </a:outerShdw>
                  </a:effectLst>
                </a:endParaRPr>
              </a:p>
            </p:txBody>
          </p:sp>
          <p:sp>
            <p:nvSpPr>
              <p:cNvPr id="37912" name="Line 39"/>
              <p:cNvSpPr>
                <a:spLocks noChangeShapeType="1"/>
              </p:cNvSpPr>
              <p:nvPr/>
            </p:nvSpPr>
            <p:spPr bwMode="auto">
              <a:xfrm>
                <a:off x="3388" y="3224"/>
                <a:ext cx="0" cy="921"/>
              </a:xfrm>
              <a:prstGeom prst="line">
                <a:avLst/>
              </a:prstGeom>
              <a:noFill/>
              <a:ln w="9525">
                <a:solidFill>
                  <a:schemeClr val="bg2"/>
                </a:solidFill>
                <a:round/>
                <a:headEnd/>
                <a:tailEnd/>
              </a:ln>
            </p:spPr>
            <p:txBody>
              <a:bodyPr/>
              <a:lstStyle/>
              <a:p>
                <a:endParaRPr lang="en-US">
                  <a:effectLst>
                    <a:outerShdw blurRad="127000" dist="127000" dir="2700000" algn="tl" rotWithShape="0">
                      <a:prstClr val="black">
                        <a:alpha val="40000"/>
                      </a:prstClr>
                    </a:outerShdw>
                  </a:effectLst>
                </a:endParaRPr>
              </a:p>
            </p:txBody>
          </p:sp>
          <p:sp>
            <p:nvSpPr>
              <p:cNvPr id="37913" name="Line 40"/>
              <p:cNvSpPr>
                <a:spLocks noChangeShapeType="1"/>
              </p:cNvSpPr>
              <p:nvPr/>
            </p:nvSpPr>
            <p:spPr bwMode="auto">
              <a:xfrm>
                <a:off x="3551" y="3224"/>
                <a:ext cx="0" cy="921"/>
              </a:xfrm>
              <a:prstGeom prst="line">
                <a:avLst/>
              </a:prstGeom>
              <a:noFill/>
              <a:ln w="9525">
                <a:solidFill>
                  <a:schemeClr val="bg2"/>
                </a:solidFill>
                <a:round/>
                <a:headEnd/>
                <a:tailEnd/>
              </a:ln>
            </p:spPr>
            <p:txBody>
              <a:bodyPr/>
              <a:lstStyle/>
              <a:p>
                <a:endParaRPr lang="en-US">
                  <a:effectLst>
                    <a:outerShdw blurRad="127000" dist="127000" dir="2700000" algn="tl" rotWithShape="0">
                      <a:prstClr val="black">
                        <a:alpha val="40000"/>
                      </a:prstClr>
                    </a:outerShdw>
                  </a:effectLst>
                </a:endParaRPr>
              </a:p>
            </p:txBody>
          </p:sp>
          <p:sp>
            <p:nvSpPr>
              <p:cNvPr id="37914" name="Line 41"/>
              <p:cNvSpPr>
                <a:spLocks noChangeShapeType="1"/>
              </p:cNvSpPr>
              <p:nvPr/>
            </p:nvSpPr>
            <p:spPr bwMode="auto">
              <a:xfrm>
                <a:off x="3714" y="3224"/>
                <a:ext cx="0" cy="921"/>
              </a:xfrm>
              <a:prstGeom prst="line">
                <a:avLst/>
              </a:prstGeom>
              <a:noFill/>
              <a:ln w="9525">
                <a:solidFill>
                  <a:schemeClr val="bg2"/>
                </a:solidFill>
                <a:round/>
                <a:headEnd/>
                <a:tailEnd/>
              </a:ln>
            </p:spPr>
            <p:txBody>
              <a:bodyPr/>
              <a:lstStyle/>
              <a:p>
                <a:endParaRPr lang="en-US">
                  <a:effectLst>
                    <a:outerShdw blurRad="127000" dist="127000" dir="2700000" algn="tl" rotWithShape="0">
                      <a:prstClr val="black">
                        <a:alpha val="40000"/>
                      </a:prstClr>
                    </a:outerShdw>
                  </a:effectLst>
                </a:endParaRPr>
              </a:p>
            </p:txBody>
          </p:sp>
          <p:sp>
            <p:nvSpPr>
              <p:cNvPr id="37915" name="Line 42"/>
              <p:cNvSpPr>
                <a:spLocks noChangeShapeType="1"/>
              </p:cNvSpPr>
              <p:nvPr/>
            </p:nvSpPr>
            <p:spPr bwMode="auto">
              <a:xfrm>
                <a:off x="3875" y="3224"/>
                <a:ext cx="0" cy="921"/>
              </a:xfrm>
              <a:prstGeom prst="line">
                <a:avLst/>
              </a:prstGeom>
              <a:noFill/>
              <a:ln w="9525">
                <a:solidFill>
                  <a:schemeClr val="bg2"/>
                </a:solidFill>
                <a:round/>
                <a:headEnd/>
                <a:tailEnd/>
              </a:ln>
            </p:spPr>
            <p:txBody>
              <a:bodyPr/>
              <a:lstStyle/>
              <a:p>
                <a:endParaRPr lang="en-US">
                  <a:effectLst>
                    <a:outerShdw blurRad="127000" dist="127000" dir="2700000" algn="tl" rotWithShape="0">
                      <a:prstClr val="black">
                        <a:alpha val="40000"/>
                      </a:prstClr>
                    </a:outerShdw>
                  </a:effectLst>
                </a:endParaRPr>
              </a:p>
            </p:txBody>
          </p:sp>
          <p:sp>
            <p:nvSpPr>
              <p:cNvPr id="37916" name="Line 43"/>
              <p:cNvSpPr>
                <a:spLocks noChangeShapeType="1"/>
              </p:cNvSpPr>
              <p:nvPr/>
            </p:nvSpPr>
            <p:spPr bwMode="auto">
              <a:xfrm>
                <a:off x="4045" y="3224"/>
                <a:ext cx="0" cy="921"/>
              </a:xfrm>
              <a:prstGeom prst="line">
                <a:avLst/>
              </a:prstGeom>
              <a:noFill/>
              <a:ln w="9525">
                <a:solidFill>
                  <a:schemeClr val="bg2"/>
                </a:solidFill>
                <a:round/>
                <a:headEnd/>
                <a:tailEnd/>
              </a:ln>
            </p:spPr>
            <p:txBody>
              <a:bodyPr/>
              <a:lstStyle/>
              <a:p>
                <a:endParaRPr lang="en-US">
                  <a:effectLst>
                    <a:outerShdw blurRad="127000" dist="127000" dir="2700000" algn="tl" rotWithShape="0">
                      <a:prstClr val="black">
                        <a:alpha val="40000"/>
                      </a:prstClr>
                    </a:outerShdw>
                  </a:effectLst>
                </a:endParaRPr>
              </a:p>
            </p:txBody>
          </p:sp>
          <p:sp>
            <p:nvSpPr>
              <p:cNvPr id="37917" name="Line 44"/>
              <p:cNvSpPr>
                <a:spLocks noChangeShapeType="1"/>
              </p:cNvSpPr>
              <p:nvPr/>
            </p:nvSpPr>
            <p:spPr bwMode="auto">
              <a:xfrm>
                <a:off x="3264" y="3856"/>
                <a:ext cx="871" cy="0"/>
              </a:xfrm>
              <a:prstGeom prst="line">
                <a:avLst/>
              </a:prstGeom>
              <a:noFill/>
              <a:ln w="9525">
                <a:solidFill>
                  <a:schemeClr val="bg2"/>
                </a:solidFill>
                <a:round/>
                <a:headEnd/>
                <a:tailEnd/>
              </a:ln>
            </p:spPr>
            <p:txBody>
              <a:bodyPr/>
              <a:lstStyle/>
              <a:p>
                <a:endParaRPr lang="en-US">
                  <a:effectLst>
                    <a:outerShdw blurRad="127000" dist="127000" dir="2700000" algn="tl" rotWithShape="0">
                      <a:prstClr val="black">
                        <a:alpha val="40000"/>
                      </a:prstClr>
                    </a:outerShdw>
                  </a:effectLst>
                </a:endParaRPr>
              </a:p>
            </p:txBody>
          </p:sp>
          <p:sp>
            <p:nvSpPr>
              <p:cNvPr id="37918" name="Line 45"/>
              <p:cNvSpPr>
                <a:spLocks noChangeShapeType="1"/>
              </p:cNvSpPr>
              <p:nvPr/>
            </p:nvSpPr>
            <p:spPr bwMode="auto">
              <a:xfrm>
                <a:off x="3264" y="4009"/>
                <a:ext cx="871" cy="0"/>
              </a:xfrm>
              <a:prstGeom prst="line">
                <a:avLst/>
              </a:prstGeom>
              <a:noFill/>
              <a:ln w="9525">
                <a:solidFill>
                  <a:schemeClr val="bg2"/>
                </a:solidFill>
                <a:round/>
                <a:headEnd/>
                <a:tailEnd/>
              </a:ln>
            </p:spPr>
            <p:txBody>
              <a:bodyPr/>
              <a:lstStyle/>
              <a:p>
                <a:endParaRPr lang="en-US">
                  <a:effectLst>
                    <a:outerShdw blurRad="127000" dist="127000" dir="2700000" algn="tl" rotWithShape="0">
                      <a:prstClr val="black">
                        <a:alpha val="40000"/>
                      </a:prstClr>
                    </a:outerShdw>
                  </a:effectLst>
                </a:endParaRPr>
              </a:p>
            </p:txBody>
          </p:sp>
          <p:sp>
            <p:nvSpPr>
              <p:cNvPr id="37919" name="Line 46"/>
              <p:cNvSpPr>
                <a:spLocks noChangeShapeType="1"/>
              </p:cNvSpPr>
              <p:nvPr/>
            </p:nvSpPr>
            <p:spPr bwMode="auto">
              <a:xfrm>
                <a:off x="3264" y="3542"/>
                <a:ext cx="871" cy="0"/>
              </a:xfrm>
              <a:prstGeom prst="line">
                <a:avLst/>
              </a:prstGeom>
              <a:noFill/>
              <a:ln w="9525">
                <a:solidFill>
                  <a:schemeClr val="bg2"/>
                </a:solidFill>
                <a:round/>
                <a:headEnd/>
                <a:tailEnd/>
              </a:ln>
            </p:spPr>
            <p:txBody>
              <a:bodyPr/>
              <a:lstStyle/>
              <a:p>
                <a:endParaRPr lang="en-US">
                  <a:effectLst>
                    <a:outerShdw blurRad="127000" dist="127000" dir="2700000" algn="tl" rotWithShape="0">
                      <a:prstClr val="black">
                        <a:alpha val="40000"/>
                      </a:prstClr>
                    </a:outerShdw>
                  </a:effectLst>
                </a:endParaRPr>
              </a:p>
            </p:txBody>
          </p:sp>
          <p:sp>
            <p:nvSpPr>
              <p:cNvPr id="37920" name="Line 47"/>
              <p:cNvSpPr>
                <a:spLocks noChangeShapeType="1"/>
              </p:cNvSpPr>
              <p:nvPr/>
            </p:nvSpPr>
            <p:spPr bwMode="auto">
              <a:xfrm>
                <a:off x="3264" y="3695"/>
                <a:ext cx="871" cy="0"/>
              </a:xfrm>
              <a:prstGeom prst="line">
                <a:avLst/>
              </a:prstGeom>
              <a:noFill/>
              <a:ln w="9525">
                <a:solidFill>
                  <a:schemeClr val="bg2"/>
                </a:solidFill>
                <a:round/>
                <a:headEnd/>
                <a:tailEnd/>
              </a:ln>
            </p:spPr>
            <p:txBody>
              <a:bodyPr/>
              <a:lstStyle/>
              <a:p>
                <a:endParaRPr lang="en-US">
                  <a:effectLst>
                    <a:outerShdw blurRad="127000" dist="127000" dir="2700000" algn="tl" rotWithShape="0">
                      <a:prstClr val="black">
                        <a:alpha val="40000"/>
                      </a:prstClr>
                    </a:outerShdw>
                  </a:effectLst>
                </a:endParaRPr>
              </a:p>
            </p:txBody>
          </p:sp>
          <p:sp>
            <p:nvSpPr>
              <p:cNvPr id="37921" name="Line 48"/>
              <p:cNvSpPr>
                <a:spLocks noChangeShapeType="1"/>
              </p:cNvSpPr>
              <p:nvPr/>
            </p:nvSpPr>
            <p:spPr bwMode="auto">
              <a:xfrm>
                <a:off x="3264" y="3379"/>
                <a:ext cx="871" cy="0"/>
              </a:xfrm>
              <a:prstGeom prst="line">
                <a:avLst/>
              </a:prstGeom>
              <a:noFill/>
              <a:ln w="9525">
                <a:solidFill>
                  <a:schemeClr val="bg2"/>
                </a:solidFill>
                <a:round/>
                <a:headEnd/>
                <a:tailEnd/>
              </a:ln>
            </p:spPr>
            <p:txBody>
              <a:bodyPr/>
              <a:lstStyle/>
              <a:p>
                <a:endParaRPr lang="en-US">
                  <a:effectLst>
                    <a:outerShdw blurRad="127000" dist="127000" dir="2700000" algn="tl" rotWithShape="0">
                      <a:prstClr val="black">
                        <a:alpha val="40000"/>
                      </a:prstClr>
                    </a:outerShdw>
                  </a:effectLst>
                </a:endParaRPr>
              </a:p>
            </p:txBody>
          </p:sp>
          <p:sp>
            <p:nvSpPr>
              <p:cNvPr id="37922" name="Freeform 55"/>
              <p:cNvSpPr>
                <a:spLocks/>
              </p:cNvSpPr>
              <p:nvPr/>
            </p:nvSpPr>
            <p:spPr bwMode="auto">
              <a:xfrm>
                <a:off x="3266" y="3617"/>
                <a:ext cx="874" cy="396"/>
              </a:xfrm>
              <a:custGeom>
                <a:avLst/>
                <a:gdLst>
                  <a:gd name="T0" fmla="*/ 0 w 874"/>
                  <a:gd name="T1" fmla="*/ 331 h 396"/>
                  <a:gd name="T2" fmla="*/ 125 w 874"/>
                  <a:gd name="T3" fmla="*/ 396 h 396"/>
                  <a:gd name="T4" fmla="*/ 284 w 874"/>
                  <a:gd name="T5" fmla="*/ 321 h 396"/>
                  <a:gd name="T6" fmla="*/ 447 w 874"/>
                  <a:gd name="T7" fmla="*/ 79 h 396"/>
                  <a:gd name="T8" fmla="*/ 612 w 874"/>
                  <a:gd name="T9" fmla="*/ 0 h 396"/>
                  <a:gd name="T10" fmla="*/ 785 w 874"/>
                  <a:gd name="T11" fmla="*/ 77 h 396"/>
                  <a:gd name="T12" fmla="*/ 874 w 874"/>
                  <a:gd name="T13" fmla="*/ 120 h 396"/>
                  <a:gd name="T14" fmla="*/ 0 60000 65536"/>
                  <a:gd name="T15" fmla="*/ 0 60000 65536"/>
                  <a:gd name="T16" fmla="*/ 0 60000 65536"/>
                  <a:gd name="T17" fmla="*/ 0 60000 65536"/>
                  <a:gd name="T18" fmla="*/ 0 60000 65536"/>
                  <a:gd name="T19" fmla="*/ 0 60000 65536"/>
                  <a:gd name="T20" fmla="*/ 0 60000 65536"/>
                  <a:gd name="T21" fmla="*/ 0 w 874"/>
                  <a:gd name="T22" fmla="*/ 0 h 396"/>
                  <a:gd name="T23" fmla="*/ 874 w 874"/>
                  <a:gd name="T24" fmla="*/ 396 h 3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74" h="396">
                    <a:moveTo>
                      <a:pt x="0" y="331"/>
                    </a:moveTo>
                    <a:lnTo>
                      <a:pt x="125" y="396"/>
                    </a:lnTo>
                    <a:lnTo>
                      <a:pt x="284" y="321"/>
                    </a:lnTo>
                    <a:lnTo>
                      <a:pt x="447" y="79"/>
                    </a:lnTo>
                    <a:lnTo>
                      <a:pt x="612" y="0"/>
                    </a:lnTo>
                    <a:lnTo>
                      <a:pt x="785" y="77"/>
                    </a:lnTo>
                    <a:lnTo>
                      <a:pt x="874" y="120"/>
                    </a:lnTo>
                  </a:path>
                </a:pathLst>
              </a:custGeom>
              <a:noFill/>
              <a:ln w="38100">
                <a:solidFill>
                  <a:srgbClr val="FF0000"/>
                </a:solidFill>
                <a:round/>
                <a:headEnd/>
                <a:tailEnd/>
              </a:ln>
            </p:spPr>
            <p:txBody>
              <a:bodyPr/>
              <a:lstStyle/>
              <a:p>
                <a:endParaRPr lang="en-US">
                  <a:effectLst>
                    <a:outerShdw blurRad="127000" dist="127000" dir="2700000" algn="tl" rotWithShape="0">
                      <a:prstClr val="black">
                        <a:alpha val="40000"/>
                      </a:prstClr>
                    </a:outerShdw>
                  </a:effectLst>
                </a:endParaRPr>
              </a:p>
            </p:txBody>
          </p:sp>
          <p:sp>
            <p:nvSpPr>
              <p:cNvPr id="37923" name="Oval 49"/>
              <p:cNvSpPr>
                <a:spLocks noChangeArrowheads="1"/>
              </p:cNvSpPr>
              <p:nvPr/>
            </p:nvSpPr>
            <p:spPr bwMode="auto">
              <a:xfrm>
                <a:off x="3361" y="3981"/>
                <a:ext cx="56" cy="56"/>
              </a:xfrm>
              <a:prstGeom prst="ellipse">
                <a:avLst/>
              </a:prstGeom>
              <a:solidFill>
                <a:schemeClr val="bg2"/>
              </a:solidFill>
              <a:ln w="9525" algn="ctr">
                <a:solidFill>
                  <a:schemeClr val="bg2"/>
                </a:solidFill>
                <a:round/>
                <a:headEnd/>
                <a:tailEnd/>
              </a:ln>
            </p:spPr>
            <p:txBody>
              <a:bodyPr wrap="none" anchor="ctr"/>
              <a:lstStyle/>
              <a:p>
                <a:endParaRPr lang="en-US">
                  <a:effectLst>
                    <a:outerShdw blurRad="127000" dist="127000" dir="2700000" algn="tl" rotWithShape="0">
                      <a:prstClr val="black">
                        <a:alpha val="40000"/>
                      </a:prstClr>
                    </a:outerShdw>
                  </a:effectLst>
                </a:endParaRPr>
              </a:p>
            </p:txBody>
          </p:sp>
          <p:sp>
            <p:nvSpPr>
              <p:cNvPr id="37924" name="Oval 50"/>
              <p:cNvSpPr>
                <a:spLocks noChangeArrowheads="1"/>
              </p:cNvSpPr>
              <p:nvPr/>
            </p:nvSpPr>
            <p:spPr bwMode="auto">
              <a:xfrm>
                <a:off x="3517" y="3914"/>
                <a:ext cx="56" cy="56"/>
              </a:xfrm>
              <a:prstGeom prst="ellipse">
                <a:avLst/>
              </a:prstGeom>
              <a:solidFill>
                <a:schemeClr val="bg2"/>
              </a:solidFill>
              <a:ln w="9525" algn="ctr">
                <a:solidFill>
                  <a:schemeClr val="bg2"/>
                </a:solidFill>
                <a:round/>
                <a:headEnd/>
                <a:tailEnd/>
              </a:ln>
            </p:spPr>
            <p:txBody>
              <a:bodyPr wrap="none" anchor="ctr"/>
              <a:lstStyle/>
              <a:p>
                <a:endParaRPr lang="en-US">
                  <a:effectLst>
                    <a:outerShdw blurRad="127000" dist="127000" dir="2700000" algn="tl" rotWithShape="0">
                      <a:prstClr val="black">
                        <a:alpha val="40000"/>
                      </a:prstClr>
                    </a:outerShdw>
                  </a:effectLst>
                </a:endParaRPr>
              </a:p>
            </p:txBody>
          </p:sp>
          <p:sp>
            <p:nvSpPr>
              <p:cNvPr id="37925" name="Oval 51"/>
              <p:cNvSpPr>
                <a:spLocks noChangeArrowheads="1"/>
              </p:cNvSpPr>
              <p:nvPr/>
            </p:nvSpPr>
            <p:spPr bwMode="auto">
              <a:xfrm>
                <a:off x="3685" y="3669"/>
                <a:ext cx="56" cy="56"/>
              </a:xfrm>
              <a:prstGeom prst="ellipse">
                <a:avLst/>
              </a:prstGeom>
              <a:solidFill>
                <a:schemeClr val="bg2"/>
              </a:solidFill>
              <a:ln w="9525" algn="ctr">
                <a:solidFill>
                  <a:schemeClr val="bg2"/>
                </a:solidFill>
                <a:round/>
                <a:headEnd/>
                <a:tailEnd/>
              </a:ln>
            </p:spPr>
            <p:txBody>
              <a:bodyPr wrap="none" anchor="ctr"/>
              <a:lstStyle/>
              <a:p>
                <a:endParaRPr lang="en-US">
                  <a:effectLst>
                    <a:outerShdw blurRad="127000" dist="127000" dir="2700000" algn="tl" rotWithShape="0">
                      <a:prstClr val="black">
                        <a:alpha val="40000"/>
                      </a:prstClr>
                    </a:outerShdw>
                  </a:effectLst>
                </a:endParaRPr>
              </a:p>
            </p:txBody>
          </p:sp>
          <p:sp>
            <p:nvSpPr>
              <p:cNvPr id="37926" name="Oval 52"/>
              <p:cNvSpPr>
                <a:spLocks noChangeArrowheads="1"/>
              </p:cNvSpPr>
              <p:nvPr/>
            </p:nvSpPr>
            <p:spPr bwMode="auto">
              <a:xfrm>
                <a:off x="3846" y="3598"/>
                <a:ext cx="56" cy="56"/>
              </a:xfrm>
              <a:prstGeom prst="ellipse">
                <a:avLst/>
              </a:prstGeom>
              <a:solidFill>
                <a:schemeClr val="bg2"/>
              </a:solidFill>
              <a:ln w="9525" algn="ctr">
                <a:solidFill>
                  <a:schemeClr val="bg2"/>
                </a:solidFill>
                <a:round/>
                <a:headEnd/>
                <a:tailEnd/>
              </a:ln>
            </p:spPr>
            <p:txBody>
              <a:bodyPr wrap="none" anchor="ctr"/>
              <a:lstStyle/>
              <a:p>
                <a:endParaRPr lang="en-US">
                  <a:effectLst>
                    <a:outerShdw blurRad="127000" dist="127000" dir="2700000" algn="tl" rotWithShape="0">
                      <a:prstClr val="black">
                        <a:alpha val="40000"/>
                      </a:prstClr>
                    </a:outerShdw>
                  </a:effectLst>
                </a:endParaRPr>
              </a:p>
            </p:txBody>
          </p:sp>
          <p:sp>
            <p:nvSpPr>
              <p:cNvPr id="37927" name="Oval 53"/>
              <p:cNvSpPr>
                <a:spLocks noChangeArrowheads="1"/>
              </p:cNvSpPr>
              <p:nvPr/>
            </p:nvSpPr>
            <p:spPr bwMode="auto">
              <a:xfrm>
                <a:off x="4014" y="3664"/>
                <a:ext cx="56" cy="56"/>
              </a:xfrm>
              <a:prstGeom prst="ellipse">
                <a:avLst/>
              </a:prstGeom>
              <a:solidFill>
                <a:schemeClr val="bg2"/>
              </a:solidFill>
              <a:ln w="9525" algn="ctr">
                <a:solidFill>
                  <a:schemeClr val="bg2"/>
                </a:solidFill>
                <a:round/>
                <a:headEnd/>
                <a:tailEnd/>
              </a:ln>
            </p:spPr>
            <p:txBody>
              <a:bodyPr wrap="none" anchor="ctr"/>
              <a:lstStyle/>
              <a:p>
                <a:endParaRPr lang="en-US">
                  <a:effectLst>
                    <a:outerShdw blurRad="127000" dist="127000" dir="2700000" algn="tl" rotWithShape="0">
                      <a:prstClr val="black">
                        <a:alpha val="40000"/>
                      </a:prstClr>
                    </a:outerShdw>
                  </a:effectLst>
                </a:endParaRPr>
              </a:p>
            </p:txBody>
          </p:sp>
        </p:grpSp>
      </p:grpSp>
      <p:sp>
        <p:nvSpPr>
          <p:cNvPr id="178238" name="Text Box &quot;Roetzer&quot;"/>
          <p:cNvSpPr txBox="1">
            <a:spLocks noChangeArrowheads="1"/>
          </p:cNvSpPr>
          <p:nvPr/>
        </p:nvSpPr>
        <p:spPr bwMode="auto">
          <a:xfrm>
            <a:off x="844550" y="3230563"/>
            <a:ext cx="3906838" cy="457200"/>
          </a:xfrm>
          <a:prstGeom prst="rect">
            <a:avLst/>
          </a:prstGeom>
          <a:noFill/>
          <a:ln w="9525">
            <a:noFill/>
            <a:miter lim="800000"/>
            <a:headEnd/>
            <a:tailEnd/>
          </a:ln>
        </p:spPr>
        <p:txBody>
          <a:bodyPr>
            <a:spAutoFit/>
          </a:bodyPr>
          <a:lstStyle/>
          <a:p>
            <a:pPr algn="l">
              <a:spcBef>
                <a:spcPct val="50000"/>
              </a:spcBef>
            </a:pPr>
            <a:r>
              <a:rPr lang="en-US" sz="1400" b="1"/>
              <a:t>1951</a:t>
            </a:r>
            <a:r>
              <a:rPr lang="en-US"/>
              <a:t> – </a:t>
            </a:r>
            <a:r>
              <a:rPr lang="en-US" sz="1400" i="1"/>
              <a:t>Josef Roetzer, M.D. (Austria) </a:t>
            </a:r>
            <a:r>
              <a:rPr lang="en-US"/>
              <a:t>Developed the first “sympto-thermal rule” for determining postovulatory infertility.</a:t>
            </a:r>
          </a:p>
        </p:txBody>
      </p:sp>
      <p:pic>
        <p:nvPicPr>
          <p:cNvPr id="178239" name="Josef Roetzer" descr="Josef Roetzer"/>
          <p:cNvPicPr>
            <a:picLocks noChangeAspect="1" noChangeArrowheads="1"/>
          </p:cNvPicPr>
          <p:nvPr/>
        </p:nvPicPr>
        <p:blipFill>
          <a:blip r:embed="rId5" cstate="print"/>
          <a:srcRect/>
          <a:stretch>
            <a:fillRect/>
          </a:stretch>
        </p:blipFill>
        <p:spPr bwMode="auto">
          <a:xfrm>
            <a:off x="5607050" y="1989138"/>
            <a:ext cx="1685925" cy="23526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78240" name="Text Box &quot;Billings&quot;"/>
          <p:cNvSpPr txBox="1">
            <a:spLocks noChangeArrowheads="1"/>
          </p:cNvSpPr>
          <p:nvPr/>
        </p:nvSpPr>
        <p:spPr bwMode="auto">
          <a:xfrm>
            <a:off x="844550" y="3700463"/>
            <a:ext cx="3906838" cy="609600"/>
          </a:xfrm>
          <a:prstGeom prst="rect">
            <a:avLst/>
          </a:prstGeom>
          <a:noFill/>
          <a:ln w="9525">
            <a:noFill/>
            <a:miter lim="800000"/>
            <a:headEnd/>
            <a:tailEnd/>
          </a:ln>
        </p:spPr>
        <p:txBody>
          <a:bodyPr>
            <a:spAutoFit/>
          </a:bodyPr>
          <a:lstStyle/>
          <a:p>
            <a:pPr algn="l">
              <a:spcBef>
                <a:spcPct val="50000"/>
              </a:spcBef>
            </a:pPr>
            <a:r>
              <a:rPr lang="en-US" sz="1400" b="1"/>
              <a:t>1964</a:t>
            </a:r>
            <a:r>
              <a:rPr lang="en-US"/>
              <a:t> – </a:t>
            </a:r>
            <a:r>
              <a:rPr lang="en-US" sz="1400" i="1"/>
              <a:t>John &amp; Lynn Billings, M.D.s (Australia) </a:t>
            </a:r>
            <a:r>
              <a:rPr lang="en-US"/>
              <a:t>Published first Ovulation Method using a mucus-only methodology.</a:t>
            </a:r>
          </a:p>
        </p:txBody>
      </p:sp>
      <p:pic>
        <p:nvPicPr>
          <p:cNvPr id="178241" name="John &amp; Lynn Billings" descr="billings"/>
          <p:cNvPicPr>
            <a:picLocks noChangeAspect="1" noChangeArrowheads="1"/>
          </p:cNvPicPr>
          <p:nvPr/>
        </p:nvPicPr>
        <p:blipFill>
          <a:blip r:embed="rId6" cstate="print">
            <a:clrChange>
              <a:clrFrom>
                <a:srgbClr val="F5FAFE"/>
              </a:clrFrom>
              <a:clrTo>
                <a:srgbClr val="F5FAFE">
                  <a:alpha val="0"/>
                </a:srgbClr>
              </a:clrTo>
            </a:clrChange>
          </a:blip>
          <a:srcRect/>
          <a:stretch>
            <a:fillRect/>
          </a:stretch>
        </p:blipFill>
        <p:spPr bwMode="auto">
          <a:xfrm>
            <a:off x="4897438" y="1527175"/>
            <a:ext cx="3141662" cy="3259138"/>
          </a:xfrm>
          <a:prstGeom prst="hexagon">
            <a:avLst/>
          </a:prstGeom>
          <a:noFill/>
          <a:ln w="9525">
            <a:noFill/>
            <a:miter lim="800000"/>
            <a:headEnd/>
            <a:tailEnd/>
          </a:ln>
          <a:effectLst>
            <a:outerShdw blurRad="50800" dist="88900" dir="2700000" algn="tl" rotWithShape="0">
              <a:prstClr val="black">
                <a:alpha val="40000"/>
              </a:prstClr>
            </a:outerShdw>
          </a:effectLst>
          <a:scene3d>
            <a:camera prst="orthographicFront"/>
            <a:lightRig rig="threePt" dir="t"/>
          </a:scene3d>
          <a:sp3d>
            <a:bevelT prst="slope"/>
          </a:sp3d>
        </p:spPr>
      </p:pic>
      <p:sp>
        <p:nvSpPr>
          <p:cNvPr id="178242" name="Text Box &quot;Kippleys&quot;"/>
          <p:cNvSpPr txBox="1">
            <a:spLocks noChangeArrowheads="1"/>
          </p:cNvSpPr>
          <p:nvPr/>
        </p:nvSpPr>
        <p:spPr bwMode="auto">
          <a:xfrm>
            <a:off x="844550" y="4294188"/>
            <a:ext cx="3906838" cy="609600"/>
          </a:xfrm>
          <a:prstGeom prst="rect">
            <a:avLst/>
          </a:prstGeom>
          <a:noFill/>
          <a:ln w="9525">
            <a:noFill/>
            <a:miter lim="800000"/>
            <a:headEnd/>
            <a:tailEnd/>
          </a:ln>
        </p:spPr>
        <p:txBody>
          <a:bodyPr>
            <a:spAutoFit/>
          </a:bodyPr>
          <a:lstStyle/>
          <a:p>
            <a:pPr algn="l">
              <a:spcBef>
                <a:spcPct val="50000"/>
              </a:spcBef>
            </a:pPr>
            <a:r>
              <a:rPr lang="en-US" sz="1400" b="1"/>
              <a:t>1971</a:t>
            </a:r>
            <a:r>
              <a:rPr lang="en-US"/>
              <a:t> – </a:t>
            </a:r>
            <a:r>
              <a:rPr lang="en-US" sz="1400" i="1"/>
              <a:t>John &amp; Sheila Kippley, </a:t>
            </a:r>
            <a:r>
              <a:rPr lang="en-US"/>
              <a:t>Formed the Couple to Couple League promoting a sympto-thermal method and breastfeeding.</a:t>
            </a:r>
          </a:p>
        </p:txBody>
      </p:sp>
      <p:sp>
        <p:nvSpPr>
          <p:cNvPr id="178243" name="Text Box &quot;Thomas Hilgers&quot;"/>
          <p:cNvSpPr txBox="1">
            <a:spLocks noChangeArrowheads="1"/>
          </p:cNvSpPr>
          <p:nvPr/>
        </p:nvSpPr>
        <p:spPr bwMode="auto">
          <a:xfrm>
            <a:off x="844550" y="5202238"/>
            <a:ext cx="3906838" cy="609600"/>
          </a:xfrm>
          <a:prstGeom prst="rect">
            <a:avLst/>
          </a:prstGeom>
          <a:noFill/>
          <a:ln w="9525">
            <a:noFill/>
            <a:miter lim="800000"/>
            <a:headEnd/>
            <a:tailEnd/>
          </a:ln>
        </p:spPr>
        <p:txBody>
          <a:bodyPr>
            <a:spAutoFit/>
          </a:bodyPr>
          <a:lstStyle/>
          <a:p>
            <a:pPr algn="l">
              <a:spcBef>
                <a:spcPct val="50000"/>
              </a:spcBef>
            </a:pPr>
            <a:r>
              <a:rPr lang="en-US" sz="1400" b="1" dirty="0"/>
              <a:t>1979</a:t>
            </a:r>
            <a:r>
              <a:rPr lang="en-US" dirty="0"/>
              <a:t> – </a:t>
            </a:r>
            <a:r>
              <a:rPr lang="en-US" sz="1400" i="1" dirty="0"/>
              <a:t>Thomas </a:t>
            </a:r>
            <a:r>
              <a:rPr lang="en-US" sz="1400" i="1" dirty="0" err="1"/>
              <a:t>Hilgers</a:t>
            </a:r>
            <a:r>
              <a:rPr lang="en-US" sz="1400" i="1" dirty="0"/>
              <a:t>, M.D. </a:t>
            </a:r>
            <a:r>
              <a:rPr lang="en-US" dirty="0"/>
              <a:t>Developed the Creighton Model of the Ovulation Method, based exclusively on the tissue exam for mucus.</a:t>
            </a:r>
          </a:p>
        </p:txBody>
      </p:sp>
      <p:sp>
        <p:nvSpPr>
          <p:cNvPr id="178244" name="Text Box &quot;PHX NFP&quot;"/>
          <p:cNvSpPr txBox="1">
            <a:spLocks noChangeArrowheads="1"/>
          </p:cNvSpPr>
          <p:nvPr/>
        </p:nvSpPr>
        <p:spPr bwMode="auto">
          <a:xfrm>
            <a:off x="844550" y="4872038"/>
            <a:ext cx="3906838" cy="304800"/>
          </a:xfrm>
          <a:prstGeom prst="rect">
            <a:avLst/>
          </a:prstGeom>
          <a:noFill/>
          <a:ln w="9525">
            <a:noFill/>
            <a:miter lim="800000"/>
            <a:headEnd/>
            <a:tailEnd/>
          </a:ln>
        </p:spPr>
        <p:txBody>
          <a:bodyPr>
            <a:spAutoFit/>
          </a:bodyPr>
          <a:lstStyle/>
          <a:p>
            <a:pPr algn="l">
              <a:spcBef>
                <a:spcPct val="50000"/>
              </a:spcBef>
            </a:pPr>
            <a:r>
              <a:rPr lang="en-US" sz="1400" b="1"/>
              <a:t>1974</a:t>
            </a:r>
            <a:r>
              <a:rPr lang="en-US"/>
              <a:t> – </a:t>
            </a:r>
            <a:r>
              <a:rPr lang="en-US" sz="1400" i="1"/>
              <a:t>Phoenix NFP Founded</a:t>
            </a:r>
            <a:endParaRPr lang="en-US"/>
          </a:p>
        </p:txBody>
      </p:sp>
      <p:pic>
        <p:nvPicPr>
          <p:cNvPr id="178248" name="Thomas Hilgers" descr="drhilgers"/>
          <p:cNvPicPr>
            <a:picLocks noChangeAspect="1" noChangeArrowheads="1"/>
          </p:cNvPicPr>
          <p:nvPr/>
        </p:nvPicPr>
        <p:blipFill>
          <a:blip r:embed="rId7" cstate="print"/>
          <a:srcRect/>
          <a:stretch>
            <a:fillRect/>
          </a:stretch>
        </p:blipFill>
        <p:spPr bwMode="auto">
          <a:xfrm>
            <a:off x="5607050" y="2020888"/>
            <a:ext cx="1736725" cy="2162175"/>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37908" name="PHX NFP" descr="logocirclenfp"/>
          <p:cNvPicPr>
            <a:picLocks noChangeAspect="1" noChangeArrowheads="1"/>
          </p:cNvPicPr>
          <p:nvPr/>
        </p:nvPicPr>
        <p:blipFill>
          <a:blip r:embed="rId8" cstate="print"/>
          <a:srcRect/>
          <a:stretch>
            <a:fillRect/>
          </a:stretch>
        </p:blipFill>
        <p:spPr bwMode="auto">
          <a:xfrm>
            <a:off x="5711826" y="2408238"/>
            <a:ext cx="1524000" cy="15240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78250" name="Shiela Kippley" descr="sheila kippley"/>
          <p:cNvPicPr>
            <a:picLocks noChangeAspect="1" noChangeArrowheads="1"/>
          </p:cNvPicPr>
          <p:nvPr/>
        </p:nvPicPr>
        <p:blipFill>
          <a:blip r:embed="rId9" cstate="print"/>
          <a:srcRect/>
          <a:stretch>
            <a:fillRect/>
          </a:stretch>
        </p:blipFill>
        <p:spPr bwMode="auto">
          <a:xfrm>
            <a:off x="4997298" y="2178050"/>
            <a:ext cx="1393456" cy="20558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6" name="John Kippley" descr="tempOLEpage"/>
          <p:cNvPicPr>
            <a:picLocks noChangeAspect="1" noChangeArrowheads="1"/>
          </p:cNvPicPr>
          <p:nvPr/>
        </p:nvPicPr>
        <p:blipFill>
          <a:blip r:embed="rId10" cstate="print"/>
          <a:srcRect/>
          <a:stretch>
            <a:fillRect/>
          </a:stretch>
        </p:blipFill>
        <p:spPr bwMode="auto">
          <a:xfrm>
            <a:off x="6411430" y="2169642"/>
            <a:ext cx="1403497" cy="20486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9" name="Text Box &quot;NaPro Technology&quot;"/>
          <p:cNvSpPr txBox="1">
            <a:spLocks noChangeArrowheads="1"/>
          </p:cNvSpPr>
          <p:nvPr/>
        </p:nvSpPr>
        <p:spPr bwMode="auto">
          <a:xfrm>
            <a:off x="844550" y="5803129"/>
            <a:ext cx="3906838" cy="615553"/>
          </a:xfrm>
          <a:prstGeom prst="rect">
            <a:avLst/>
          </a:prstGeom>
          <a:noFill/>
          <a:ln w="9525">
            <a:noFill/>
            <a:miter lim="800000"/>
            <a:headEnd/>
            <a:tailEnd/>
          </a:ln>
        </p:spPr>
        <p:txBody>
          <a:bodyPr>
            <a:spAutoFit/>
          </a:bodyPr>
          <a:lstStyle/>
          <a:p>
            <a:pPr algn="l">
              <a:spcBef>
                <a:spcPct val="50000"/>
              </a:spcBef>
            </a:pPr>
            <a:r>
              <a:rPr lang="en-US" sz="1400" b="1" dirty="0"/>
              <a:t>1985</a:t>
            </a:r>
            <a:r>
              <a:rPr lang="en-US" dirty="0"/>
              <a:t>– </a:t>
            </a:r>
            <a:r>
              <a:rPr lang="en-US" sz="1400" i="1" dirty="0" err="1"/>
              <a:t>NaPro</a:t>
            </a:r>
            <a:r>
              <a:rPr lang="en-US" sz="1400" i="1" dirty="0"/>
              <a:t> Technology </a:t>
            </a:r>
            <a:r>
              <a:rPr lang="en-US" dirty="0"/>
              <a:t>Developed by Dr. Thomas </a:t>
            </a:r>
            <a:r>
              <a:rPr lang="en-US" dirty="0" err="1"/>
              <a:t>Hilgers</a:t>
            </a:r>
            <a:r>
              <a:rPr lang="en-US" dirty="0"/>
              <a:t> at the Pope Paul VI Institute for the Study of Human Reproduction, which he founded in Omaha, Nebraska in 1985.</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8210"/>
                                        </p:tgtEl>
                                        <p:attrNameLst>
                                          <p:attrName>style.visibility</p:attrName>
                                        </p:attrNameLst>
                                      </p:cBhvr>
                                      <p:to>
                                        <p:strVal val="visible"/>
                                      </p:to>
                                    </p:set>
                                    <p:animEffect transition="in" filter="fade">
                                      <p:cBhvr>
                                        <p:cTn id="7" dur="500"/>
                                        <p:tgtEl>
                                          <p:spTgt spid="178210"/>
                                        </p:tgtEl>
                                      </p:cBhvr>
                                    </p:animEffect>
                                  </p:childTnLst>
                                </p:cTn>
                              </p:par>
                              <p:par>
                                <p:cTn id="8" presetID="10" presetClass="entr" presetSubtype="0" fill="hold" nodeType="withEffect">
                                  <p:stCondLst>
                                    <p:cond delay="0"/>
                                  </p:stCondLst>
                                  <p:childTnLst>
                                    <p:set>
                                      <p:cBhvr>
                                        <p:cTn id="9" dur="1" fill="hold">
                                          <p:stCondLst>
                                            <p:cond delay="0"/>
                                          </p:stCondLst>
                                        </p:cTn>
                                        <p:tgtEl>
                                          <p:spTgt spid="37929"/>
                                        </p:tgtEl>
                                        <p:attrNameLst>
                                          <p:attrName>style.visibility</p:attrName>
                                        </p:attrNameLst>
                                      </p:cBhvr>
                                      <p:to>
                                        <p:strVal val="visible"/>
                                      </p:to>
                                    </p:set>
                                    <p:animEffect transition="in" filter="fade">
                                      <p:cBhvr>
                                        <p:cTn id="10" dur="1000"/>
                                        <p:tgtEl>
                                          <p:spTgt spid="379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8211"/>
                                        </p:tgtEl>
                                        <p:attrNameLst>
                                          <p:attrName>style.visibility</p:attrName>
                                        </p:attrNameLst>
                                      </p:cBhvr>
                                      <p:to>
                                        <p:strVal val="visible"/>
                                      </p:to>
                                    </p:set>
                                    <p:animEffect transition="in" filter="fade">
                                      <p:cBhvr>
                                        <p:cTn id="15" dur="500"/>
                                        <p:tgtEl>
                                          <p:spTgt spid="178211"/>
                                        </p:tgtEl>
                                      </p:cBhvr>
                                    </p:animEffect>
                                  </p:childTnLst>
                                </p:cTn>
                              </p:par>
                              <p:par>
                                <p:cTn id="16" presetID="10" presetClass="exit" presetSubtype="0" fill="hold" nodeType="withEffect">
                                  <p:stCondLst>
                                    <p:cond delay="0"/>
                                  </p:stCondLst>
                                  <p:childTnLst>
                                    <p:animEffect transition="out" filter="fade">
                                      <p:cBhvr>
                                        <p:cTn id="17" dur="500"/>
                                        <p:tgtEl>
                                          <p:spTgt spid="37929"/>
                                        </p:tgtEl>
                                      </p:cBhvr>
                                    </p:animEffect>
                                    <p:set>
                                      <p:cBhvr>
                                        <p:cTn id="18" dur="1" fill="hold">
                                          <p:stCondLst>
                                            <p:cond delay="499"/>
                                          </p:stCondLst>
                                        </p:cTn>
                                        <p:tgtEl>
                                          <p:spTgt spid="37929"/>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178213"/>
                                        </p:tgtEl>
                                        <p:attrNameLst>
                                          <p:attrName>style.visibility</p:attrName>
                                        </p:attrNameLst>
                                      </p:cBhvr>
                                      <p:to>
                                        <p:strVal val="visible"/>
                                      </p:to>
                                    </p:set>
                                    <p:animEffect transition="in" filter="fade">
                                      <p:cBhvr>
                                        <p:cTn id="21" dur="500"/>
                                        <p:tgtEl>
                                          <p:spTgt spid="17821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78212"/>
                                        </p:tgtEl>
                                        <p:attrNameLst>
                                          <p:attrName>style.visibility</p:attrName>
                                        </p:attrNameLst>
                                      </p:cBhvr>
                                      <p:to>
                                        <p:strVal val="visible"/>
                                      </p:to>
                                    </p:set>
                                    <p:animEffect transition="in" filter="fade">
                                      <p:cBhvr>
                                        <p:cTn id="26" dur="500"/>
                                        <p:tgtEl>
                                          <p:spTgt spid="178212"/>
                                        </p:tgtEl>
                                      </p:cBhvr>
                                    </p:animEffect>
                                  </p:childTnLst>
                                </p:cTn>
                              </p:par>
                              <p:par>
                                <p:cTn id="27" presetID="10" presetClass="exit" presetSubtype="0" fill="hold" nodeType="withEffect">
                                  <p:stCondLst>
                                    <p:cond delay="0"/>
                                  </p:stCondLst>
                                  <p:childTnLst>
                                    <p:animEffect transition="out" filter="fade">
                                      <p:cBhvr>
                                        <p:cTn id="28" dur="500"/>
                                        <p:tgtEl>
                                          <p:spTgt spid="178213"/>
                                        </p:tgtEl>
                                      </p:cBhvr>
                                    </p:animEffect>
                                    <p:set>
                                      <p:cBhvr>
                                        <p:cTn id="29" dur="1" fill="hold">
                                          <p:stCondLst>
                                            <p:cond delay="499"/>
                                          </p:stCondLst>
                                        </p:cTn>
                                        <p:tgtEl>
                                          <p:spTgt spid="178213"/>
                                        </p:tgtEl>
                                        <p:attrNameLst>
                                          <p:attrName>style.visibility</p:attrName>
                                        </p:attrNameLst>
                                      </p:cBhvr>
                                      <p:to>
                                        <p:strVal val="hidden"/>
                                      </p:to>
                                    </p:set>
                                  </p:childTnLst>
                                </p:cTn>
                              </p:par>
                              <p:par>
                                <p:cTn id="30" presetID="10"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8238"/>
                                        </p:tgtEl>
                                        <p:attrNameLst>
                                          <p:attrName>style.visibility</p:attrName>
                                        </p:attrNameLst>
                                      </p:cBhvr>
                                      <p:to>
                                        <p:strVal val="visible"/>
                                      </p:to>
                                    </p:set>
                                    <p:animEffect transition="in" filter="fade">
                                      <p:cBhvr>
                                        <p:cTn id="37" dur="500"/>
                                        <p:tgtEl>
                                          <p:spTgt spid="178238"/>
                                        </p:tgtEl>
                                      </p:cBhvr>
                                    </p:animEffect>
                                  </p:childTnLst>
                                </p:cTn>
                              </p:par>
                              <p:par>
                                <p:cTn id="38" presetID="10" presetClass="exit" presetSubtype="0" fill="hold" nodeType="withEffect">
                                  <p:stCondLst>
                                    <p:cond delay="0"/>
                                  </p:stCondLst>
                                  <p:childTnLst>
                                    <p:animEffect transition="out" filter="fade">
                                      <p:cBhvr>
                                        <p:cTn id="39" dur="500"/>
                                        <p:tgtEl>
                                          <p:spTgt spid="3"/>
                                        </p:tgtEl>
                                      </p:cBhvr>
                                    </p:animEffect>
                                    <p:set>
                                      <p:cBhvr>
                                        <p:cTn id="40" dur="1" fill="hold">
                                          <p:stCondLst>
                                            <p:cond delay="499"/>
                                          </p:stCondLst>
                                        </p:cTn>
                                        <p:tgtEl>
                                          <p:spTgt spid="3"/>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178239"/>
                                        </p:tgtEl>
                                        <p:attrNameLst>
                                          <p:attrName>style.visibility</p:attrName>
                                        </p:attrNameLst>
                                      </p:cBhvr>
                                      <p:to>
                                        <p:strVal val="visible"/>
                                      </p:to>
                                    </p:set>
                                    <p:animEffect transition="in" filter="fade">
                                      <p:cBhvr>
                                        <p:cTn id="43" dur="500"/>
                                        <p:tgtEl>
                                          <p:spTgt spid="17823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78240"/>
                                        </p:tgtEl>
                                        <p:attrNameLst>
                                          <p:attrName>style.visibility</p:attrName>
                                        </p:attrNameLst>
                                      </p:cBhvr>
                                      <p:to>
                                        <p:strVal val="visible"/>
                                      </p:to>
                                    </p:set>
                                    <p:animEffect transition="in" filter="fade">
                                      <p:cBhvr>
                                        <p:cTn id="48" dur="500"/>
                                        <p:tgtEl>
                                          <p:spTgt spid="178240"/>
                                        </p:tgtEl>
                                      </p:cBhvr>
                                    </p:animEffect>
                                  </p:childTnLst>
                                </p:cTn>
                              </p:par>
                              <p:par>
                                <p:cTn id="49" presetID="10" presetClass="exit" presetSubtype="0" fill="hold" nodeType="withEffect">
                                  <p:stCondLst>
                                    <p:cond delay="0"/>
                                  </p:stCondLst>
                                  <p:childTnLst>
                                    <p:animEffect transition="out" filter="fade">
                                      <p:cBhvr>
                                        <p:cTn id="50" dur="500"/>
                                        <p:tgtEl>
                                          <p:spTgt spid="178239"/>
                                        </p:tgtEl>
                                      </p:cBhvr>
                                    </p:animEffect>
                                    <p:set>
                                      <p:cBhvr>
                                        <p:cTn id="51" dur="1" fill="hold">
                                          <p:stCondLst>
                                            <p:cond delay="499"/>
                                          </p:stCondLst>
                                        </p:cTn>
                                        <p:tgtEl>
                                          <p:spTgt spid="178239"/>
                                        </p:tgtEl>
                                        <p:attrNameLst>
                                          <p:attrName>style.visibility</p:attrName>
                                        </p:attrNameLst>
                                      </p:cBhvr>
                                      <p:to>
                                        <p:strVal val="hidden"/>
                                      </p:to>
                                    </p:set>
                                  </p:childTnLst>
                                </p:cTn>
                              </p:par>
                              <p:par>
                                <p:cTn id="52" presetID="10" presetClass="entr" presetSubtype="0" fill="hold" nodeType="withEffect">
                                  <p:stCondLst>
                                    <p:cond delay="0"/>
                                  </p:stCondLst>
                                  <p:childTnLst>
                                    <p:set>
                                      <p:cBhvr>
                                        <p:cTn id="53" dur="1" fill="hold">
                                          <p:stCondLst>
                                            <p:cond delay="0"/>
                                          </p:stCondLst>
                                        </p:cTn>
                                        <p:tgtEl>
                                          <p:spTgt spid="178241"/>
                                        </p:tgtEl>
                                        <p:attrNameLst>
                                          <p:attrName>style.visibility</p:attrName>
                                        </p:attrNameLst>
                                      </p:cBhvr>
                                      <p:to>
                                        <p:strVal val="visible"/>
                                      </p:to>
                                    </p:set>
                                    <p:animEffect transition="in" filter="fade">
                                      <p:cBhvr>
                                        <p:cTn id="54" dur="500"/>
                                        <p:tgtEl>
                                          <p:spTgt spid="17824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78242"/>
                                        </p:tgtEl>
                                        <p:attrNameLst>
                                          <p:attrName>style.visibility</p:attrName>
                                        </p:attrNameLst>
                                      </p:cBhvr>
                                      <p:to>
                                        <p:strVal val="visible"/>
                                      </p:to>
                                    </p:set>
                                    <p:animEffect transition="in" filter="fade">
                                      <p:cBhvr>
                                        <p:cTn id="59" dur="500"/>
                                        <p:tgtEl>
                                          <p:spTgt spid="178242"/>
                                        </p:tgtEl>
                                      </p:cBhvr>
                                    </p:animEffect>
                                  </p:childTnLst>
                                </p:cTn>
                              </p:par>
                              <p:par>
                                <p:cTn id="60" presetID="10" presetClass="exit" presetSubtype="0" fill="hold" nodeType="withEffect">
                                  <p:stCondLst>
                                    <p:cond delay="0"/>
                                  </p:stCondLst>
                                  <p:childTnLst>
                                    <p:animEffect transition="out" filter="fade">
                                      <p:cBhvr>
                                        <p:cTn id="61" dur="500"/>
                                        <p:tgtEl>
                                          <p:spTgt spid="178241"/>
                                        </p:tgtEl>
                                      </p:cBhvr>
                                    </p:animEffect>
                                    <p:set>
                                      <p:cBhvr>
                                        <p:cTn id="62" dur="1" fill="hold">
                                          <p:stCondLst>
                                            <p:cond delay="499"/>
                                          </p:stCondLst>
                                        </p:cTn>
                                        <p:tgtEl>
                                          <p:spTgt spid="178241"/>
                                        </p:tgtEl>
                                        <p:attrNameLst>
                                          <p:attrName>style.visibility</p:attrName>
                                        </p:attrNameLst>
                                      </p:cBhvr>
                                      <p:to>
                                        <p:strVal val="hidden"/>
                                      </p:to>
                                    </p:set>
                                  </p:childTnLst>
                                </p:cTn>
                              </p:par>
                              <p:par>
                                <p:cTn id="63" presetID="10" presetClass="entr" presetSubtype="0" fill="hold" nodeType="withEffect">
                                  <p:stCondLst>
                                    <p:cond delay="0"/>
                                  </p:stCondLst>
                                  <p:childTnLst>
                                    <p:set>
                                      <p:cBhvr>
                                        <p:cTn id="64" dur="1" fill="hold">
                                          <p:stCondLst>
                                            <p:cond delay="0"/>
                                          </p:stCondLst>
                                        </p:cTn>
                                        <p:tgtEl>
                                          <p:spTgt spid="178250"/>
                                        </p:tgtEl>
                                        <p:attrNameLst>
                                          <p:attrName>style.visibility</p:attrName>
                                        </p:attrNameLst>
                                      </p:cBhvr>
                                      <p:to>
                                        <p:strVal val="visible"/>
                                      </p:to>
                                    </p:set>
                                    <p:animEffect transition="in" filter="fade">
                                      <p:cBhvr>
                                        <p:cTn id="65" dur="500"/>
                                        <p:tgtEl>
                                          <p:spTgt spid="178250"/>
                                        </p:tgtEl>
                                      </p:cBhvr>
                                    </p:animEffect>
                                  </p:childTnLst>
                                </p:cTn>
                              </p:par>
                              <p:par>
                                <p:cTn id="66" presetID="10" presetClass="entr" presetSubtype="0" fill="hold" nodeType="withEffect">
                                  <p:stCondLst>
                                    <p:cond delay="0"/>
                                  </p:stCondLst>
                                  <p:childTnLst>
                                    <p:set>
                                      <p:cBhvr>
                                        <p:cTn id="67" dur="1" fill="hold">
                                          <p:stCondLst>
                                            <p:cond delay="0"/>
                                          </p:stCondLst>
                                        </p:cTn>
                                        <p:tgtEl>
                                          <p:spTgt spid="1026"/>
                                        </p:tgtEl>
                                        <p:attrNameLst>
                                          <p:attrName>style.visibility</p:attrName>
                                        </p:attrNameLst>
                                      </p:cBhvr>
                                      <p:to>
                                        <p:strVal val="visible"/>
                                      </p:to>
                                    </p:set>
                                    <p:animEffect transition="in" filter="fade">
                                      <p:cBhvr>
                                        <p:cTn id="68" dur="500"/>
                                        <p:tgtEl>
                                          <p:spTgt spid="1026"/>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178244"/>
                                        </p:tgtEl>
                                        <p:attrNameLst>
                                          <p:attrName>style.visibility</p:attrName>
                                        </p:attrNameLst>
                                      </p:cBhvr>
                                      <p:to>
                                        <p:strVal val="visible"/>
                                      </p:to>
                                    </p:set>
                                    <p:animEffect transition="in" filter="fade">
                                      <p:cBhvr>
                                        <p:cTn id="73" dur="500"/>
                                        <p:tgtEl>
                                          <p:spTgt spid="178244"/>
                                        </p:tgtEl>
                                      </p:cBhvr>
                                    </p:animEffect>
                                  </p:childTnLst>
                                </p:cTn>
                              </p:par>
                              <p:par>
                                <p:cTn id="74" presetID="10" presetClass="exit" presetSubtype="0" fill="hold" nodeType="withEffect">
                                  <p:stCondLst>
                                    <p:cond delay="0"/>
                                  </p:stCondLst>
                                  <p:childTnLst>
                                    <p:animEffect transition="out" filter="fade">
                                      <p:cBhvr>
                                        <p:cTn id="75" dur="500"/>
                                        <p:tgtEl>
                                          <p:spTgt spid="178250"/>
                                        </p:tgtEl>
                                      </p:cBhvr>
                                    </p:animEffect>
                                    <p:set>
                                      <p:cBhvr>
                                        <p:cTn id="76" dur="1" fill="hold">
                                          <p:stCondLst>
                                            <p:cond delay="499"/>
                                          </p:stCondLst>
                                        </p:cTn>
                                        <p:tgtEl>
                                          <p:spTgt spid="178250"/>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026"/>
                                        </p:tgtEl>
                                      </p:cBhvr>
                                    </p:animEffect>
                                    <p:set>
                                      <p:cBhvr>
                                        <p:cTn id="79" dur="1" fill="hold">
                                          <p:stCondLst>
                                            <p:cond delay="499"/>
                                          </p:stCondLst>
                                        </p:cTn>
                                        <p:tgtEl>
                                          <p:spTgt spid="1026"/>
                                        </p:tgtEl>
                                        <p:attrNameLst>
                                          <p:attrName>style.visibility</p:attrName>
                                        </p:attrNameLst>
                                      </p:cBhvr>
                                      <p:to>
                                        <p:strVal val="hidden"/>
                                      </p:to>
                                    </p:set>
                                  </p:childTnLst>
                                </p:cTn>
                              </p:par>
                              <p:par>
                                <p:cTn id="80" presetID="10" presetClass="entr" presetSubtype="0" fill="hold" nodeType="withEffect">
                                  <p:stCondLst>
                                    <p:cond delay="0"/>
                                  </p:stCondLst>
                                  <p:childTnLst>
                                    <p:set>
                                      <p:cBhvr>
                                        <p:cTn id="81" dur="1" fill="hold">
                                          <p:stCondLst>
                                            <p:cond delay="0"/>
                                          </p:stCondLst>
                                        </p:cTn>
                                        <p:tgtEl>
                                          <p:spTgt spid="37908"/>
                                        </p:tgtEl>
                                        <p:attrNameLst>
                                          <p:attrName>style.visibility</p:attrName>
                                        </p:attrNameLst>
                                      </p:cBhvr>
                                      <p:to>
                                        <p:strVal val="visible"/>
                                      </p:to>
                                    </p:set>
                                    <p:animEffect transition="in" filter="fade">
                                      <p:cBhvr>
                                        <p:cTn id="82" dur="1000"/>
                                        <p:tgtEl>
                                          <p:spTgt spid="37908"/>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78243"/>
                                        </p:tgtEl>
                                        <p:attrNameLst>
                                          <p:attrName>style.visibility</p:attrName>
                                        </p:attrNameLst>
                                      </p:cBhvr>
                                      <p:to>
                                        <p:strVal val="visible"/>
                                      </p:to>
                                    </p:set>
                                    <p:animEffect transition="in" filter="fade">
                                      <p:cBhvr>
                                        <p:cTn id="87" dur="500"/>
                                        <p:tgtEl>
                                          <p:spTgt spid="178243"/>
                                        </p:tgtEl>
                                      </p:cBhvr>
                                    </p:animEffect>
                                  </p:childTnLst>
                                </p:cTn>
                              </p:par>
                              <p:par>
                                <p:cTn id="88" presetID="10" presetClass="entr" presetSubtype="0" fill="hold" nodeType="withEffect">
                                  <p:stCondLst>
                                    <p:cond delay="0"/>
                                  </p:stCondLst>
                                  <p:childTnLst>
                                    <p:set>
                                      <p:cBhvr>
                                        <p:cTn id="89" dur="1" fill="hold">
                                          <p:stCondLst>
                                            <p:cond delay="0"/>
                                          </p:stCondLst>
                                        </p:cTn>
                                        <p:tgtEl>
                                          <p:spTgt spid="178248"/>
                                        </p:tgtEl>
                                        <p:attrNameLst>
                                          <p:attrName>style.visibility</p:attrName>
                                        </p:attrNameLst>
                                      </p:cBhvr>
                                      <p:to>
                                        <p:strVal val="visible"/>
                                      </p:to>
                                    </p:set>
                                    <p:animEffect transition="in" filter="fade">
                                      <p:cBhvr>
                                        <p:cTn id="90" dur="500"/>
                                        <p:tgtEl>
                                          <p:spTgt spid="178248"/>
                                        </p:tgtEl>
                                      </p:cBhvr>
                                    </p:animEffect>
                                  </p:childTnLst>
                                </p:cTn>
                              </p:par>
                              <p:par>
                                <p:cTn id="91" presetID="10" presetClass="exit" presetSubtype="0" fill="hold" nodeType="withEffect">
                                  <p:stCondLst>
                                    <p:cond delay="0"/>
                                  </p:stCondLst>
                                  <p:childTnLst>
                                    <p:animEffect transition="out" filter="fade">
                                      <p:cBhvr>
                                        <p:cTn id="92" dur="500"/>
                                        <p:tgtEl>
                                          <p:spTgt spid="37908"/>
                                        </p:tgtEl>
                                      </p:cBhvr>
                                    </p:animEffect>
                                    <p:set>
                                      <p:cBhvr>
                                        <p:cTn id="93" dur="1" fill="hold">
                                          <p:stCondLst>
                                            <p:cond delay="499"/>
                                          </p:stCondLst>
                                        </p:cTn>
                                        <p:tgtEl>
                                          <p:spTgt spid="37908"/>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39"/>
                                        </p:tgtEl>
                                        <p:attrNameLst>
                                          <p:attrName>style.visibility</p:attrName>
                                        </p:attrNameLst>
                                      </p:cBhvr>
                                      <p:to>
                                        <p:strVal val="visible"/>
                                      </p:to>
                                    </p:set>
                                    <p:animEffect transition="in" filter="fade">
                                      <p:cBhvr>
                                        <p:cTn id="9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210" grpId="0"/>
      <p:bldP spid="178211" grpId="0"/>
      <p:bldP spid="178212" grpId="0"/>
      <p:bldP spid="178238" grpId="0"/>
      <p:bldP spid="178240" grpId="0"/>
      <p:bldP spid="178242" grpId="0"/>
      <p:bldP spid="178243" grpId="0"/>
      <p:bldP spid="178244" grpId="0"/>
      <p:bldP spid="3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0" descr="MPj04036620000[1]"/>
          <p:cNvPicPr>
            <a:picLocks noChangeAspect="1" noChangeArrowheads="1"/>
          </p:cNvPicPr>
          <p:nvPr/>
        </p:nvPicPr>
        <p:blipFill>
          <a:blip r:embed="rId3" cstate="print"/>
          <a:srcRect/>
          <a:stretch>
            <a:fillRect/>
          </a:stretch>
        </p:blipFill>
        <p:spPr bwMode="auto">
          <a:xfrm>
            <a:off x="3667125" y="3784600"/>
            <a:ext cx="2122488" cy="2654300"/>
          </a:xfrm>
          <a:prstGeom prst="rect">
            <a:avLst/>
          </a:prstGeom>
          <a:ln>
            <a:noFill/>
          </a:ln>
          <a:effectLst>
            <a:outerShdw blurRad="190500" algn="tl" rotWithShape="0">
              <a:srgbClr val="000000">
                <a:alpha val="70000"/>
              </a:srgbClr>
            </a:outerShdw>
            <a:softEdge rad="31750"/>
          </a:effectLst>
        </p:spPr>
      </p:pic>
      <p:pic>
        <p:nvPicPr>
          <p:cNvPr id="38915" name="Picture 15" descr="MPj04093470000[1]"/>
          <p:cNvPicPr>
            <a:picLocks noChangeAspect="1" noChangeArrowheads="1"/>
          </p:cNvPicPr>
          <p:nvPr/>
        </p:nvPicPr>
        <p:blipFill>
          <a:blip r:embed="rId4" cstate="print"/>
          <a:srcRect/>
          <a:stretch>
            <a:fillRect/>
          </a:stretch>
        </p:blipFill>
        <p:spPr bwMode="auto">
          <a:xfrm>
            <a:off x="757238" y="1481138"/>
            <a:ext cx="2395537" cy="2395537"/>
          </a:xfrm>
          <a:prstGeom prst="rect">
            <a:avLst/>
          </a:prstGeom>
          <a:ln>
            <a:noFill/>
          </a:ln>
          <a:effectLst>
            <a:outerShdw blurRad="190500" algn="tl" rotWithShape="0">
              <a:srgbClr val="000000">
                <a:alpha val="70000"/>
              </a:srgbClr>
            </a:outerShdw>
            <a:softEdge rad="31750"/>
          </a:effectLst>
        </p:spPr>
      </p:pic>
      <p:pic>
        <p:nvPicPr>
          <p:cNvPr id="38916" name="Picture 11" descr="MPj04069930000[1]"/>
          <p:cNvPicPr>
            <a:picLocks noChangeAspect="1" noChangeArrowheads="1"/>
          </p:cNvPicPr>
          <p:nvPr/>
        </p:nvPicPr>
        <p:blipFill>
          <a:blip r:embed="rId5" cstate="print"/>
          <a:srcRect/>
          <a:stretch>
            <a:fillRect/>
          </a:stretch>
        </p:blipFill>
        <p:spPr bwMode="auto">
          <a:xfrm>
            <a:off x="3757613" y="1274763"/>
            <a:ext cx="3902075" cy="2600325"/>
          </a:xfrm>
          <a:prstGeom prst="rect">
            <a:avLst/>
          </a:prstGeom>
          <a:ln>
            <a:noFill/>
          </a:ln>
          <a:effectLst>
            <a:outerShdw blurRad="190500" algn="tl" rotWithShape="0">
              <a:srgbClr val="000000">
                <a:alpha val="70000"/>
              </a:srgbClr>
            </a:outerShdw>
            <a:softEdge rad="31750"/>
          </a:effectLst>
        </p:spPr>
      </p:pic>
      <p:pic>
        <p:nvPicPr>
          <p:cNvPr id="38917" name="Picture 12" descr="MPj04025790000[1]"/>
          <p:cNvPicPr>
            <a:picLocks noChangeAspect="1" noChangeArrowheads="1"/>
          </p:cNvPicPr>
          <p:nvPr/>
        </p:nvPicPr>
        <p:blipFill>
          <a:blip r:embed="rId6" cstate="print"/>
          <a:srcRect/>
          <a:stretch>
            <a:fillRect/>
          </a:stretch>
        </p:blipFill>
        <p:spPr bwMode="auto">
          <a:xfrm>
            <a:off x="2100263" y="3435350"/>
            <a:ext cx="1927225" cy="2409825"/>
          </a:xfrm>
          <a:prstGeom prst="rect">
            <a:avLst/>
          </a:prstGeom>
          <a:ln>
            <a:noFill/>
          </a:ln>
          <a:effectLst>
            <a:outerShdw blurRad="190500" algn="tl" rotWithShape="0">
              <a:srgbClr val="000000">
                <a:alpha val="70000"/>
              </a:srgbClr>
            </a:outerShdw>
            <a:softEdge rad="31750"/>
          </a:effectLst>
        </p:spPr>
      </p:pic>
      <p:pic>
        <p:nvPicPr>
          <p:cNvPr id="38918" name="Picture 14" descr="MPj04068880000[1]"/>
          <p:cNvPicPr>
            <a:picLocks noChangeAspect="1" noChangeArrowheads="1"/>
          </p:cNvPicPr>
          <p:nvPr/>
        </p:nvPicPr>
        <p:blipFill>
          <a:blip r:embed="rId7" cstate="print"/>
          <a:srcRect/>
          <a:stretch>
            <a:fillRect/>
          </a:stretch>
        </p:blipFill>
        <p:spPr bwMode="auto">
          <a:xfrm>
            <a:off x="3051175" y="1033463"/>
            <a:ext cx="2030413" cy="2538412"/>
          </a:xfrm>
          <a:prstGeom prst="rect">
            <a:avLst/>
          </a:prstGeom>
          <a:ln>
            <a:noFill/>
          </a:ln>
          <a:effectLst>
            <a:outerShdw blurRad="190500" algn="tl" rotWithShape="0">
              <a:srgbClr val="000000">
                <a:alpha val="70000"/>
              </a:srgbClr>
            </a:outerShdw>
            <a:softEdge rad="31750"/>
          </a:effectLst>
        </p:spPr>
      </p:pic>
      <p:pic>
        <p:nvPicPr>
          <p:cNvPr id="38919" name="Picture 16" descr="MPj04097310000[1]"/>
          <p:cNvPicPr>
            <a:picLocks noChangeAspect="1" noChangeArrowheads="1"/>
          </p:cNvPicPr>
          <p:nvPr/>
        </p:nvPicPr>
        <p:blipFill>
          <a:blip r:embed="rId8" cstate="print"/>
          <a:srcRect/>
          <a:stretch>
            <a:fillRect/>
          </a:stretch>
        </p:blipFill>
        <p:spPr bwMode="auto">
          <a:xfrm>
            <a:off x="6983413" y="1835150"/>
            <a:ext cx="1406525" cy="2114550"/>
          </a:xfrm>
          <a:prstGeom prst="rect">
            <a:avLst/>
          </a:prstGeom>
          <a:ln>
            <a:noFill/>
          </a:ln>
          <a:effectLst>
            <a:outerShdw blurRad="190500" algn="tl" rotWithShape="0">
              <a:srgbClr val="000000">
                <a:alpha val="70000"/>
              </a:srgbClr>
            </a:outerShdw>
            <a:softEdge rad="31750"/>
          </a:effectLst>
        </p:spPr>
      </p:pic>
      <p:pic>
        <p:nvPicPr>
          <p:cNvPr id="38920" name="Picture 17" descr="MPj04090690000[1]"/>
          <p:cNvPicPr>
            <a:picLocks noChangeAspect="1" noChangeArrowheads="1"/>
          </p:cNvPicPr>
          <p:nvPr/>
        </p:nvPicPr>
        <p:blipFill>
          <a:blip r:embed="rId9" cstate="print"/>
          <a:srcRect/>
          <a:stretch>
            <a:fillRect/>
          </a:stretch>
        </p:blipFill>
        <p:spPr bwMode="auto">
          <a:xfrm>
            <a:off x="681038" y="3609975"/>
            <a:ext cx="1733550" cy="1733550"/>
          </a:xfrm>
          <a:prstGeom prst="rect">
            <a:avLst/>
          </a:prstGeom>
          <a:ln>
            <a:noFill/>
          </a:ln>
          <a:effectLst>
            <a:outerShdw blurRad="190500" algn="tl" rotWithShape="0">
              <a:srgbClr val="000000">
                <a:alpha val="70000"/>
              </a:srgbClr>
            </a:outerShdw>
            <a:softEdge rad="31750"/>
          </a:effectLst>
        </p:spPr>
      </p:pic>
      <p:pic>
        <p:nvPicPr>
          <p:cNvPr id="38921" name="Picture 18" descr="MPj04089260000[1]"/>
          <p:cNvPicPr>
            <a:picLocks noChangeAspect="1" noChangeArrowheads="1"/>
          </p:cNvPicPr>
          <p:nvPr/>
        </p:nvPicPr>
        <p:blipFill>
          <a:blip r:embed="rId10" cstate="print"/>
          <a:srcRect/>
          <a:stretch>
            <a:fillRect/>
          </a:stretch>
        </p:blipFill>
        <p:spPr bwMode="auto">
          <a:xfrm>
            <a:off x="5589440" y="3680785"/>
            <a:ext cx="2397125" cy="2397125"/>
          </a:xfrm>
          <a:prstGeom prst="rect">
            <a:avLst/>
          </a:prstGeom>
          <a:ln>
            <a:noFill/>
          </a:ln>
          <a:effectLst>
            <a:outerShdw blurRad="190500" algn="tl" rotWithShape="0">
              <a:srgbClr val="000000">
                <a:alpha val="70000"/>
              </a:srgbClr>
            </a:outerShdw>
            <a:softEdge rad="31750"/>
          </a:effectLst>
        </p:spPr>
      </p:pic>
      <p:sp>
        <p:nvSpPr>
          <p:cNvPr id="5123" name="Rectangle 3"/>
          <p:cNvSpPr>
            <a:spLocks noGrp="1" noRot="1" noChangeArrowheads="1"/>
          </p:cNvSpPr>
          <p:nvPr>
            <p:ph type="title"/>
          </p:nvPr>
        </p:nvSpPr>
        <p:spPr>
          <a:xfrm>
            <a:off x="1529871" y="230852"/>
            <a:ext cx="6105525" cy="762000"/>
          </a:xfrm>
        </p:spPr>
        <p:txBody>
          <a:bodyPr>
            <a:normAutofit fontScale="90000"/>
          </a:bodyPr>
          <a:lstStyle/>
          <a:p>
            <a:pPr eaLnBrk="1" hangingPunct="1">
              <a:defRPr/>
            </a:pPr>
            <a:r>
              <a:rPr lang="en-US" sz="6600" i="1" dirty="0">
                <a:solidFill>
                  <a:schemeClr val="hlink"/>
                </a:solidFill>
                <a:latin typeface="Calisto MT" pitchFamily="18" charset="0"/>
              </a:rPr>
              <a:t>What is NFP?</a:t>
            </a:r>
          </a:p>
        </p:txBody>
      </p:sp>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33" descr="MPj03168500000[1]"/>
          <p:cNvPicPr>
            <a:picLocks noChangeAspect="1" noChangeArrowheads="1"/>
          </p:cNvPicPr>
          <p:nvPr/>
        </p:nvPicPr>
        <p:blipFill>
          <a:blip r:embed="rId3" cstate="print"/>
          <a:srcRect/>
          <a:stretch>
            <a:fillRect/>
          </a:stretch>
        </p:blipFill>
        <p:spPr bwMode="auto">
          <a:xfrm>
            <a:off x="6545742" y="3140075"/>
            <a:ext cx="1882775" cy="2874963"/>
          </a:xfrm>
          <a:prstGeom prst="rect">
            <a:avLst/>
          </a:prstGeom>
          <a:ln>
            <a:noFill/>
          </a:ln>
          <a:effectLst>
            <a:outerShdw blurRad="292100" dist="139700" dir="2700000" algn="tl" rotWithShape="0">
              <a:srgbClr val="333333">
                <a:alpha val="65000"/>
              </a:srgbClr>
            </a:outerShdw>
            <a:softEdge rad="31750"/>
          </a:effectLst>
        </p:spPr>
      </p:pic>
      <p:pic>
        <p:nvPicPr>
          <p:cNvPr id="39939" name="Picture 28" descr="MPj04096070000[1]"/>
          <p:cNvPicPr>
            <a:picLocks noChangeAspect="1" noChangeArrowheads="1"/>
          </p:cNvPicPr>
          <p:nvPr/>
        </p:nvPicPr>
        <p:blipFill>
          <a:blip r:embed="rId4" cstate="print"/>
          <a:srcRect/>
          <a:stretch>
            <a:fillRect/>
          </a:stretch>
        </p:blipFill>
        <p:spPr bwMode="auto">
          <a:xfrm>
            <a:off x="3817938" y="4165600"/>
            <a:ext cx="3233737" cy="2162175"/>
          </a:xfrm>
          <a:prstGeom prst="rect">
            <a:avLst/>
          </a:prstGeom>
          <a:ln>
            <a:noFill/>
          </a:ln>
          <a:effectLst>
            <a:outerShdw blurRad="292100" dist="139700" dir="2700000" algn="tl" rotWithShape="0">
              <a:srgbClr val="333333">
                <a:alpha val="65000"/>
              </a:srgbClr>
            </a:outerShdw>
            <a:softEdge rad="31750"/>
          </a:effectLst>
        </p:spPr>
      </p:pic>
      <p:pic>
        <p:nvPicPr>
          <p:cNvPr id="39940" name="Picture 24" descr="MPj03863670000[1]"/>
          <p:cNvPicPr>
            <a:picLocks noChangeAspect="1" noChangeArrowheads="1"/>
          </p:cNvPicPr>
          <p:nvPr/>
        </p:nvPicPr>
        <p:blipFill>
          <a:blip r:embed="rId5" cstate="print"/>
          <a:srcRect/>
          <a:stretch>
            <a:fillRect/>
          </a:stretch>
        </p:blipFill>
        <p:spPr bwMode="auto">
          <a:xfrm>
            <a:off x="725488" y="928688"/>
            <a:ext cx="3422650" cy="5160962"/>
          </a:xfrm>
          <a:prstGeom prst="rect">
            <a:avLst/>
          </a:prstGeom>
          <a:ln>
            <a:noFill/>
          </a:ln>
          <a:effectLst>
            <a:outerShdw blurRad="292100" dist="139700" dir="2700000" algn="tl" rotWithShape="0">
              <a:srgbClr val="333333">
                <a:alpha val="65000"/>
              </a:srgbClr>
            </a:outerShdw>
            <a:softEdge rad="31750"/>
          </a:effectLst>
        </p:spPr>
      </p:pic>
      <p:pic>
        <p:nvPicPr>
          <p:cNvPr id="39941" name="Picture 26" descr="MPj04021680000[1]"/>
          <p:cNvPicPr>
            <a:picLocks noChangeAspect="1" noChangeArrowheads="1"/>
          </p:cNvPicPr>
          <p:nvPr/>
        </p:nvPicPr>
        <p:blipFill>
          <a:blip r:embed="rId6" cstate="print"/>
          <a:srcRect/>
          <a:stretch>
            <a:fillRect/>
          </a:stretch>
        </p:blipFill>
        <p:spPr bwMode="auto">
          <a:xfrm>
            <a:off x="5054600" y="3295650"/>
            <a:ext cx="1500188" cy="1000125"/>
          </a:xfrm>
          <a:prstGeom prst="rect">
            <a:avLst/>
          </a:prstGeom>
          <a:ln>
            <a:noFill/>
          </a:ln>
          <a:effectLst>
            <a:outerShdw blurRad="292100" dist="139700" dir="2700000" algn="tl" rotWithShape="0">
              <a:srgbClr val="333333">
                <a:alpha val="65000"/>
              </a:srgbClr>
            </a:outerShdw>
            <a:softEdge rad="31750"/>
          </a:effectLst>
        </p:spPr>
      </p:pic>
      <p:pic>
        <p:nvPicPr>
          <p:cNvPr id="39942" name="Picture 27" descr="MPj04074160000[1]"/>
          <p:cNvPicPr>
            <a:picLocks noChangeAspect="1" noChangeArrowheads="1"/>
          </p:cNvPicPr>
          <p:nvPr/>
        </p:nvPicPr>
        <p:blipFill>
          <a:blip r:embed="rId7" cstate="print"/>
          <a:srcRect/>
          <a:stretch>
            <a:fillRect/>
          </a:stretch>
        </p:blipFill>
        <p:spPr bwMode="auto">
          <a:xfrm>
            <a:off x="3360738" y="974725"/>
            <a:ext cx="1189037" cy="1782763"/>
          </a:xfrm>
          <a:prstGeom prst="rect">
            <a:avLst/>
          </a:prstGeom>
          <a:ln>
            <a:noFill/>
          </a:ln>
          <a:effectLst>
            <a:outerShdw blurRad="292100" dist="139700" dir="2700000" algn="tl" rotWithShape="0">
              <a:srgbClr val="333333">
                <a:alpha val="65000"/>
              </a:srgbClr>
            </a:outerShdw>
            <a:softEdge rad="31750"/>
          </a:effectLst>
        </p:spPr>
      </p:pic>
      <p:pic>
        <p:nvPicPr>
          <p:cNvPr id="39943" name="Picture 30" descr="MPj04089790000[1]"/>
          <p:cNvPicPr>
            <a:picLocks noChangeAspect="1" noChangeArrowheads="1"/>
          </p:cNvPicPr>
          <p:nvPr/>
        </p:nvPicPr>
        <p:blipFill>
          <a:blip r:embed="rId8" cstate="print"/>
          <a:srcRect/>
          <a:stretch>
            <a:fillRect/>
          </a:stretch>
        </p:blipFill>
        <p:spPr bwMode="auto">
          <a:xfrm>
            <a:off x="4510088" y="965200"/>
            <a:ext cx="3792537" cy="2530475"/>
          </a:xfrm>
          <a:prstGeom prst="rect">
            <a:avLst/>
          </a:prstGeom>
          <a:ln>
            <a:noFill/>
          </a:ln>
          <a:effectLst>
            <a:outerShdw blurRad="292100" dist="139700" dir="2700000" algn="tl" rotWithShape="0">
              <a:srgbClr val="333333">
                <a:alpha val="65000"/>
              </a:srgbClr>
            </a:outerShdw>
            <a:softEdge rad="31750"/>
          </a:effectLst>
        </p:spPr>
      </p:pic>
      <p:pic>
        <p:nvPicPr>
          <p:cNvPr id="39944" name="Picture 29" descr="MPj04093600000[1]"/>
          <p:cNvPicPr>
            <a:picLocks noChangeAspect="1" noChangeArrowheads="1"/>
          </p:cNvPicPr>
          <p:nvPr/>
        </p:nvPicPr>
        <p:blipFill>
          <a:blip r:embed="rId9" cstate="print"/>
          <a:srcRect/>
          <a:stretch>
            <a:fillRect/>
          </a:stretch>
        </p:blipFill>
        <p:spPr bwMode="auto">
          <a:xfrm>
            <a:off x="3844925" y="2700338"/>
            <a:ext cx="1209675" cy="1812925"/>
          </a:xfrm>
          <a:prstGeom prst="rect">
            <a:avLst/>
          </a:prstGeom>
          <a:ln>
            <a:noFill/>
          </a:ln>
          <a:effectLst>
            <a:outerShdw blurRad="292100" dist="139700" dir="2700000" algn="tl" rotWithShape="0">
              <a:srgbClr val="333333">
                <a:alpha val="65000"/>
              </a:srgbClr>
            </a:outerShdw>
            <a:softEdge rad="31750"/>
          </a:effectLst>
        </p:spPr>
      </p:pic>
      <p:sp>
        <p:nvSpPr>
          <p:cNvPr id="7174" name="Rectangle 6"/>
          <p:cNvSpPr>
            <a:spLocks noGrp="1" noChangeArrowheads="1"/>
          </p:cNvSpPr>
          <p:nvPr>
            <p:ph type="ctrTitle"/>
          </p:nvPr>
        </p:nvSpPr>
        <p:spPr>
          <a:xfrm>
            <a:off x="683253" y="0"/>
            <a:ext cx="7982282" cy="893135"/>
          </a:xfrm>
          <a:effectLst>
            <a:outerShdw dist="53882" dir="2700000" algn="ctr" rotWithShape="0">
              <a:schemeClr val="bg2"/>
            </a:outerShdw>
          </a:effectLst>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eaLnBrk="1" hangingPunct="1">
              <a:defRPr/>
            </a:pPr>
            <a:r>
              <a:rPr lang="en-US" cap="none" dirty="0">
                <a:ln w="11430"/>
                <a:solidFill>
                  <a:srgbClr val="FFFF00"/>
                </a:solidFill>
                <a:effectLst>
                  <a:outerShdw blurRad="50800" dist="39000" dir="5460000" algn="tl">
                    <a:srgbClr val="000000">
                      <a:alpha val="38000"/>
                    </a:srgbClr>
                  </a:outerShdw>
                </a:effectLst>
                <a:latin typeface="Calisto MT" pitchFamily="18" charset="0"/>
              </a:rPr>
              <a:t>Achieving Pregnancy</a:t>
            </a: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sosceles Triangle 8"/>
          <p:cNvSpPr/>
          <p:nvPr/>
        </p:nvSpPr>
        <p:spPr>
          <a:xfrm rot="8635289">
            <a:off x="5143976" y="3853501"/>
            <a:ext cx="4484496" cy="2572275"/>
          </a:xfrm>
          <a:prstGeom prst="triangle">
            <a:avLst>
              <a:gd name="adj" fmla="val 66681"/>
            </a:avLst>
          </a:prstGeom>
          <a:solidFill>
            <a:schemeClr val="accent1">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19" name="Rectangle 7"/>
          <p:cNvSpPr>
            <a:spLocks noGrp="1" noRot="1" noChangeArrowheads="1"/>
          </p:cNvSpPr>
          <p:nvPr>
            <p:ph type="title"/>
          </p:nvPr>
        </p:nvSpPr>
        <p:spPr/>
        <p:txBody>
          <a:bodyPr/>
          <a:lstStyle/>
          <a:p>
            <a:pPr eaLnBrk="1" hangingPunct="1">
              <a:defRPr/>
            </a:pPr>
            <a:r>
              <a:rPr lang="en-US" dirty="0">
                <a:solidFill>
                  <a:schemeClr val="hlink"/>
                </a:solidFill>
              </a:rPr>
              <a:t>Overview</a:t>
            </a:r>
          </a:p>
        </p:txBody>
      </p:sp>
      <p:sp>
        <p:nvSpPr>
          <p:cNvPr id="13318" name="Rectangle 6"/>
          <p:cNvSpPr>
            <a:spLocks noGrp="1" noChangeArrowheads="1"/>
          </p:cNvSpPr>
          <p:nvPr>
            <p:ph idx="1"/>
          </p:nvPr>
        </p:nvSpPr>
        <p:spPr>
          <a:xfrm>
            <a:off x="787802" y="1391970"/>
            <a:ext cx="7568396" cy="2090969"/>
          </a:xfrm>
        </p:spPr>
        <p:txBody>
          <a:bodyPr wrap="square">
            <a:noAutofit/>
            <a:scene3d>
              <a:camera prst="orthographicFront"/>
              <a:lightRig rig="soft" dir="t">
                <a:rot lat="0" lon="0" rev="10800000"/>
              </a:lightRig>
            </a:scene3d>
            <a:sp3d>
              <a:bevelT w="27940" h="12700"/>
              <a:contourClr>
                <a:srgbClr val="DDDDDD"/>
              </a:contourClr>
            </a:sp3d>
          </a:bodyPr>
          <a:lstStyle/>
          <a:p>
            <a:pPr marL="411163" eaLnBrk="1" hangingPunct="1">
              <a:spcBef>
                <a:spcPts val="2500"/>
              </a:spcBef>
              <a:buFontTx/>
              <a:buChar char="•"/>
              <a:defRPr/>
            </a:pPr>
            <a:r>
              <a:rPr lang="en-US" sz="2400" b="1" spc="150" dirty="0">
                <a:ln w="11430"/>
                <a:solidFill>
                  <a:srgbClr val="F8F8F8"/>
                </a:solidFill>
                <a:effectLst>
                  <a:outerShdw blurRad="25400" algn="tl" rotWithShape="0">
                    <a:srgbClr val="000000">
                      <a:alpha val="43000"/>
                    </a:srgbClr>
                  </a:outerShdw>
                </a:effectLst>
                <a:latin typeface="Verdana" pitchFamily="34" charset="0"/>
              </a:rPr>
              <a:t>Christian &amp; Sacramental View of Marriage (Theological Foundation)</a:t>
            </a:r>
          </a:p>
          <a:p>
            <a:pPr marL="411163" eaLnBrk="1" hangingPunct="1">
              <a:spcBef>
                <a:spcPts val="2500"/>
              </a:spcBef>
              <a:buFontTx/>
              <a:buChar char="•"/>
              <a:defRPr/>
            </a:pPr>
            <a:r>
              <a:rPr lang="en-US" sz="2400" b="1" spc="150" dirty="0">
                <a:ln w="11430"/>
                <a:solidFill>
                  <a:srgbClr val="F8F8F8"/>
                </a:solidFill>
                <a:effectLst>
                  <a:outerShdw blurRad="25400" algn="tl" rotWithShape="0">
                    <a:srgbClr val="000000">
                      <a:alpha val="43000"/>
                    </a:srgbClr>
                  </a:outerShdw>
                </a:effectLst>
                <a:latin typeface="Verdana" pitchFamily="34" charset="0"/>
              </a:rPr>
              <a:t>Scientific Basis of NFP:  Anatomy, Hormones, Menstrual Cycle</a:t>
            </a:r>
          </a:p>
        </p:txBody>
      </p:sp>
      <p:pic>
        <p:nvPicPr>
          <p:cNvPr id="4" name="Picture 160" descr="logocirclenfp"/>
          <p:cNvPicPr>
            <a:picLocks noChangeAspect="1" noChangeArrowheads="1"/>
          </p:cNvPicPr>
          <p:nvPr/>
        </p:nvPicPr>
        <p:blipFill>
          <a:blip r:embed="rId3" cstate="print"/>
          <a:srcRect l="10605" t="9714" r="9996" b="10559"/>
          <a:stretch>
            <a:fillRect/>
          </a:stretch>
        </p:blipFill>
        <p:spPr bwMode="auto">
          <a:xfrm>
            <a:off x="7844937" y="335515"/>
            <a:ext cx="960266" cy="964238"/>
          </a:xfrm>
          <a:prstGeom prst="ellipse">
            <a:avLst/>
          </a:prstGeom>
          <a:ln w="19050" cap="rnd">
            <a:solidFill>
              <a:srgbClr val="333333"/>
            </a:solidFill>
          </a:ln>
          <a:effectLst>
            <a:glow rad="63500">
              <a:schemeClr val="accent3">
                <a:satMod val="175000"/>
                <a:alpha val="40000"/>
              </a:schemeClr>
            </a:glow>
            <a:outerShdw blurRad="190500" dist="1524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descr="Diocese_of_Phoenix_Shield.jpg"/>
          <p:cNvPicPr>
            <a:picLocks noChangeAspect="1"/>
          </p:cNvPicPr>
          <p:nvPr/>
        </p:nvPicPr>
        <p:blipFill>
          <a:blip r:embed="rId4" cstate="print">
            <a:clrChange>
              <a:clrFrom>
                <a:srgbClr val="FFFFFF"/>
              </a:clrFrom>
              <a:clrTo>
                <a:srgbClr val="FFFFFF">
                  <a:alpha val="0"/>
                </a:srgbClr>
              </a:clrTo>
            </a:clrChange>
          </a:blip>
          <a:stretch>
            <a:fillRect/>
          </a:stretch>
        </p:blipFill>
        <p:spPr>
          <a:xfrm>
            <a:off x="263466" y="179343"/>
            <a:ext cx="921583" cy="1288776"/>
          </a:xfrm>
          <a:prstGeom prst="rect">
            <a:avLst/>
          </a:prstGeom>
          <a:ln>
            <a:noFill/>
          </a:ln>
          <a:effectLst>
            <a:outerShdw blurRad="292100" dist="139700" dir="2700000" algn="tl" rotWithShape="0">
              <a:srgbClr val="333333">
                <a:alpha val="65000"/>
              </a:srgbClr>
            </a:outerShdw>
          </a:effectLst>
        </p:spPr>
      </p:pic>
      <p:sp>
        <p:nvSpPr>
          <p:cNvPr id="6" name="Rectangle 6"/>
          <p:cNvSpPr txBox="1">
            <a:spLocks noChangeArrowheads="1"/>
          </p:cNvSpPr>
          <p:nvPr/>
        </p:nvSpPr>
        <p:spPr>
          <a:xfrm>
            <a:off x="777526" y="3426252"/>
            <a:ext cx="4678052" cy="3077290"/>
          </a:xfrm>
          <a:prstGeom prst="rect">
            <a:avLst/>
          </a:prstGeom>
        </p:spPr>
        <p:txBody>
          <a:bodyPr vert="horz" wrap="square">
            <a:noAutofit/>
            <a:scene3d>
              <a:camera prst="orthographicFront"/>
              <a:lightRig rig="soft" dir="t">
                <a:rot lat="0" lon="0" rev="10800000"/>
              </a:lightRig>
            </a:scene3d>
            <a:sp3d>
              <a:bevelT w="27940" h="12700"/>
              <a:contourClr>
                <a:srgbClr val="DDDDDD"/>
              </a:contourClr>
            </a:sp3d>
          </a:bodyPr>
          <a:lstStyle/>
          <a:p>
            <a:pPr marL="411163" marR="0" lvl="0" indent="-411480" algn="l" defTabSz="914400" rtl="0" eaLnBrk="1" fontAlgn="auto" latinLnBrk="0" hangingPunct="1">
              <a:lnSpc>
                <a:spcPct val="100000"/>
              </a:lnSpc>
              <a:spcBef>
                <a:spcPts val="2500"/>
              </a:spcBef>
              <a:spcAft>
                <a:spcPts val="0"/>
              </a:spcAft>
              <a:buClr>
                <a:schemeClr val="tx1">
                  <a:shade val="95000"/>
                </a:schemeClr>
              </a:buClr>
              <a:buSzPct val="65000"/>
              <a:buFontTx/>
              <a:buChar char="•"/>
              <a:tabLst/>
              <a:defRPr/>
            </a:pPr>
            <a:r>
              <a:rPr kumimoji="0" lang="en-US" sz="2400" b="1" i="0" u="none" strike="noStrike" kern="1200" cap="none" spc="150" normalizeH="0" baseline="0" noProof="0" dirty="0">
                <a:ln w="11430"/>
                <a:solidFill>
                  <a:srgbClr val="F8F8F8"/>
                </a:solidFill>
                <a:effectLst>
                  <a:outerShdw blurRad="25400" algn="tl" rotWithShape="0">
                    <a:srgbClr val="000000">
                      <a:alpha val="43000"/>
                    </a:srgbClr>
                  </a:outerShdw>
                </a:effectLst>
                <a:uLnTx/>
                <a:uFillTx/>
                <a:latin typeface="Verdana" pitchFamily="34" charset="0"/>
                <a:ea typeface="+mn-ea"/>
                <a:cs typeface="+mn-cs"/>
              </a:rPr>
              <a:t>Contraception &amp; Unintended Effects</a:t>
            </a:r>
          </a:p>
          <a:p>
            <a:pPr marL="411163" marR="0" lvl="0" indent="-411480" algn="l" defTabSz="914400" rtl="0" eaLnBrk="1" fontAlgn="auto" latinLnBrk="0" hangingPunct="1">
              <a:lnSpc>
                <a:spcPct val="100000"/>
              </a:lnSpc>
              <a:spcBef>
                <a:spcPts val="2500"/>
              </a:spcBef>
              <a:spcAft>
                <a:spcPts val="0"/>
              </a:spcAft>
              <a:buClr>
                <a:schemeClr val="tx1">
                  <a:shade val="95000"/>
                </a:schemeClr>
              </a:buClr>
              <a:buSzPct val="65000"/>
              <a:buFontTx/>
              <a:buChar char="•"/>
              <a:tabLst/>
              <a:defRPr/>
            </a:pPr>
            <a:r>
              <a:rPr kumimoji="0" lang="en-US" sz="2400" b="1" i="0" u="none" strike="noStrike" kern="1200" cap="none" spc="150" normalizeH="0" baseline="0" noProof="0" dirty="0">
                <a:ln w="11430"/>
                <a:solidFill>
                  <a:srgbClr val="F8F8F8"/>
                </a:solidFill>
                <a:effectLst>
                  <a:outerShdw blurRad="25400" algn="tl" rotWithShape="0">
                    <a:srgbClr val="000000">
                      <a:alpha val="43000"/>
                    </a:srgbClr>
                  </a:outerShdw>
                </a:effectLst>
                <a:uLnTx/>
                <a:uFillTx/>
                <a:latin typeface="Verdana" pitchFamily="34" charset="0"/>
                <a:ea typeface="+mn-ea"/>
                <a:cs typeface="+mn-cs"/>
              </a:rPr>
              <a:t>Effectiveness Rates</a:t>
            </a:r>
          </a:p>
          <a:p>
            <a:pPr marL="411163" marR="0" lvl="0" indent="-411480" algn="l" defTabSz="914400" rtl="0" eaLnBrk="1" fontAlgn="auto" latinLnBrk="0" hangingPunct="1">
              <a:lnSpc>
                <a:spcPct val="100000"/>
              </a:lnSpc>
              <a:spcBef>
                <a:spcPts val="2500"/>
              </a:spcBef>
              <a:spcAft>
                <a:spcPts val="0"/>
              </a:spcAft>
              <a:buClr>
                <a:schemeClr val="tx1">
                  <a:shade val="95000"/>
                </a:schemeClr>
              </a:buClr>
              <a:buSzPct val="65000"/>
              <a:buFontTx/>
              <a:buChar char="•"/>
              <a:tabLst/>
              <a:defRPr/>
            </a:pPr>
            <a:r>
              <a:rPr kumimoji="0" lang="en-US" sz="2400" b="1" i="0" u="none" strike="noStrike" kern="1200" cap="none" spc="150" normalizeH="0" baseline="0" noProof="0" dirty="0">
                <a:ln w="11430"/>
                <a:solidFill>
                  <a:srgbClr val="F8F8F8"/>
                </a:solidFill>
                <a:effectLst>
                  <a:outerShdw blurRad="25400" algn="tl" rotWithShape="0">
                    <a:srgbClr val="000000">
                      <a:alpha val="43000"/>
                    </a:srgbClr>
                  </a:outerShdw>
                </a:effectLst>
                <a:uLnTx/>
                <a:uFillTx/>
                <a:latin typeface="Verdana" pitchFamily="34" charset="0"/>
                <a:ea typeface="+mn-ea"/>
                <a:cs typeface="+mn-cs"/>
              </a:rPr>
              <a:t>Your Next Step: Learning NFP</a:t>
            </a:r>
          </a:p>
        </p:txBody>
      </p:sp>
      <p:pic>
        <p:nvPicPr>
          <p:cNvPr id="8" name="Picture 7" descr="family_lauging.jpg"/>
          <p:cNvPicPr>
            <a:picLocks noChangeAspect="1"/>
          </p:cNvPicPr>
          <p:nvPr/>
        </p:nvPicPr>
        <p:blipFill>
          <a:blip r:embed="rId5" cstate="print"/>
          <a:stretch>
            <a:fillRect/>
          </a:stretch>
        </p:blipFill>
        <p:spPr>
          <a:xfrm>
            <a:off x="5284340" y="3443349"/>
            <a:ext cx="3270909" cy="2690323"/>
          </a:xfrm>
          <a:prstGeom prst="roundRect">
            <a:avLst>
              <a:gd name="adj" fmla="val 10939"/>
            </a:avLst>
          </a:prstGeom>
          <a:ln>
            <a:noFill/>
          </a:ln>
          <a:effectLst>
            <a:outerShdw blurRad="50800" dist="127000" dir="2700000" algn="tl" rotWithShape="0">
              <a:prstClr val="black">
                <a:alpha val="40000"/>
              </a:prstClr>
            </a:outerShdw>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318">
                                            <p:txEl>
                                              <p:pRg st="0" end="0"/>
                                            </p:txEl>
                                          </p:spTgt>
                                        </p:tgtEl>
                                        <p:attrNameLst>
                                          <p:attrName>style.visibility</p:attrName>
                                        </p:attrNameLst>
                                      </p:cBhvr>
                                      <p:to>
                                        <p:strVal val="visible"/>
                                      </p:to>
                                    </p:set>
                                    <p:animEffect transition="in" filter="fade">
                                      <p:cBhvr>
                                        <p:cTn id="7" dur="1000"/>
                                        <p:tgtEl>
                                          <p:spTgt spid="13318">
                                            <p:txEl>
                                              <p:pRg st="0" end="0"/>
                                            </p:txEl>
                                          </p:spTgt>
                                        </p:tgtEl>
                                      </p:cBhvr>
                                    </p:animEffect>
                                    <p:anim calcmode="lin" valueType="num">
                                      <p:cBhvr>
                                        <p:cTn id="8" dur="1000" fill="hold"/>
                                        <p:tgtEl>
                                          <p:spTgt spid="1331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3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318">
                                            <p:txEl>
                                              <p:pRg st="1" end="1"/>
                                            </p:txEl>
                                          </p:spTgt>
                                        </p:tgtEl>
                                        <p:attrNameLst>
                                          <p:attrName>style.visibility</p:attrName>
                                        </p:attrNameLst>
                                      </p:cBhvr>
                                      <p:to>
                                        <p:strVal val="visible"/>
                                      </p:to>
                                    </p:set>
                                    <p:animEffect transition="in" filter="fade">
                                      <p:cBhvr>
                                        <p:cTn id="14" dur="1000"/>
                                        <p:tgtEl>
                                          <p:spTgt spid="13318">
                                            <p:txEl>
                                              <p:pRg st="1" end="1"/>
                                            </p:txEl>
                                          </p:spTgt>
                                        </p:tgtEl>
                                      </p:cBhvr>
                                    </p:animEffect>
                                    <p:anim calcmode="lin" valueType="num">
                                      <p:cBhvr>
                                        <p:cTn id="15" dur="1000" fill="hold"/>
                                        <p:tgtEl>
                                          <p:spTgt spid="1331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331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1000"/>
                                        <p:tgtEl>
                                          <p:spTgt spid="6">
                                            <p:txEl>
                                              <p:pRg st="0" end="0"/>
                                            </p:txEl>
                                          </p:spTgt>
                                        </p:tgtEl>
                                      </p:cBhvr>
                                    </p:animEffect>
                                    <p:anim calcmode="lin" valueType="num">
                                      <p:cBhvr>
                                        <p:cTn id="2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Effect transition="in" filter="fade">
                                      <p:cBhvr>
                                        <p:cTn id="28" dur="1000"/>
                                        <p:tgtEl>
                                          <p:spTgt spid="6">
                                            <p:txEl>
                                              <p:pRg st="1" end="1"/>
                                            </p:txEl>
                                          </p:spTgt>
                                        </p:tgtEl>
                                      </p:cBhvr>
                                    </p:animEffect>
                                    <p:anim calcmode="lin" valueType="num">
                                      <p:cBhvr>
                                        <p:cTn id="29"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animEffect transition="in" filter="fade">
                                      <p:cBhvr>
                                        <p:cTn id="35" dur="1000"/>
                                        <p:tgtEl>
                                          <p:spTgt spid="6">
                                            <p:txEl>
                                              <p:pRg st="2" end="2"/>
                                            </p:txEl>
                                          </p:spTgt>
                                        </p:tgtEl>
                                      </p:cBhvr>
                                    </p:animEffect>
                                    <p:anim calcmode="lin" valueType="num">
                                      <p:cBhvr>
                                        <p:cTn id="36"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8" grpId="0" uiExpand="1" build="p" bldLvl="2"/>
      <p:bldP spid="6" grpId="0" uiExpand="1" build="p" bldLvl="2"/>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914" name="AutoShape 26"/>
          <p:cNvSpPr>
            <a:spLocks noChangeArrowheads="1"/>
          </p:cNvSpPr>
          <p:nvPr/>
        </p:nvSpPr>
        <p:spPr bwMode="auto">
          <a:xfrm>
            <a:off x="2505075" y="2371725"/>
            <a:ext cx="3876675" cy="2905125"/>
          </a:xfrm>
          <a:prstGeom prst="star5">
            <a:avLst/>
          </a:prstGeom>
          <a:solidFill>
            <a:srgbClr val="FFFF66"/>
          </a:solidFill>
          <a:ln w="9525">
            <a:miter lim="800000"/>
            <a:headEnd/>
            <a:tailEnd/>
          </a:ln>
          <a:effectLst/>
          <a:scene3d>
            <a:camera prst="legacyObliqueTop">
              <a:rot lat="17699998" lon="0" rev="0"/>
            </a:camera>
            <a:lightRig rig="legacyFlat2" dir="t"/>
          </a:scene3d>
          <a:sp3d extrusionH="430200" prstMaterial="legacyMetal">
            <a:bevelT w="13500" h="13500" prst="angle"/>
            <a:bevelB w="13500" h="13500" prst="angle"/>
            <a:extrusionClr>
              <a:schemeClr val="hlink"/>
            </a:extrusionClr>
          </a:sp3d>
        </p:spPr>
        <p:txBody>
          <a:bodyPr wrap="none" anchor="ctr">
            <a:flatTx/>
          </a:bodyPr>
          <a:lstStyle/>
          <a:p>
            <a:pPr>
              <a:defRPr/>
            </a:pPr>
            <a:endParaRPr lang="en-US"/>
          </a:p>
        </p:txBody>
      </p:sp>
      <p:sp>
        <p:nvSpPr>
          <p:cNvPr id="293891" name="Rectangle 3"/>
          <p:cNvSpPr>
            <a:spLocks noGrp="1" noRot="1" noChangeArrowheads="1"/>
          </p:cNvSpPr>
          <p:nvPr>
            <p:ph type="title"/>
          </p:nvPr>
        </p:nvSpPr>
        <p:spPr/>
        <p:txBody>
          <a:bodyPr/>
          <a:lstStyle/>
          <a:p>
            <a:pPr eaLnBrk="1" hangingPunct="1">
              <a:defRPr/>
            </a:pPr>
            <a:r>
              <a:rPr lang="en-US" dirty="0">
                <a:solidFill>
                  <a:schemeClr val="hlink"/>
                </a:solidFill>
              </a:rPr>
              <a:t>Who Can Use NFP?</a:t>
            </a:r>
          </a:p>
        </p:txBody>
      </p:sp>
      <p:grpSp>
        <p:nvGrpSpPr>
          <p:cNvPr id="2" name="Group 24"/>
          <p:cNvGrpSpPr>
            <a:grpSpLocks/>
          </p:cNvGrpSpPr>
          <p:nvPr/>
        </p:nvGrpSpPr>
        <p:grpSpPr bwMode="auto">
          <a:xfrm>
            <a:off x="1919288" y="4949825"/>
            <a:ext cx="1906587" cy="1719263"/>
            <a:chOff x="1209" y="3118"/>
            <a:chExt cx="1201" cy="1083"/>
          </a:xfrm>
        </p:grpSpPr>
        <p:pic>
          <p:nvPicPr>
            <p:cNvPr id="40977" name="Picture 7"/>
            <p:cNvPicPr>
              <a:picLocks noChangeAspect="1" noChangeArrowheads="1"/>
            </p:cNvPicPr>
            <p:nvPr/>
          </p:nvPicPr>
          <p:blipFill>
            <a:blip r:embed="rId3" cstate="print"/>
            <a:srcRect/>
            <a:stretch>
              <a:fillRect/>
            </a:stretch>
          </p:blipFill>
          <p:spPr bwMode="auto">
            <a:xfrm>
              <a:off x="1390" y="3118"/>
              <a:ext cx="864" cy="868"/>
            </a:xfrm>
            <a:prstGeom prst="rect">
              <a:avLst/>
            </a:prstGeom>
            <a:noFill/>
            <a:ln w="9525">
              <a:noFill/>
              <a:miter lim="800000"/>
              <a:headEnd/>
              <a:tailEnd/>
            </a:ln>
          </p:spPr>
        </p:pic>
        <p:sp>
          <p:nvSpPr>
            <p:cNvPr id="293901" name="Rectangle 13"/>
            <p:cNvSpPr>
              <a:spLocks noChangeArrowheads="1"/>
            </p:cNvSpPr>
            <p:nvPr/>
          </p:nvSpPr>
          <p:spPr bwMode="auto">
            <a:xfrm>
              <a:off x="1209" y="4009"/>
              <a:ext cx="1201" cy="192"/>
            </a:xfrm>
            <a:prstGeom prst="rect">
              <a:avLst/>
            </a:prstGeom>
            <a:noFill/>
            <a:ln w="9525">
              <a:noFill/>
              <a:miter lim="800000"/>
              <a:headEnd/>
              <a:tailEnd/>
            </a:ln>
            <a:effectLst/>
          </p:spPr>
          <p:txBody>
            <a:bodyPr wrap="none" lIns="0" tIns="0" rIns="0" bIns="0">
              <a:spAutoFit/>
            </a:bodyPr>
            <a:lstStyle/>
            <a:p>
              <a:pPr algn="l">
                <a:defRPr/>
              </a:pPr>
              <a:r>
                <a:rPr lang="en-US" sz="2000" b="1">
                  <a:solidFill>
                    <a:srgbClr val="FFFFFF"/>
                  </a:solidFill>
                  <a:effectLst>
                    <a:outerShdw blurRad="38100" dist="38100" dir="2700000" algn="tl">
                      <a:srgbClr val="000000"/>
                    </a:outerShdw>
                  </a:effectLst>
                </a:rPr>
                <a:t>Pre-menopause</a:t>
              </a:r>
            </a:p>
          </p:txBody>
        </p:sp>
      </p:grpSp>
      <p:grpSp>
        <p:nvGrpSpPr>
          <p:cNvPr id="3" name="Group 23"/>
          <p:cNvGrpSpPr>
            <a:grpSpLocks/>
          </p:cNvGrpSpPr>
          <p:nvPr/>
        </p:nvGrpSpPr>
        <p:grpSpPr bwMode="auto">
          <a:xfrm>
            <a:off x="5122863" y="4949825"/>
            <a:ext cx="1722437" cy="1736725"/>
            <a:chOff x="3227" y="3118"/>
            <a:chExt cx="1085" cy="1094"/>
          </a:xfrm>
        </p:grpSpPr>
        <p:pic>
          <p:nvPicPr>
            <p:cNvPr id="40975" name="Picture 8"/>
            <p:cNvPicPr>
              <a:picLocks noChangeAspect="1" noChangeArrowheads="1"/>
            </p:cNvPicPr>
            <p:nvPr/>
          </p:nvPicPr>
          <p:blipFill>
            <a:blip r:embed="rId4" cstate="print"/>
            <a:srcRect/>
            <a:stretch>
              <a:fillRect/>
            </a:stretch>
          </p:blipFill>
          <p:spPr bwMode="auto">
            <a:xfrm>
              <a:off x="3360" y="3118"/>
              <a:ext cx="864" cy="864"/>
            </a:xfrm>
            <a:prstGeom prst="rect">
              <a:avLst/>
            </a:prstGeom>
            <a:noFill/>
            <a:ln w="9525">
              <a:noFill/>
              <a:miter lim="800000"/>
              <a:headEnd/>
              <a:tailEnd/>
            </a:ln>
          </p:spPr>
        </p:pic>
        <p:sp>
          <p:nvSpPr>
            <p:cNvPr id="293903" name="Rectangle 15"/>
            <p:cNvSpPr>
              <a:spLocks noChangeArrowheads="1"/>
            </p:cNvSpPr>
            <p:nvPr/>
          </p:nvSpPr>
          <p:spPr bwMode="auto">
            <a:xfrm>
              <a:off x="3227" y="4020"/>
              <a:ext cx="1085" cy="192"/>
            </a:xfrm>
            <a:prstGeom prst="rect">
              <a:avLst/>
            </a:prstGeom>
            <a:noFill/>
            <a:ln w="9525">
              <a:noFill/>
              <a:miter lim="800000"/>
              <a:headEnd/>
              <a:tailEnd/>
            </a:ln>
          </p:spPr>
          <p:txBody>
            <a:bodyPr wrap="none" lIns="0" tIns="0" rIns="0" bIns="0">
              <a:spAutoFit/>
            </a:bodyPr>
            <a:lstStyle/>
            <a:p>
              <a:pPr algn="l">
                <a:defRPr/>
              </a:pPr>
              <a:r>
                <a:rPr lang="en-US" sz="2000" b="1">
                  <a:solidFill>
                    <a:srgbClr val="FFFFFF"/>
                  </a:solidFill>
                  <a:effectLst>
                    <a:outerShdw blurRad="38100" dist="38100" dir="2700000" algn="tl">
                      <a:srgbClr val="000000"/>
                    </a:outerShdw>
                  </a:effectLst>
                </a:rPr>
                <a:t>Post-hormone</a:t>
              </a:r>
              <a:endParaRPr lang="en-US">
                <a:effectLst>
                  <a:outerShdw blurRad="38100" dist="38100" dir="2700000" algn="tl">
                    <a:srgbClr val="000000"/>
                  </a:outerShdw>
                </a:effectLst>
              </a:endParaRPr>
            </a:p>
          </p:txBody>
        </p:sp>
      </p:grpSp>
      <p:grpSp>
        <p:nvGrpSpPr>
          <p:cNvPr id="4" name="Group 22"/>
          <p:cNvGrpSpPr>
            <a:grpSpLocks/>
          </p:cNvGrpSpPr>
          <p:nvPr/>
        </p:nvGrpSpPr>
        <p:grpSpPr bwMode="auto">
          <a:xfrm>
            <a:off x="5424488" y="2590800"/>
            <a:ext cx="2511425" cy="2097088"/>
            <a:chOff x="3417" y="1632"/>
            <a:chExt cx="1582" cy="1321"/>
          </a:xfrm>
        </p:grpSpPr>
        <p:pic>
          <p:nvPicPr>
            <p:cNvPr id="40973" name="Picture 9"/>
            <p:cNvPicPr>
              <a:picLocks noChangeAspect="1" noChangeArrowheads="1"/>
            </p:cNvPicPr>
            <p:nvPr/>
          </p:nvPicPr>
          <p:blipFill>
            <a:blip r:embed="rId5" cstate="print"/>
            <a:srcRect/>
            <a:stretch>
              <a:fillRect/>
            </a:stretch>
          </p:blipFill>
          <p:spPr bwMode="auto">
            <a:xfrm>
              <a:off x="3744" y="1632"/>
              <a:ext cx="864" cy="864"/>
            </a:xfrm>
            <a:prstGeom prst="rect">
              <a:avLst/>
            </a:prstGeom>
            <a:noFill/>
            <a:ln w="9525">
              <a:noFill/>
              <a:miter lim="800000"/>
              <a:headEnd/>
              <a:tailEnd/>
            </a:ln>
          </p:spPr>
        </p:pic>
        <p:sp>
          <p:nvSpPr>
            <p:cNvPr id="293904" name="Rectangle 16"/>
            <p:cNvSpPr>
              <a:spLocks noChangeArrowheads="1"/>
            </p:cNvSpPr>
            <p:nvPr/>
          </p:nvSpPr>
          <p:spPr bwMode="auto">
            <a:xfrm>
              <a:off x="3417" y="2569"/>
              <a:ext cx="1582" cy="384"/>
            </a:xfrm>
            <a:prstGeom prst="rect">
              <a:avLst/>
            </a:prstGeom>
            <a:noFill/>
            <a:ln w="9525">
              <a:noFill/>
              <a:miter lim="800000"/>
              <a:headEnd/>
              <a:tailEnd/>
            </a:ln>
          </p:spPr>
          <p:txBody>
            <a:bodyPr wrap="none" lIns="0" tIns="0" rIns="0" bIns="0">
              <a:spAutoFit/>
            </a:bodyPr>
            <a:lstStyle/>
            <a:p>
              <a:pPr>
                <a:defRPr/>
              </a:pPr>
              <a:r>
                <a:rPr lang="en-US" sz="2000" b="1">
                  <a:solidFill>
                    <a:srgbClr val="FFFFFF"/>
                  </a:solidFill>
                  <a:effectLst>
                    <a:outerShdw blurRad="38100" dist="38100" dir="2700000" algn="tl">
                      <a:srgbClr val="000000"/>
                    </a:outerShdw>
                  </a:effectLst>
                </a:rPr>
                <a:t>Achieving / Avoiding</a:t>
              </a:r>
            </a:p>
            <a:p>
              <a:pPr>
                <a:defRPr/>
              </a:pPr>
              <a:r>
                <a:rPr lang="en-US" sz="2000" b="1">
                  <a:solidFill>
                    <a:srgbClr val="FFFFFF"/>
                  </a:solidFill>
                  <a:effectLst>
                    <a:outerShdw blurRad="38100" dist="38100" dir="2700000" algn="tl">
                      <a:srgbClr val="000000"/>
                    </a:outerShdw>
                  </a:effectLst>
                </a:rPr>
                <a:t>Pregnancy</a:t>
              </a:r>
              <a:endParaRPr lang="en-US">
                <a:effectLst>
                  <a:outerShdw blurRad="38100" dist="38100" dir="2700000" algn="tl">
                    <a:srgbClr val="000000"/>
                  </a:outerShdw>
                </a:effectLst>
              </a:endParaRPr>
            </a:p>
          </p:txBody>
        </p:sp>
      </p:grpSp>
      <p:grpSp>
        <p:nvGrpSpPr>
          <p:cNvPr id="5" name="Group 25"/>
          <p:cNvGrpSpPr>
            <a:grpSpLocks/>
          </p:cNvGrpSpPr>
          <p:nvPr/>
        </p:nvGrpSpPr>
        <p:grpSpPr bwMode="auto">
          <a:xfrm>
            <a:off x="1158875" y="2590800"/>
            <a:ext cx="2184400" cy="2097088"/>
            <a:chOff x="730" y="1632"/>
            <a:chExt cx="1376" cy="1321"/>
          </a:xfrm>
        </p:grpSpPr>
        <p:pic>
          <p:nvPicPr>
            <p:cNvPr id="40971" name="Picture 10"/>
            <p:cNvPicPr>
              <a:picLocks noChangeAspect="1" noChangeArrowheads="1"/>
            </p:cNvPicPr>
            <p:nvPr/>
          </p:nvPicPr>
          <p:blipFill>
            <a:blip r:embed="rId6" cstate="print"/>
            <a:srcRect/>
            <a:stretch>
              <a:fillRect/>
            </a:stretch>
          </p:blipFill>
          <p:spPr bwMode="auto">
            <a:xfrm>
              <a:off x="1006" y="1632"/>
              <a:ext cx="864" cy="860"/>
            </a:xfrm>
            <a:prstGeom prst="rect">
              <a:avLst/>
            </a:prstGeom>
            <a:noFill/>
            <a:ln w="9525">
              <a:noFill/>
              <a:miter lim="800000"/>
              <a:headEnd/>
              <a:tailEnd/>
            </a:ln>
          </p:spPr>
        </p:pic>
        <p:sp>
          <p:nvSpPr>
            <p:cNvPr id="293906" name="Rectangle 18"/>
            <p:cNvSpPr>
              <a:spLocks noChangeArrowheads="1"/>
            </p:cNvSpPr>
            <p:nvPr/>
          </p:nvSpPr>
          <p:spPr bwMode="auto">
            <a:xfrm>
              <a:off x="730" y="2569"/>
              <a:ext cx="1376" cy="384"/>
            </a:xfrm>
            <a:prstGeom prst="rect">
              <a:avLst/>
            </a:prstGeom>
            <a:noFill/>
            <a:ln w="9525">
              <a:noFill/>
              <a:miter lim="800000"/>
              <a:headEnd/>
              <a:tailEnd/>
            </a:ln>
          </p:spPr>
          <p:txBody>
            <a:bodyPr wrap="none" lIns="0" tIns="0" rIns="0" bIns="0">
              <a:spAutoFit/>
            </a:bodyPr>
            <a:lstStyle/>
            <a:p>
              <a:pPr>
                <a:defRPr/>
              </a:pPr>
              <a:r>
                <a:rPr lang="en-US" sz="2000" b="1">
                  <a:solidFill>
                    <a:srgbClr val="FFFFFF"/>
                  </a:solidFill>
                  <a:effectLst>
                    <a:outerShdw blurRad="38100" dist="38100" dir="2700000" algn="tl">
                      <a:srgbClr val="000000"/>
                    </a:outerShdw>
                  </a:effectLst>
                </a:rPr>
                <a:t>Regular / Irregular</a:t>
              </a:r>
            </a:p>
            <a:p>
              <a:pPr>
                <a:defRPr/>
              </a:pPr>
              <a:r>
                <a:rPr lang="en-US" sz="2000" b="1">
                  <a:solidFill>
                    <a:srgbClr val="FFFFFF"/>
                  </a:solidFill>
                  <a:effectLst>
                    <a:outerShdw blurRad="38100" dist="38100" dir="2700000" algn="tl">
                      <a:srgbClr val="000000"/>
                    </a:outerShdw>
                  </a:effectLst>
                </a:rPr>
                <a:t>Menstrual Cycles</a:t>
              </a:r>
            </a:p>
          </p:txBody>
        </p:sp>
      </p:grpSp>
      <p:grpSp>
        <p:nvGrpSpPr>
          <p:cNvPr id="6" name="Group 21"/>
          <p:cNvGrpSpPr>
            <a:grpSpLocks/>
          </p:cNvGrpSpPr>
          <p:nvPr/>
        </p:nvGrpSpPr>
        <p:grpSpPr bwMode="auto">
          <a:xfrm>
            <a:off x="3597275" y="1371600"/>
            <a:ext cx="1693863" cy="1736725"/>
            <a:chOff x="2266" y="864"/>
            <a:chExt cx="1067" cy="1094"/>
          </a:xfrm>
        </p:grpSpPr>
        <p:pic>
          <p:nvPicPr>
            <p:cNvPr id="40969" name="Picture 11"/>
            <p:cNvPicPr>
              <a:picLocks noChangeAspect="1" noChangeArrowheads="1"/>
            </p:cNvPicPr>
            <p:nvPr/>
          </p:nvPicPr>
          <p:blipFill>
            <a:blip r:embed="rId7" cstate="print"/>
            <a:srcRect/>
            <a:stretch>
              <a:fillRect/>
            </a:stretch>
          </p:blipFill>
          <p:spPr bwMode="auto">
            <a:xfrm>
              <a:off x="2350" y="864"/>
              <a:ext cx="864" cy="864"/>
            </a:xfrm>
            <a:prstGeom prst="rect">
              <a:avLst/>
            </a:prstGeom>
            <a:noFill/>
            <a:ln w="9525">
              <a:noFill/>
              <a:miter lim="800000"/>
              <a:headEnd/>
              <a:tailEnd/>
            </a:ln>
          </p:spPr>
        </p:pic>
        <p:sp>
          <p:nvSpPr>
            <p:cNvPr id="293908" name="Rectangle 20"/>
            <p:cNvSpPr>
              <a:spLocks noChangeArrowheads="1"/>
            </p:cNvSpPr>
            <p:nvPr/>
          </p:nvSpPr>
          <p:spPr bwMode="auto">
            <a:xfrm>
              <a:off x="2266" y="1766"/>
              <a:ext cx="1067" cy="192"/>
            </a:xfrm>
            <a:prstGeom prst="rect">
              <a:avLst/>
            </a:prstGeom>
            <a:noFill/>
            <a:ln w="9525">
              <a:noFill/>
              <a:miter lim="800000"/>
              <a:headEnd/>
              <a:tailEnd/>
            </a:ln>
          </p:spPr>
          <p:txBody>
            <a:bodyPr wrap="none" lIns="0" tIns="0" rIns="0" bIns="0">
              <a:spAutoFit/>
            </a:bodyPr>
            <a:lstStyle/>
            <a:p>
              <a:pPr algn="l">
                <a:defRPr/>
              </a:pPr>
              <a:r>
                <a:rPr lang="en-US" sz="2000" b="1">
                  <a:solidFill>
                    <a:srgbClr val="FFFFFF"/>
                  </a:solidFill>
                  <a:effectLst>
                    <a:outerShdw blurRad="38100" dist="38100" dir="2700000" algn="tl">
                      <a:srgbClr val="000000"/>
                    </a:outerShdw>
                  </a:effectLst>
                </a:rPr>
                <a:t>Breastfeeding</a:t>
              </a:r>
              <a:endParaRPr lang="en-US">
                <a:effectLst>
                  <a:outerShdw blurRad="38100" dist="38100" dir="2700000" algn="tl">
                    <a:srgbClr val="000000"/>
                  </a:outerShdw>
                </a:effectLst>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par>
                                <p:cTn id="10" presetID="64" presetClass="path" presetSubtype="0" accel="50000" decel="50000" fill="hold" nodeType="withEffect">
                                  <p:stCondLst>
                                    <p:cond delay="0"/>
                                  </p:stCondLst>
                                  <p:childTnLst>
                                    <p:animMotion origin="layout" path="M 0.00104 0.25 L 2.5E-6 7.40741E-7 " pathEditMode="relative" rAng="0" ptsTypes="AA">
                                      <p:cBhvr>
                                        <p:cTn id="11" dur="1000" fill="hold"/>
                                        <p:tgtEl>
                                          <p:spTgt spid="6"/>
                                        </p:tgtEl>
                                        <p:attrNameLst>
                                          <p:attrName>ppt_x</p:attrName>
                                          <p:attrName>ppt_y</p:attrName>
                                        </p:attrNameLst>
                                      </p:cBhvr>
                                      <p:rCtr x="-100" y="-12500"/>
                                    </p:animMotion>
                                  </p:childTnLst>
                                </p:cTn>
                              </p:par>
                            </p:childTnLst>
                          </p:cTn>
                        </p:par>
                        <p:par>
                          <p:cTn id="12" fill="hold">
                            <p:stCondLst>
                              <p:cond delay="1000"/>
                            </p:stCondLst>
                            <p:childTnLst>
                              <p:par>
                                <p:cTn id="13" presetID="53"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Effect transition="in" filter="fade">
                                      <p:cBhvr>
                                        <p:cTn id="17" dur="1000"/>
                                        <p:tgtEl>
                                          <p:spTgt spid="4"/>
                                        </p:tgtEl>
                                      </p:cBhvr>
                                    </p:animEffect>
                                  </p:childTnLst>
                                </p:cTn>
                              </p:par>
                              <p:par>
                                <p:cTn id="18" presetID="49" presetClass="path" presetSubtype="0" accel="50000" decel="50000" fill="hold" nodeType="withEffect">
                                  <p:stCondLst>
                                    <p:cond delay="0"/>
                                  </p:stCondLst>
                                  <p:childTnLst>
                                    <p:animMotion origin="layout" path="M -0.24063 0.04305 L -0.00417 -0.03473 " pathEditMode="relative" rAng="0" ptsTypes="AA">
                                      <p:cBhvr>
                                        <p:cTn id="19" dur="1000" fill="hold"/>
                                        <p:tgtEl>
                                          <p:spTgt spid="4"/>
                                        </p:tgtEl>
                                        <p:attrNameLst>
                                          <p:attrName>ppt_x</p:attrName>
                                          <p:attrName>ppt_y</p:attrName>
                                        </p:attrNameLst>
                                      </p:cBhvr>
                                      <p:rCtr x="11800" y="-3900"/>
                                    </p:animMotion>
                                  </p:childTnLst>
                                </p:cTn>
                              </p:par>
                            </p:childTnLst>
                          </p:cTn>
                        </p:par>
                        <p:par>
                          <p:cTn id="20" fill="hold">
                            <p:stCondLst>
                              <p:cond delay="2000"/>
                            </p:stCondLst>
                            <p:childTnLst>
                              <p:par>
                                <p:cTn id="21" presetID="53"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1000" fill="hold"/>
                                        <p:tgtEl>
                                          <p:spTgt spid="3"/>
                                        </p:tgtEl>
                                        <p:attrNameLst>
                                          <p:attrName>ppt_w</p:attrName>
                                        </p:attrNameLst>
                                      </p:cBhvr>
                                      <p:tavLst>
                                        <p:tav tm="0">
                                          <p:val>
                                            <p:fltVal val="0"/>
                                          </p:val>
                                        </p:tav>
                                        <p:tav tm="100000">
                                          <p:val>
                                            <p:strVal val="#ppt_w"/>
                                          </p:val>
                                        </p:tav>
                                      </p:tavLst>
                                    </p:anim>
                                    <p:anim calcmode="lin" valueType="num">
                                      <p:cBhvr>
                                        <p:cTn id="24" dur="1000" fill="hold"/>
                                        <p:tgtEl>
                                          <p:spTgt spid="3"/>
                                        </p:tgtEl>
                                        <p:attrNameLst>
                                          <p:attrName>ppt_h</p:attrName>
                                        </p:attrNameLst>
                                      </p:cBhvr>
                                      <p:tavLst>
                                        <p:tav tm="0">
                                          <p:val>
                                            <p:fltVal val="0"/>
                                          </p:val>
                                        </p:tav>
                                        <p:tav tm="100000">
                                          <p:val>
                                            <p:strVal val="#ppt_h"/>
                                          </p:val>
                                        </p:tav>
                                      </p:tavLst>
                                    </p:anim>
                                    <p:animEffect transition="in" filter="fade">
                                      <p:cBhvr>
                                        <p:cTn id="25" dur="1000"/>
                                        <p:tgtEl>
                                          <p:spTgt spid="3"/>
                                        </p:tgtEl>
                                      </p:cBhvr>
                                    </p:animEffect>
                                  </p:childTnLst>
                                </p:cTn>
                              </p:par>
                              <p:par>
                                <p:cTn id="26" presetID="49" presetClass="path" presetSubtype="0" accel="50000" decel="50000" fill="hold" nodeType="withEffect">
                                  <p:stCondLst>
                                    <p:cond delay="0"/>
                                  </p:stCondLst>
                                  <p:childTnLst>
                                    <p:animMotion origin="layout" path="M -0.16667 -0.275 L 0.00313 -0.00833 " pathEditMode="relative" rAng="0" ptsTypes="AA">
                                      <p:cBhvr>
                                        <p:cTn id="27" dur="1000" fill="hold"/>
                                        <p:tgtEl>
                                          <p:spTgt spid="3"/>
                                        </p:tgtEl>
                                        <p:attrNameLst>
                                          <p:attrName>ppt_x</p:attrName>
                                          <p:attrName>ppt_y</p:attrName>
                                        </p:attrNameLst>
                                      </p:cBhvr>
                                      <p:rCtr x="8500" y="13300"/>
                                    </p:animMotion>
                                  </p:childTnLst>
                                </p:cTn>
                              </p:par>
                            </p:childTnLst>
                          </p:cTn>
                        </p:par>
                        <p:par>
                          <p:cTn id="28" fill="hold">
                            <p:stCondLst>
                              <p:cond delay="3000"/>
                            </p:stCondLst>
                            <p:childTnLst>
                              <p:par>
                                <p:cTn id="29" presetID="53" presetClass="entr" presetSubtype="0"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1000" fill="hold"/>
                                        <p:tgtEl>
                                          <p:spTgt spid="2"/>
                                        </p:tgtEl>
                                        <p:attrNameLst>
                                          <p:attrName>ppt_w</p:attrName>
                                        </p:attrNameLst>
                                      </p:cBhvr>
                                      <p:tavLst>
                                        <p:tav tm="0">
                                          <p:val>
                                            <p:fltVal val="0"/>
                                          </p:val>
                                        </p:tav>
                                        <p:tav tm="100000">
                                          <p:val>
                                            <p:strVal val="#ppt_w"/>
                                          </p:val>
                                        </p:tav>
                                      </p:tavLst>
                                    </p:anim>
                                    <p:anim calcmode="lin" valueType="num">
                                      <p:cBhvr>
                                        <p:cTn id="32" dur="1000" fill="hold"/>
                                        <p:tgtEl>
                                          <p:spTgt spid="2"/>
                                        </p:tgtEl>
                                        <p:attrNameLst>
                                          <p:attrName>ppt_h</p:attrName>
                                        </p:attrNameLst>
                                      </p:cBhvr>
                                      <p:tavLst>
                                        <p:tav tm="0">
                                          <p:val>
                                            <p:fltVal val="0"/>
                                          </p:val>
                                        </p:tav>
                                        <p:tav tm="100000">
                                          <p:val>
                                            <p:strVal val="#ppt_h"/>
                                          </p:val>
                                        </p:tav>
                                      </p:tavLst>
                                    </p:anim>
                                    <p:animEffect transition="in" filter="fade">
                                      <p:cBhvr>
                                        <p:cTn id="33" dur="1000"/>
                                        <p:tgtEl>
                                          <p:spTgt spid="2"/>
                                        </p:tgtEl>
                                      </p:cBhvr>
                                    </p:animEffect>
                                  </p:childTnLst>
                                </p:cTn>
                              </p:par>
                              <p:par>
                                <p:cTn id="34" presetID="56" presetClass="path" presetSubtype="0" accel="50000" decel="50000" fill="hold" nodeType="withEffect">
                                  <p:stCondLst>
                                    <p:cond delay="0"/>
                                  </p:stCondLst>
                                  <p:childTnLst>
                                    <p:animMotion origin="layout" path="M 0.17084 -0.27083 L 0.00417 -0.01389 " pathEditMode="relative" rAng="0" ptsTypes="AA">
                                      <p:cBhvr>
                                        <p:cTn id="35" dur="1000" fill="hold"/>
                                        <p:tgtEl>
                                          <p:spTgt spid="2"/>
                                        </p:tgtEl>
                                        <p:attrNameLst>
                                          <p:attrName>ppt_x</p:attrName>
                                          <p:attrName>ppt_y</p:attrName>
                                        </p:attrNameLst>
                                      </p:cBhvr>
                                      <p:rCtr x="-8300" y="12800"/>
                                    </p:animMotion>
                                  </p:childTnLst>
                                </p:cTn>
                              </p:par>
                            </p:childTnLst>
                          </p:cTn>
                        </p:par>
                        <p:par>
                          <p:cTn id="36" fill="hold">
                            <p:stCondLst>
                              <p:cond delay="4000"/>
                            </p:stCondLst>
                            <p:childTnLst>
                              <p:par>
                                <p:cTn id="37" presetID="53" presetClass="entr" presetSubtype="0"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1000" fill="hold"/>
                                        <p:tgtEl>
                                          <p:spTgt spid="5"/>
                                        </p:tgtEl>
                                        <p:attrNameLst>
                                          <p:attrName>ppt_w</p:attrName>
                                        </p:attrNameLst>
                                      </p:cBhvr>
                                      <p:tavLst>
                                        <p:tav tm="0">
                                          <p:val>
                                            <p:fltVal val="0"/>
                                          </p:val>
                                        </p:tav>
                                        <p:tav tm="100000">
                                          <p:val>
                                            <p:strVal val="#ppt_w"/>
                                          </p:val>
                                        </p:tav>
                                      </p:tavLst>
                                    </p:anim>
                                    <p:anim calcmode="lin" valueType="num">
                                      <p:cBhvr>
                                        <p:cTn id="40" dur="1000" fill="hold"/>
                                        <p:tgtEl>
                                          <p:spTgt spid="5"/>
                                        </p:tgtEl>
                                        <p:attrNameLst>
                                          <p:attrName>ppt_h</p:attrName>
                                        </p:attrNameLst>
                                      </p:cBhvr>
                                      <p:tavLst>
                                        <p:tav tm="0">
                                          <p:val>
                                            <p:fltVal val="0"/>
                                          </p:val>
                                        </p:tav>
                                        <p:tav tm="100000">
                                          <p:val>
                                            <p:strVal val="#ppt_h"/>
                                          </p:val>
                                        </p:tav>
                                      </p:tavLst>
                                    </p:anim>
                                    <p:animEffect transition="in" filter="fade">
                                      <p:cBhvr>
                                        <p:cTn id="41" dur="1000"/>
                                        <p:tgtEl>
                                          <p:spTgt spid="5"/>
                                        </p:tgtEl>
                                      </p:cBhvr>
                                    </p:animEffect>
                                  </p:childTnLst>
                                </p:cTn>
                              </p:par>
                              <p:par>
                                <p:cTn id="42" presetID="49" presetClass="path" presetSubtype="0" accel="50000" decel="50000" fill="hold" nodeType="withEffect">
                                  <p:stCondLst>
                                    <p:cond delay="0"/>
                                  </p:stCondLst>
                                  <p:childTnLst>
                                    <p:animMotion origin="layout" path="M 0.23958 0.04166 L 0.00625 -0.04167 " pathEditMode="relative" rAng="0" ptsTypes="AA">
                                      <p:cBhvr>
                                        <p:cTn id="43" dur="1000" fill="hold"/>
                                        <p:tgtEl>
                                          <p:spTgt spid="5"/>
                                        </p:tgtEl>
                                        <p:attrNameLst>
                                          <p:attrName>ppt_x</p:attrName>
                                          <p:attrName>ppt_y</p:attrName>
                                        </p:attrNameLst>
                                      </p:cBhvr>
                                      <p:rCtr x="-11700" y="-42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9" name="Picture 10" descr="MPj04019860000[1]"/>
          <p:cNvPicPr>
            <a:picLocks noChangeAspect="1" noChangeArrowheads="1"/>
          </p:cNvPicPr>
          <p:nvPr/>
        </p:nvPicPr>
        <p:blipFill>
          <a:blip r:embed="rId3" cstate="print"/>
          <a:srcRect/>
          <a:stretch>
            <a:fillRect/>
          </a:stretch>
        </p:blipFill>
        <p:spPr bwMode="auto">
          <a:xfrm>
            <a:off x="6836734" y="1282995"/>
            <a:ext cx="1637414" cy="249162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1990" name="Picture 11" descr="MPj04091210000[1]"/>
          <p:cNvPicPr>
            <a:picLocks noChangeAspect="1" noChangeArrowheads="1"/>
          </p:cNvPicPr>
          <p:nvPr/>
        </p:nvPicPr>
        <p:blipFill>
          <a:blip r:embed="rId4" cstate="print"/>
          <a:srcRect/>
          <a:stretch>
            <a:fillRect/>
          </a:stretch>
        </p:blipFill>
        <p:spPr bwMode="auto">
          <a:xfrm>
            <a:off x="4430417" y="1460794"/>
            <a:ext cx="2214932" cy="2125443"/>
          </a:xfrm>
          <a:prstGeom prst="ellipse">
            <a:avLst/>
          </a:prstGeom>
          <a:ln>
            <a:noFill/>
          </a:ln>
          <a:effectLst>
            <a:outerShdw blurRad="152400" dir="5400000" sx="90000" sy="-19000" rotWithShape="0">
              <a:prstClr val="black">
                <a:alpha val="15000"/>
              </a:prstClr>
            </a:outerShdw>
            <a:softEdge rad="112500"/>
          </a:effectLst>
        </p:spPr>
      </p:pic>
      <p:pic>
        <p:nvPicPr>
          <p:cNvPr id="41986" name="Picture 8" descr="MPj04003530000[1]"/>
          <p:cNvPicPr>
            <a:picLocks noChangeAspect="1" noChangeArrowheads="1"/>
          </p:cNvPicPr>
          <p:nvPr/>
        </p:nvPicPr>
        <p:blipFill>
          <a:blip r:embed="rId5" cstate="print"/>
          <a:srcRect/>
          <a:stretch>
            <a:fillRect/>
          </a:stretch>
        </p:blipFill>
        <p:spPr bwMode="auto">
          <a:xfrm>
            <a:off x="478462" y="4529469"/>
            <a:ext cx="2870794" cy="1912989"/>
          </a:xfrm>
          <a:prstGeom prst="rect">
            <a:avLst/>
          </a:prstGeom>
          <a:ln>
            <a:noFill/>
          </a:ln>
          <a:effectLst>
            <a:outerShdw blurRad="292100" dist="139700" dir="2700000" algn="tl" rotWithShape="0">
              <a:srgbClr val="333333">
                <a:alpha val="65000"/>
              </a:srgbClr>
            </a:outerShdw>
          </a:effectLst>
        </p:spPr>
      </p:pic>
      <p:sp>
        <p:nvSpPr>
          <p:cNvPr id="25605" name="Rectangle 5"/>
          <p:cNvSpPr>
            <a:spLocks noGrp="1" noRot="1" noChangeArrowheads="1"/>
          </p:cNvSpPr>
          <p:nvPr>
            <p:ph type="title"/>
          </p:nvPr>
        </p:nvSpPr>
        <p:spPr/>
        <p:txBody>
          <a:bodyPr/>
          <a:lstStyle/>
          <a:p>
            <a:pPr eaLnBrk="1" hangingPunct="1">
              <a:defRPr/>
            </a:pPr>
            <a:r>
              <a:rPr lang="en-US">
                <a:solidFill>
                  <a:schemeClr val="hlink"/>
                </a:solidFill>
              </a:rPr>
              <a:t>NFP works by…</a:t>
            </a:r>
          </a:p>
        </p:txBody>
      </p:sp>
      <p:pic>
        <p:nvPicPr>
          <p:cNvPr id="41988" name="Picture 9" descr="MPj04026460000[1]"/>
          <p:cNvPicPr>
            <a:picLocks noChangeAspect="1" noChangeArrowheads="1"/>
          </p:cNvPicPr>
          <p:nvPr/>
        </p:nvPicPr>
        <p:blipFill>
          <a:blip r:embed="rId6" cstate="print"/>
          <a:srcRect/>
          <a:stretch>
            <a:fillRect/>
          </a:stretch>
        </p:blipFill>
        <p:spPr bwMode="auto">
          <a:xfrm>
            <a:off x="3604805" y="4497572"/>
            <a:ext cx="1616742" cy="20219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1991" name="Picture 12" descr="MPj04066290000[1]"/>
          <p:cNvPicPr>
            <a:picLocks noChangeAspect="1" noChangeArrowheads="1"/>
          </p:cNvPicPr>
          <p:nvPr/>
        </p:nvPicPr>
        <p:blipFill>
          <a:blip r:embed="rId7" cstate="print"/>
          <a:srcRect/>
          <a:stretch>
            <a:fillRect/>
          </a:stretch>
        </p:blipFill>
        <p:spPr bwMode="auto">
          <a:xfrm rot="253318">
            <a:off x="5326910" y="4146699"/>
            <a:ext cx="3457302" cy="2303930"/>
          </a:xfrm>
          <a:prstGeom prst="roundRect">
            <a:avLst>
              <a:gd name="adj" fmla="val 6976"/>
            </a:avLst>
          </a:prstGeom>
          <a:ln>
            <a:noFill/>
          </a:ln>
          <a:effectLst>
            <a:outerShdw blurRad="203200" dist="241300" dir="1860000" algn="tl" rotWithShape="0">
              <a:prstClr val="black">
                <a:alpha val="40000"/>
              </a:prstClr>
            </a:outerShdw>
            <a:softEdge rad="63500"/>
          </a:effectLst>
        </p:spPr>
      </p:pic>
      <p:sp>
        <p:nvSpPr>
          <p:cNvPr id="10" name="TextBox 9"/>
          <p:cNvSpPr txBox="1"/>
          <p:nvPr/>
        </p:nvSpPr>
        <p:spPr>
          <a:xfrm>
            <a:off x="425302" y="1265274"/>
            <a:ext cx="3848986" cy="2862322"/>
          </a:xfrm>
          <a:prstGeom prst="rect">
            <a:avLst/>
          </a:prstGeom>
          <a:noFill/>
        </p:spPr>
        <p:txBody>
          <a:bodyPr wrap="square" rtlCol="0">
            <a:spAutoFit/>
          </a:bodyPr>
          <a:lstStyle/>
          <a:p>
            <a:pPr marL="233363" indent="-233363" algn="l">
              <a:spcBef>
                <a:spcPts val="1800"/>
              </a:spcBef>
              <a:buFont typeface="Arial" pitchFamily="34" charset="0"/>
              <a:buChar char="•"/>
            </a:pP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Understanding Fertility</a:t>
            </a:r>
          </a:p>
          <a:p>
            <a:pPr marL="233363" indent="-233363" algn="l">
              <a:spcBef>
                <a:spcPts val="1800"/>
              </a:spcBef>
              <a:buFont typeface="Arial" pitchFamily="34" charset="0"/>
              <a:buChar char="•"/>
            </a:pP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Observing Signs</a:t>
            </a:r>
          </a:p>
          <a:p>
            <a:pPr marL="233363" indent="-233363" algn="l">
              <a:spcBef>
                <a:spcPts val="1800"/>
              </a:spcBef>
              <a:buFont typeface="Arial" pitchFamily="34" charset="0"/>
              <a:buChar char="•"/>
            </a:pP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Keeping Charts</a:t>
            </a:r>
          </a:p>
          <a:p>
            <a:pPr marL="233363" indent="-233363" algn="l">
              <a:spcBef>
                <a:spcPts val="1800"/>
              </a:spcBef>
              <a:buFont typeface="Arial" pitchFamily="34" charset="0"/>
              <a:buChar char="•"/>
            </a:pP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Making Couple Decision</a:t>
            </a:r>
          </a:p>
          <a:p>
            <a:pPr marL="233363" indent="-233363" algn="l">
              <a:spcBef>
                <a:spcPts val="1800"/>
              </a:spcBef>
              <a:buFont typeface="Arial" pitchFamily="34" charset="0"/>
              <a:buChar char="•"/>
            </a:pP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Abstaining / Engaging</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2000"/>
                                        <p:tgtEl>
                                          <p:spTgt spid="10">
                                            <p:txEl>
                                              <p:pRg st="0" end="0"/>
                                            </p:txEl>
                                          </p:spTgt>
                                        </p:tgtEl>
                                      </p:cBhvr>
                                    </p:animEffect>
                                  </p:childTnLst>
                                </p:cTn>
                              </p:par>
                              <p:par>
                                <p:cTn id="8" presetID="10" presetClass="entr" presetSubtype="0" fill="hold" nodeType="withEffect">
                                  <p:stCondLst>
                                    <p:cond delay="1500"/>
                                  </p:stCondLst>
                                  <p:childTnLst>
                                    <p:set>
                                      <p:cBhvr>
                                        <p:cTn id="9" dur="1" fill="hold">
                                          <p:stCondLst>
                                            <p:cond delay="0"/>
                                          </p:stCondLst>
                                        </p:cTn>
                                        <p:tgtEl>
                                          <p:spTgt spid="41990"/>
                                        </p:tgtEl>
                                        <p:attrNameLst>
                                          <p:attrName>style.visibility</p:attrName>
                                        </p:attrNameLst>
                                      </p:cBhvr>
                                      <p:to>
                                        <p:strVal val="visible"/>
                                      </p:to>
                                    </p:set>
                                    <p:animEffect transition="in" filter="fade">
                                      <p:cBhvr>
                                        <p:cTn id="10" dur="1000"/>
                                        <p:tgtEl>
                                          <p:spTgt spid="41990"/>
                                        </p:tgtEl>
                                      </p:cBhvr>
                                    </p:animEffect>
                                  </p:childTnLst>
                                </p:cTn>
                              </p:par>
                            </p:childTnLst>
                          </p:cTn>
                        </p:par>
                        <p:par>
                          <p:cTn id="11" fill="hold">
                            <p:stCondLst>
                              <p:cond delay="2500"/>
                            </p:stCondLst>
                            <p:childTnLst>
                              <p:par>
                                <p:cTn id="12" presetID="10" presetClass="entr" presetSubtype="0" fill="hold" grpId="0" nodeType="after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Effect transition="in" filter="fade">
                                      <p:cBhvr>
                                        <p:cTn id="14" dur="2000"/>
                                        <p:tgtEl>
                                          <p:spTgt spid="10">
                                            <p:txEl>
                                              <p:pRg st="1" end="1"/>
                                            </p:txEl>
                                          </p:spTgt>
                                        </p:tgtEl>
                                      </p:cBhvr>
                                    </p:animEffect>
                                  </p:childTnLst>
                                </p:cTn>
                              </p:par>
                              <p:par>
                                <p:cTn id="15" presetID="10" presetClass="entr" presetSubtype="0" fill="hold" nodeType="withEffect">
                                  <p:stCondLst>
                                    <p:cond delay="1500"/>
                                  </p:stCondLst>
                                  <p:childTnLst>
                                    <p:set>
                                      <p:cBhvr>
                                        <p:cTn id="16" dur="1" fill="hold">
                                          <p:stCondLst>
                                            <p:cond delay="0"/>
                                          </p:stCondLst>
                                        </p:cTn>
                                        <p:tgtEl>
                                          <p:spTgt spid="41989"/>
                                        </p:tgtEl>
                                        <p:attrNameLst>
                                          <p:attrName>style.visibility</p:attrName>
                                        </p:attrNameLst>
                                      </p:cBhvr>
                                      <p:to>
                                        <p:strVal val="visible"/>
                                      </p:to>
                                    </p:set>
                                    <p:animEffect transition="in" filter="fade">
                                      <p:cBhvr>
                                        <p:cTn id="17" dur="1000"/>
                                        <p:tgtEl>
                                          <p:spTgt spid="41989"/>
                                        </p:tgtEl>
                                      </p:cBhvr>
                                    </p:animEffect>
                                  </p:childTnLst>
                                </p:cTn>
                              </p:par>
                            </p:childTnLst>
                          </p:cTn>
                        </p:par>
                        <p:par>
                          <p:cTn id="18" fill="hold">
                            <p:stCondLst>
                              <p:cond delay="5000"/>
                            </p:stCondLst>
                            <p:childTnLst>
                              <p:par>
                                <p:cTn id="19" presetID="10" presetClass="entr" presetSubtype="0" fill="hold" grpId="0" nodeType="after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Effect transition="in" filter="fade">
                                      <p:cBhvr>
                                        <p:cTn id="21" dur="2000"/>
                                        <p:tgtEl>
                                          <p:spTgt spid="10">
                                            <p:txEl>
                                              <p:pRg st="2" end="2"/>
                                            </p:txEl>
                                          </p:spTgt>
                                        </p:tgtEl>
                                      </p:cBhvr>
                                    </p:animEffect>
                                  </p:childTnLst>
                                </p:cTn>
                              </p:par>
                              <p:par>
                                <p:cTn id="22" presetID="10" presetClass="entr" presetSubtype="0" fill="hold" nodeType="withEffect">
                                  <p:stCondLst>
                                    <p:cond delay="1500"/>
                                  </p:stCondLst>
                                  <p:childTnLst>
                                    <p:set>
                                      <p:cBhvr>
                                        <p:cTn id="23" dur="1" fill="hold">
                                          <p:stCondLst>
                                            <p:cond delay="0"/>
                                          </p:stCondLst>
                                        </p:cTn>
                                        <p:tgtEl>
                                          <p:spTgt spid="41986"/>
                                        </p:tgtEl>
                                        <p:attrNameLst>
                                          <p:attrName>style.visibility</p:attrName>
                                        </p:attrNameLst>
                                      </p:cBhvr>
                                      <p:to>
                                        <p:strVal val="visible"/>
                                      </p:to>
                                    </p:set>
                                    <p:animEffect transition="in" filter="fade">
                                      <p:cBhvr>
                                        <p:cTn id="24" dur="1000"/>
                                        <p:tgtEl>
                                          <p:spTgt spid="41986"/>
                                        </p:tgtEl>
                                      </p:cBhvr>
                                    </p:animEffect>
                                  </p:childTnLst>
                                </p:cTn>
                              </p:par>
                            </p:childTnLst>
                          </p:cTn>
                        </p:par>
                        <p:par>
                          <p:cTn id="25" fill="hold">
                            <p:stCondLst>
                              <p:cond delay="7500"/>
                            </p:stCondLst>
                            <p:childTnLst>
                              <p:par>
                                <p:cTn id="26" presetID="10" presetClass="entr" presetSubtype="0" fill="hold" grpId="0" nodeType="afterEffect">
                                  <p:stCondLst>
                                    <p:cond delay="0"/>
                                  </p:stCondLst>
                                  <p:childTnLst>
                                    <p:set>
                                      <p:cBhvr>
                                        <p:cTn id="27" dur="1" fill="hold">
                                          <p:stCondLst>
                                            <p:cond delay="0"/>
                                          </p:stCondLst>
                                        </p:cTn>
                                        <p:tgtEl>
                                          <p:spTgt spid="10">
                                            <p:txEl>
                                              <p:pRg st="3" end="3"/>
                                            </p:txEl>
                                          </p:spTgt>
                                        </p:tgtEl>
                                        <p:attrNameLst>
                                          <p:attrName>style.visibility</p:attrName>
                                        </p:attrNameLst>
                                      </p:cBhvr>
                                      <p:to>
                                        <p:strVal val="visible"/>
                                      </p:to>
                                    </p:set>
                                    <p:animEffect transition="in" filter="fade">
                                      <p:cBhvr>
                                        <p:cTn id="28" dur="2000"/>
                                        <p:tgtEl>
                                          <p:spTgt spid="10">
                                            <p:txEl>
                                              <p:pRg st="3" end="3"/>
                                            </p:txEl>
                                          </p:spTgt>
                                        </p:tgtEl>
                                      </p:cBhvr>
                                    </p:animEffect>
                                  </p:childTnLst>
                                </p:cTn>
                              </p:par>
                              <p:par>
                                <p:cTn id="29" presetID="10" presetClass="entr" presetSubtype="0" fill="hold" nodeType="withEffect">
                                  <p:stCondLst>
                                    <p:cond delay="1500"/>
                                  </p:stCondLst>
                                  <p:childTnLst>
                                    <p:set>
                                      <p:cBhvr>
                                        <p:cTn id="30" dur="1" fill="hold">
                                          <p:stCondLst>
                                            <p:cond delay="0"/>
                                          </p:stCondLst>
                                        </p:cTn>
                                        <p:tgtEl>
                                          <p:spTgt spid="41988"/>
                                        </p:tgtEl>
                                        <p:attrNameLst>
                                          <p:attrName>style.visibility</p:attrName>
                                        </p:attrNameLst>
                                      </p:cBhvr>
                                      <p:to>
                                        <p:strVal val="visible"/>
                                      </p:to>
                                    </p:set>
                                    <p:animEffect transition="in" filter="fade">
                                      <p:cBhvr>
                                        <p:cTn id="31" dur="1000"/>
                                        <p:tgtEl>
                                          <p:spTgt spid="41988"/>
                                        </p:tgtEl>
                                      </p:cBhvr>
                                    </p:animEffect>
                                  </p:childTnLst>
                                </p:cTn>
                              </p:par>
                            </p:childTnLst>
                          </p:cTn>
                        </p:par>
                        <p:par>
                          <p:cTn id="32" fill="hold">
                            <p:stCondLst>
                              <p:cond delay="10000"/>
                            </p:stCondLst>
                            <p:childTnLst>
                              <p:par>
                                <p:cTn id="33" presetID="10" presetClass="entr" presetSubtype="0" fill="hold" grpId="0" nodeType="afterEffect">
                                  <p:stCondLst>
                                    <p:cond delay="0"/>
                                  </p:stCondLst>
                                  <p:childTnLst>
                                    <p:set>
                                      <p:cBhvr>
                                        <p:cTn id="34" dur="1" fill="hold">
                                          <p:stCondLst>
                                            <p:cond delay="0"/>
                                          </p:stCondLst>
                                        </p:cTn>
                                        <p:tgtEl>
                                          <p:spTgt spid="10">
                                            <p:txEl>
                                              <p:pRg st="4" end="4"/>
                                            </p:txEl>
                                          </p:spTgt>
                                        </p:tgtEl>
                                        <p:attrNameLst>
                                          <p:attrName>style.visibility</p:attrName>
                                        </p:attrNameLst>
                                      </p:cBhvr>
                                      <p:to>
                                        <p:strVal val="visible"/>
                                      </p:to>
                                    </p:set>
                                    <p:animEffect transition="in" filter="fade">
                                      <p:cBhvr>
                                        <p:cTn id="35" dur="2000"/>
                                        <p:tgtEl>
                                          <p:spTgt spid="10">
                                            <p:txEl>
                                              <p:pRg st="4" end="4"/>
                                            </p:txEl>
                                          </p:spTgt>
                                        </p:tgtEl>
                                      </p:cBhvr>
                                    </p:animEffect>
                                  </p:childTnLst>
                                </p:cTn>
                              </p:par>
                              <p:par>
                                <p:cTn id="36" presetID="10" presetClass="entr" presetSubtype="0" fill="hold" nodeType="withEffect">
                                  <p:stCondLst>
                                    <p:cond delay="1500"/>
                                  </p:stCondLst>
                                  <p:childTnLst>
                                    <p:set>
                                      <p:cBhvr>
                                        <p:cTn id="37" dur="1" fill="hold">
                                          <p:stCondLst>
                                            <p:cond delay="0"/>
                                          </p:stCondLst>
                                        </p:cTn>
                                        <p:tgtEl>
                                          <p:spTgt spid="41991"/>
                                        </p:tgtEl>
                                        <p:attrNameLst>
                                          <p:attrName>style.visibility</p:attrName>
                                        </p:attrNameLst>
                                      </p:cBhvr>
                                      <p:to>
                                        <p:strVal val="visible"/>
                                      </p:to>
                                    </p:set>
                                    <p:animEffect transition="in" filter="fade">
                                      <p:cBhvr>
                                        <p:cTn id="38" dur="1000"/>
                                        <p:tgtEl>
                                          <p:spTgt spid="419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9" name="Rectangle 55"/>
          <p:cNvSpPr>
            <a:spLocks noGrp="1" noChangeArrowheads="1"/>
          </p:cNvSpPr>
          <p:nvPr>
            <p:ph type="ctrTitle"/>
          </p:nvPr>
        </p:nvSpPr>
        <p:spPr>
          <a:xfrm>
            <a:off x="701675" y="263526"/>
            <a:ext cx="7785100" cy="767832"/>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eaLnBrk="1" hangingPunct="1">
              <a:defRPr/>
            </a:pPr>
            <a:r>
              <a:rPr lang="en-US" sz="3600" cap="none" dirty="0">
                <a:ln w="11430"/>
                <a:solidFill>
                  <a:srgbClr val="FFFF00"/>
                </a:solidFill>
                <a:effectLst>
                  <a:outerShdw blurRad="50800" dist="39000" dir="5460000" algn="tl">
                    <a:srgbClr val="000000">
                      <a:alpha val="38000"/>
                    </a:srgbClr>
                  </a:outerShdw>
                </a:effectLst>
              </a:rPr>
              <a:t>Develop Fertility Awareness</a:t>
            </a:r>
          </a:p>
        </p:txBody>
      </p:sp>
      <p:pic>
        <p:nvPicPr>
          <p:cNvPr id="4" name="Picture 17" descr="C:\Documents and Settings\Michael\Local Settings\Temporary Internet Files\Content.IE5\ZXEHAW9F\MPj04394860000[1].jpg"/>
          <p:cNvPicPr>
            <a:picLocks noChangeAspect="1" noChangeArrowheads="1"/>
          </p:cNvPicPr>
          <p:nvPr/>
        </p:nvPicPr>
        <p:blipFill>
          <a:blip r:embed="rId3" cstate="print"/>
          <a:srcRect/>
          <a:stretch>
            <a:fillRect/>
          </a:stretch>
        </p:blipFill>
        <p:spPr bwMode="auto">
          <a:xfrm>
            <a:off x="1059936" y="1579652"/>
            <a:ext cx="6978683" cy="4659102"/>
          </a:xfrm>
          <a:prstGeom prst="roundRect">
            <a:avLst>
              <a:gd name="adj" fmla="val 10357"/>
            </a:avLst>
          </a:prstGeom>
          <a:ln>
            <a:noFill/>
          </a:ln>
          <a:effectLst>
            <a:outerShdw blurRad="292100" dist="139700" dir="2700000" algn="tl" rotWithShape="0">
              <a:srgbClr val="333333">
                <a:alpha val="65000"/>
              </a:srgbClr>
            </a:outerShdw>
            <a:softEdge rad="31750"/>
          </a:effectLst>
        </p:spPr>
      </p:pic>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75" name="Rectangle 43"/>
          <p:cNvSpPr>
            <a:spLocks noRot="1" noChangeArrowheads="1"/>
          </p:cNvSpPr>
          <p:nvPr/>
        </p:nvSpPr>
        <p:spPr bwMode="auto">
          <a:xfrm>
            <a:off x="457200" y="274638"/>
            <a:ext cx="4274288" cy="2723743"/>
          </a:xfrm>
          <a:prstGeom prst="rect">
            <a:avLst/>
          </a:prstGeom>
          <a:noFill/>
          <a:ln w="9525">
            <a:noFill/>
            <a:miter lim="800000"/>
            <a:headEnd/>
            <a:tailEnd/>
          </a:ln>
          <a:effectLst/>
        </p:spPr>
        <p:txBody>
          <a:bodyPr anchor="ctr"/>
          <a:lstStyle/>
          <a:p>
            <a:pPr eaLnBrk="1" hangingPunct="1">
              <a:defRPr/>
            </a:pPr>
            <a:r>
              <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Garamond" pitchFamily="18" charset="0"/>
              </a:rPr>
              <a:t>Male Reproductive System</a:t>
            </a:r>
          </a:p>
        </p:txBody>
      </p:sp>
      <p:grpSp>
        <p:nvGrpSpPr>
          <p:cNvPr id="21" name="Group 20"/>
          <p:cNvGrpSpPr/>
          <p:nvPr/>
        </p:nvGrpSpPr>
        <p:grpSpPr>
          <a:xfrm>
            <a:off x="5379972" y="273852"/>
            <a:ext cx="2732670" cy="6275803"/>
            <a:chOff x="5379972" y="273852"/>
            <a:chExt cx="2732670" cy="6275803"/>
          </a:xfrm>
        </p:grpSpPr>
        <p:pic>
          <p:nvPicPr>
            <p:cNvPr id="44036" name="Picture 84" descr="Unit 3"/>
            <p:cNvPicPr>
              <a:picLocks noChangeAspect="1" noChangeArrowheads="1"/>
            </p:cNvPicPr>
            <p:nvPr/>
          </p:nvPicPr>
          <p:blipFill>
            <a:blip r:embed="rId3" cstate="print"/>
            <a:srcRect/>
            <a:stretch>
              <a:fillRect/>
            </a:stretch>
          </p:blipFill>
          <p:spPr bwMode="auto">
            <a:xfrm>
              <a:off x="5496408" y="273852"/>
              <a:ext cx="2616234" cy="6275803"/>
            </a:xfrm>
            <a:prstGeom prst="roundRect">
              <a:avLst>
                <a:gd name="adj" fmla="val 12451"/>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
            <p:cNvSpPr txBox="1"/>
            <p:nvPr/>
          </p:nvSpPr>
          <p:spPr>
            <a:xfrm>
              <a:off x="6654800" y="3568700"/>
              <a:ext cx="1231900" cy="246221"/>
            </a:xfrm>
            <a:prstGeom prst="rect">
              <a:avLst/>
            </a:prstGeom>
            <a:noFill/>
          </p:spPr>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r>
                <a:rPr lang="en-US" b="1" dirty="0">
                  <a:ln w="50800"/>
                  <a:solidFill>
                    <a:schemeClr val="bg1">
                      <a:shade val="50000"/>
                    </a:schemeClr>
                  </a:solidFill>
                </a:rPr>
                <a:t>Seminal</a:t>
              </a:r>
              <a:r>
                <a:rPr lang="en-US" sz="900" b="1" dirty="0">
                  <a:ln w="50800"/>
                  <a:solidFill>
                    <a:schemeClr val="bg1">
                      <a:shade val="50000"/>
                    </a:schemeClr>
                  </a:solidFill>
                </a:rPr>
                <a:t> Vesicles</a:t>
              </a:r>
            </a:p>
          </p:txBody>
        </p:sp>
        <p:sp>
          <p:nvSpPr>
            <p:cNvPr id="5" name="Arc 4"/>
            <p:cNvSpPr/>
            <p:nvPr/>
          </p:nvSpPr>
          <p:spPr>
            <a:xfrm rot="2556211">
              <a:off x="7038705" y="3555974"/>
              <a:ext cx="666359" cy="1208229"/>
            </a:xfrm>
            <a:prstGeom prst="arc">
              <a:avLst>
                <a:gd name="adj1" fmla="val 16102314"/>
                <a:gd name="adj2" fmla="val 0"/>
              </a:avLst>
            </a:prstGeom>
            <a:noFill/>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n>
                  <a:solidFill>
                    <a:schemeClr val="bg1"/>
                  </a:solidFill>
                </a:ln>
                <a:solidFill>
                  <a:schemeClr val="bg1"/>
                </a:solidFill>
              </a:endParaRPr>
            </a:p>
          </p:txBody>
        </p:sp>
        <p:cxnSp>
          <p:nvCxnSpPr>
            <p:cNvPr id="7" name="Straight Connector 6"/>
            <p:cNvCxnSpPr/>
            <p:nvPr/>
          </p:nvCxnSpPr>
          <p:spPr>
            <a:xfrm rot="5400000">
              <a:off x="7073900" y="4051300"/>
              <a:ext cx="317500" cy="317500"/>
            </a:xfrm>
            <a:prstGeom prst="line">
              <a:avLst/>
            </a:prstGeom>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rot="10800000">
              <a:off x="7264400" y="4775200"/>
              <a:ext cx="234950" cy="6350"/>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rot="10800000">
              <a:off x="6731000" y="5632450"/>
              <a:ext cx="260350" cy="1588"/>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rot="10800000">
              <a:off x="6819900" y="5918200"/>
              <a:ext cx="177800" cy="1588"/>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rot="10800000">
              <a:off x="6496050" y="5835650"/>
              <a:ext cx="406400" cy="374650"/>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rot="16200000" flipH="1">
              <a:off x="5861050" y="4838700"/>
              <a:ext cx="450850" cy="349250"/>
            </a:xfrm>
            <a:prstGeom prst="line">
              <a:avLst/>
            </a:prstGeom>
          </p:spPr>
          <p:style>
            <a:lnRef idx="1">
              <a:schemeClr val="dk1"/>
            </a:lnRef>
            <a:fillRef idx="0">
              <a:schemeClr val="dk1"/>
            </a:fillRef>
            <a:effectRef idx="0">
              <a:schemeClr val="dk1"/>
            </a:effectRef>
            <a:fontRef idx="minor">
              <a:schemeClr val="tx1"/>
            </a:fontRef>
          </p:style>
        </p:cxnSp>
        <p:sp>
          <p:nvSpPr>
            <p:cNvPr id="18" name="Freeform 17"/>
            <p:cNvSpPr/>
            <p:nvPr/>
          </p:nvSpPr>
          <p:spPr>
            <a:xfrm>
              <a:off x="5379972" y="5105400"/>
              <a:ext cx="1144653" cy="1400175"/>
            </a:xfrm>
            <a:custGeom>
              <a:avLst/>
              <a:gdLst>
                <a:gd name="connsiteX0" fmla="*/ 268353 w 1144653"/>
                <a:gd name="connsiteY0" fmla="*/ 47625 h 1400175"/>
                <a:gd name="connsiteX1" fmla="*/ 287403 w 1144653"/>
                <a:gd name="connsiteY1" fmla="*/ 1266825 h 1400175"/>
                <a:gd name="connsiteX2" fmla="*/ 639828 w 1144653"/>
                <a:gd name="connsiteY2" fmla="*/ 1400175 h 1400175"/>
                <a:gd name="connsiteX3" fmla="*/ 1135128 w 1144653"/>
                <a:gd name="connsiteY3" fmla="*/ 1333500 h 1400175"/>
                <a:gd name="connsiteX4" fmla="*/ 1144653 w 1144653"/>
                <a:gd name="connsiteY4" fmla="*/ 1047750 h 1400175"/>
                <a:gd name="connsiteX5" fmla="*/ 1039878 w 1144653"/>
                <a:gd name="connsiteY5" fmla="*/ 962025 h 1400175"/>
                <a:gd name="connsiteX6" fmla="*/ 897003 w 1144653"/>
                <a:gd name="connsiteY6" fmla="*/ 1200150 h 1400175"/>
                <a:gd name="connsiteX7" fmla="*/ 516003 w 1144653"/>
                <a:gd name="connsiteY7" fmla="*/ 1181100 h 1400175"/>
                <a:gd name="connsiteX8" fmla="*/ 496953 w 1144653"/>
                <a:gd name="connsiteY8" fmla="*/ 1152525 h 1400175"/>
                <a:gd name="connsiteX9" fmla="*/ 401703 w 1144653"/>
                <a:gd name="connsiteY9" fmla="*/ 695325 h 1400175"/>
                <a:gd name="connsiteX10" fmla="*/ 411228 w 1144653"/>
                <a:gd name="connsiteY10" fmla="*/ 0 h 1400175"/>
                <a:gd name="connsiteX11" fmla="*/ 268353 w 1144653"/>
                <a:gd name="connsiteY11" fmla="*/ 47625 h 140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4653" h="1400175">
                  <a:moveTo>
                    <a:pt x="268353" y="47625"/>
                  </a:moveTo>
                  <a:cubicBezTo>
                    <a:pt x="271553" y="454062"/>
                    <a:pt x="0" y="979422"/>
                    <a:pt x="287403" y="1266825"/>
                  </a:cubicBezTo>
                  <a:lnTo>
                    <a:pt x="639828" y="1400175"/>
                  </a:lnTo>
                  <a:lnTo>
                    <a:pt x="1135128" y="1333500"/>
                  </a:lnTo>
                  <a:lnTo>
                    <a:pt x="1144653" y="1047750"/>
                  </a:lnTo>
                  <a:lnTo>
                    <a:pt x="1039878" y="962025"/>
                  </a:lnTo>
                  <a:lnTo>
                    <a:pt x="897003" y="1200150"/>
                  </a:lnTo>
                  <a:cubicBezTo>
                    <a:pt x="770003" y="1193800"/>
                    <a:pt x="642270" y="1196132"/>
                    <a:pt x="516003" y="1181100"/>
                  </a:cubicBezTo>
                  <a:cubicBezTo>
                    <a:pt x="504636" y="1179747"/>
                    <a:pt x="496953" y="1152525"/>
                    <a:pt x="496953" y="1152525"/>
                  </a:cubicBezTo>
                  <a:cubicBezTo>
                    <a:pt x="397291" y="733943"/>
                    <a:pt x="401703" y="889553"/>
                    <a:pt x="401703" y="695325"/>
                  </a:cubicBezTo>
                  <a:lnTo>
                    <a:pt x="411228" y="0"/>
                  </a:lnTo>
                  <a:lnTo>
                    <a:pt x="268353" y="47625"/>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p:nvPr/>
          </p:nvCxnSpPr>
          <p:spPr>
            <a:xfrm rot="5400000" flipH="1" flipV="1">
              <a:off x="5834063" y="5957888"/>
              <a:ext cx="257175" cy="95250"/>
            </a:xfrm>
            <a:prstGeom prst="line">
              <a:avLst/>
            </a:prstGeom>
          </p:spPr>
          <p:style>
            <a:lnRef idx="1">
              <a:schemeClr val="dk1"/>
            </a:lnRef>
            <a:fillRef idx="0">
              <a:schemeClr val="dk1"/>
            </a:fillRef>
            <a:effectRef idx="0">
              <a:schemeClr val="dk1"/>
            </a:effectRef>
            <a:fontRef idx="minor">
              <a:schemeClr val="tx1"/>
            </a:fontRef>
          </p:style>
        </p:cxnSp>
      </p:grpSp>
    </p:spTree>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5" name="Rectangle 5"/>
          <p:cNvSpPr>
            <a:spLocks noRot="1" noChangeArrowheads="1"/>
          </p:cNvSpPr>
          <p:nvPr/>
        </p:nvSpPr>
        <p:spPr bwMode="auto">
          <a:xfrm>
            <a:off x="4040372" y="327801"/>
            <a:ext cx="4210494" cy="2309074"/>
          </a:xfrm>
          <a:prstGeom prst="rect">
            <a:avLst/>
          </a:prstGeom>
          <a:noFill/>
          <a:ln w="9525">
            <a:noFill/>
            <a:miter lim="800000"/>
            <a:headEnd/>
            <a:tailEnd/>
          </a:ln>
          <a:effectLst/>
        </p:spPr>
        <p:txBody>
          <a:bodyPr anchor="ctr"/>
          <a:lstStyle/>
          <a:p>
            <a:pPr eaLnBrk="1" hangingPunct="1">
              <a:defRPr/>
            </a:pPr>
            <a:r>
              <a:rPr lang="en-US" sz="51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Garamond" pitchFamily="18" charset="0"/>
              </a:rPr>
              <a:t>Female Reproductive System</a:t>
            </a:r>
          </a:p>
        </p:txBody>
      </p:sp>
      <p:grpSp>
        <p:nvGrpSpPr>
          <p:cNvPr id="5" name="Group 4"/>
          <p:cNvGrpSpPr/>
          <p:nvPr/>
        </p:nvGrpSpPr>
        <p:grpSpPr>
          <a:xfrm>
            <a:off x="669852" y="288613"/>
            <a:ext cx="2562446" cy="6106946"/>
            <a:chOff x="669852" y="288613"/>
            <a:chExt cx="2562446" cy="6106946"/>
          </a:xfrm>
        </p:grpSpPr>
        <p:pic>
          <p:nvPicPr>
            <p:cNvPr id="45060" name="Picture 71" descr="Unit3"/>
            <p:cNvPicPr>
              <a:picLocks noChangeAspect="1" noChangeArrowheads="1"/>
            </p:cNvPicPr>
            <p:nvPr/>
          </p:nvPicPr>
          <p:blipFill>
            <a:blip r:embed="rId3" cstate="print"/>
            <a:srcRect/>
            <a:stretch>
              <a:fillRect/>
            </a:stretch>
          </p:blipFill>
          <p:spPr bwMode="auto">
            <a:xfrm>
              <a:off x="669852" y="288613"/>
              <a:ext cx="2562446" cy="61069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Freeform 3"/>
            <p:cNvSpPr/>
            <p:nvPr/>
          </p:nvSpPr>
          <p:spPr>
            <a:xfrm>
              <a:off x="2598420" y="3901440"/>
              <a:ext cx="601980" cy="1135380"/>
            </a:xfrm>
            <a:custGeom>
              <a:avLst/>
              <a:gdLst>
                <a:gd name="connsiteX0" fmla="*/ 304800 w 601980"/>
                <a:gd name="connsiteY0" fmla="*/ 22860 h 1135380"/>
                <a:gd name="connsiteX1" fmla="*/ 304800 w 601980"/>
                <a:gd name="connsiteY1" fmla="*/ 830580 h 1135380"/>
                <a:gd name="connsiteX2" fmla="*/ 91440 w 601980"/>
                <a:gd name="connsiteY2" fmla="*/ 1005840 h 1135380"/>
                <a:gd name="connsiteX3" fmla="*/ 0 w 601980"/>
                <a:gd name="connsiteY3" fmla="*/ 1120140 h 1135380"/>
                <a:gd name="connsiteX4" fmla="*/ 396240 w 601980"/>
                <a:gd name="connsiteY4" fmla="*/ 1135380 h 1135380"/>
                <a:gd name="connsiteX5" fmla="*/ 601980 w 601980"/>
                <a:gd name="connsiteY5" fmla="*/ 754380 h 1135380"/>
                <a:gd name="connsiteX6" fmla="*/ 457200 w 601980"/>
                <a:gd name="connsiteY6" fmla="*/ 0 h 1135380"/>
                <a:gd name="connsiteX7" fmla="*/ 304800 w 601980"/>
                <a:gd name="connsiteY7" fmla="*/ 22860 h 1135380"/>
                <a:gd name="connsiteX0" fmla="*/ 304800 w 601980"/>
                <a:gd name="connsiteY0" fmla="*/ 22860 h 1135380"/>
                <a:gd name="connsiteX1" fmla="*/ 304800 w 601980"/>
                <a:gd name="connsiteY1" fmla="*/ 830580 h 1135380"/>
                <a:gd name="connsiteX2" fmla="*/ 297180 w 601980"/>
                <a:gd name="connsiteY2" fmla="*/ 830580 h 1135380"/>
                <a:gd name="connsiteX3" fmla="*/ 91440 w 601980"/>
                <a:gd name="connsiteY3" fmla="*/ 1005840 h 1135380"/>
                <a:gd name="connsiteX4" fmla="*/ 0 w 601980"/>
                <a:gd name="connsiteY4" fmla="*/ 1120140 h 1135380"/>
                <a:gd name="connsiteX5" fmla="*/ 396240 w 601980"/>
                <a:gd name="connsiteY5" fmla="*/ 1135380 h 1135380"/>
                <a:gd name="connsiteX6" fmla="*/ 601980 w 601980"/>
                <a:gd name="connsiteY6" fmla="*/ 754380 h 1135380"/>
                <a:gd name="connsiteX7" fmla="*/ 457200 w 601980"/>
                <a:gd name="connsiteY7" fmla="*/ 0 h 1135380"/>
                <a:gd name="connsiteX8" fmla="*/ 304800 w 601980"/>
                <a:gd name="connsiteY8" fmla="*/ 22860 h 1135380"/>
                <a:gd name="connsiteX0" fmla="*/ 304800 w 601980"/>
                <a:gd name="connsiteY0" fmla="*/ 22860 h 1135380"/>
                <a:gd name="connsiteX1" fmla="*/ 403860 w 601980"/>
                <a:gd name="connsiteY1" fmla="*/ 502920 h 1135380"/>
                <a:gd name="connsiteX2" fmla="*/ 304800 w 601980"/>
                <a:gd name="connsiteY2" fmla="*/ 830580 h 1135380"/>
                <a:gd name="connsiteX3" fmla="*/ 297180 w 601980"/>
                <a:gd name="connsiteY3" fmla="*/ 830580 h 1135380"/>
                <a:gd name="connsiteX4" fmla="*/ 91440 w 601980"/>
                <a:gd name="connsiteY4" fmla="*/ 1005840 h 1135380"/>
                <a:gd name="connsiteX5" fmla="*/ 0 w 601980"/>
                <a:gd name="connsiteY5" fmla="*/ 1120140 h 1135380"/>
                <a:gd name="connsiteX6" fmla="*/ 396240 w 601980"/>
                <a:gd name="connsiteY6" fmla="*/ 1135380 h 1135380"/>
                <a:gd name="connsiteX7" fmla="*/ 601980 w 601980"/>
                <a:gd name="connsiteY7" fmla="*/ 754380 h 1135380"/>
                <a:gd name="connsiteX8" fmla="*/ 457200 w 601980"/>
                <a:gd name="connsiteY8" fmla="*/ 0 h 1135380"/>
                <a:gd name="connsiteX9" fmla="*/ 304800 w 601980"/>
                <a:gd name="connsiteY9" fmla="*/ 22860 h 1135380"/>
                <a:gd name="connsiteX0" fmla="*/ 304800 w 601980"/>
                <a:gd name="connsiteY0" fmla="*/ 22860 h 1135380"/>
                <a:gd name="connsiteX1" fmla="*/ 312420 w 601980"/>
                <a:gd name="connsiteY1" fmla="*/ 502920 h 1135380"/>
                <a:gd name="connsiteX2" fmla="*/ 304800 w 601980"/>
                <a:gd name="connsiteY2" fmla="*/ 830580 h 1135380"/>
                <a:gd name="connsiteX3" fmla="*/ 297180 w 601980"/>
                <a:gd name="connsiteY3" fmla="*/ 830580 h 1135380"/>
                <a:gd name="connsiteX4" fmla="*/ 91440 w 601980"/>
                <a:gd name="connsiteY4" fmla="*/ 1005840 h 1135380"/>
                <a:gd name="connsiteX5" fmla="*/ 0 w 601980"/>
                <a:gd name="connsiteY5" fmla="*/ 1120140 h 1135380"/>
                <a:gd name="connsiteX6" fmla="*/ 396240 w 601980"/>
                <a:gd name="connsiteY6" fmla="*/ 1135380 h 1135380"/>
                <a:gd name="connsiteX7" fmla="*/ 601980 w 601980"/>
                <a:gd name="connsiteY7" fmla="*/ 754380 h 1135380"/>
                <a:gd name="connsiteX8" fmla="*/ 457200 w 601980"/>
                <a:gd name="connsiteY8" fmla="*/ 0 h 1135380"/>
                <a:gd name="connsiteX9" fmla="*/ 304800 w 601980"/>
                <a:gd name="connsiteY9" fmla="*/ 22860 h 1135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1980" h="1135380">
                  <a:moveTo>
                    <a:pt x="304800" y="22860"/>
                  </a:moveTo>
                  <a:cubicBezTo>
                    <a:pt x="295910" y="106680"/>
                    <a:pt x="312420" y="368300"/>
                    <a:pt x="312420" y="502920"/>
                  </a:cubicBezTo>
                  <a:cubicBezTo>
                    <a:pt x="312420" y="637540"/>
                    <a:pt x="322580" y="775970"/>
                    <a:pt x="304800" y="830580"/>
                  </a:cubicBezTo>
                  <a:lnTo>
                    <a:pt x="297180" y="830580"/>
                  </a:lnTo>
                  <a:lnTo>
                    <a:pt x="91440" y="1005840"/>
                  </a:lnTo>
                  <a:lnTo>
                    <a:pt x="0" y="1120140"/>
                  </a:lnTo>
                  <a:lnTo>
                    <a:pt x="396240" y="1135380"/>
                  </a:lnTo>
                  <a:cubicBezTo>
                    <a:pt x="465896" y="1008967"/>
                    <a:pt x="601980" y="898714"/>
                    <a:pt x="601980" y="754380"/>
                  </a:cubicBezTo>
                  <a:lnTo>
                    <a:pt x="457200" y="0"/>
                  </a:lnTo>
                  <a:lnTo>
                    <a:pt x="304800" y="22860"/>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73"/>
          <p:cNvGrpSpPr>
            <a:grpSpLocks/>
          </p:cNvGrpSpPr>
          <p:nvPr/>
        </p:nvGrpSpPr>
        <p:grpSpPr bwMode="auto">
          <a:xfrm>
            <a:off x="790180" y="880110"/>
            <a:ext cx="7563642" cy="5490210"/>
            <a:chOff x="558" y="804"/>
            <a:chExt cx="4662" cy="3384"/>
          </a:xfrm>
        </p:grpSpPr>
        <p:sp>
          <p:nvSpPr>
            <p:cNvPr id="7" name="AutoShape 72"/>
            <p:cNvSpPr>
              <a:spLocks noChangeArrowheads="1"/>
            </p:cNvSpPr>
            <p:nvPr/>
          </p:nvSpPr>
          <p:spPr bwMode="auto">
            <a:xfrm>
              <a:off x="558" y="804"/>
              <a:ext cx="4662" cy="3384"/>
            </a:xfrm>
            <a:prstGeom prst="roundRect">
              <a:avLst>
                <a:gd name="adj" fmla="val 2481"/>
              </a:avLst>
            </a:prstGeom>
            <a:solidFill>
              <a:schemeClr val="tx1"/>
            </a:solidFill>
            <a:ln w="9525">
              <a:solidFill>
                <a:schemeClr val="tx1"/>
              </a:solidFill>
              <a:round/>
              <a:headEnd/>
              <a:tailEnd/>
            </a:ln>
            <a:effectLst/>
          </p:spPr>
          <p:txBody>
            <a:bodyPr wrap="none" anchor="ctr"/>
            <a:lstStyle/>
            <a:p>
              <a:endParaRPr lang="en-US"/>
            </a:p>
          </p:txBody>
        </p:sp>
        <p:pic>
          <p:nvPicPr>
            <p:cNvPr id="8" name="Picture 71"/>
            <p:cNvPicPr>
              <a:picLocks noChangeAspect="1" noChangeArrowheads="1"/>
            </p:cNvPicPr>
            <p:nvPr/>
          </p:nvPicPr>
          <p:blipFill>
            <a:blip r:embed="rId3" cstate="print"/>
            <a:srcRect/>
            <a:stretch>
              <a:fillRect/>
            </a:stretch>
          </p:blipFill>
          <p:spPr bwMode="auto">
            <a:xfrm>
              <a:off x="606" y="837"/>
              <a:ext cx="4566" cy="3302"/>
            </a:xfrm>
            <a:prstGeom prst="rect">
              <a:avLst/>
            </a:prstGeom>
            <a:noFill/>
            <a:ln w="9525">
              <a:noFill/>
              <a:miter lim="800000"/>
              <a:headEnd/>
              <a:tailEnd/>
            </a:ln>
            <a:effectLst/>
          </p:spPr>
        </p:pic>
      </p:grpSp>
      <p:sp>
        <p:nvSpPr>
          <p:cNvPr id="9" name="Rectangle 4"/>
          <p:cNvSpPr>
            <a:spLocks noRot="1" noChangeArrowheads="1"/>
          </p:cNvSpPr>
          <p:nvPr/>
        </p:nvSpPr>
        <p:spPr bwMode="auto">
          <a:xfrm>
            <a:off x="457200" y="-121602"/>
            <a:ext cx="8229600" cy="1143000"/>
          </a:xfrm>
          <a:prstGeom prst="rect">
            <a:avLst/>
          </a:prstGeom>
          <a:noFill/>
          <a:ln w="9525">
            <a:noFill/>
            <a:miter lim="800000"/>
            <a:headEnd/>
            <a:tailEnd/>
          </a:ln>
          <a:effectLst/>
        </p:spPr>
        <p:txBody>
          <a:bodyPr anchor="ctr"/>
          <a:lstStyle/>
          <a:p>
            <a:pPr eaLnBrk="1" hangingPunct="1">
              <a:defRPr/>
            </a:pPr>
            <a:r>
              <a:rPr lang="en-US" sz="4400" b="1" dirty="0">
                <a:solidFill>
                  <a:schemeClr val="hlink"/>
                </a:solidFill>
                <a:effectLst>
                  <a:outerShdw blurRad="50800" dist="38100" dir="2700000" algn="tl" rotWithShape="0">
                    <a:prstClr val="black">
                      <a:alpha val="40000"/>
                    </a:prstClr>
                  </a:outerShdw>
                </a:effectLst>
                <a:latin typeface="Garamond" pitchFamily="18" charset="0"/>
              </a:rPr>
              <a:t>Conception</a:t>
            </a:r>
          </a:p>
        </p:txBody>
      </p:sp>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4" name="Rectangle 4"/>
          <p:cNvSpPr>
            <a:spLocks noRot="1" noChangeArrowheads="1"/>
          </p:cNvSpPr>
          <p:nvPr/>
        </p:nvSpPr>
        <p:spPr bwMode="auto">
          <a:xfrm>
            <a:off x="457200" y="-91122"/>
            <a:ext cx="8229600" cy="1143000"/>
          </a:xfrm>
          <a:prstGeom prst="rect">
            <a:avLst/>
          </a:prstGeom>
          <a:noFill/>
          <a:ln w="9525">
            <a:noFill/>
            <a:miter lim="800000"/>
            <a:headEnd/>
            <a:tailEnd/>
          </a:ln>
          <a:effectLst/>
        </p:spPr>
        <p:txBody>
          <a:bodyPr anchor="ctr"/>
          <a:lstStyle/>
          <a:p>
            <a:pPr eaLnBrk="1" hangingPunct="1">
              <a:defRPr/>
            </a:pPr>
            <a:r>
              <a:rPr lang="en-US" sz="4400" b="1" dirty="0">
                <a:solidFill>
                  <a:schemeClr val="hlink"/>
                </a:solidFill>
                <a:effectLst>
                  <a:outerShdw blurRad="50800" dist="38100" dir="2700000" algn="tl" rotWithShape="0">
                    <a:prstClr val="black">
                      <a:alpha val="40000"/>
                    </a:prstClr>
                  </a:outerShdw>
                </a:effectLst>
                <a:latin typeface="Garamond" pitchFamily="18" charset="0"/>
              </a:rPr>
              <a:t>Start of Implantation</a:t>
            </a:r>
          </a:p>
        </p:txBody>
      </p:sp>
      <p:grpSp>
        <p:nvGrpSpPr>
          <p:cNvPr id="8" name="Group 7"/>
          <p:cNvGrpSpPr/>
          <p:nvPr/>
        </p:nvGrpSpPr>
        <p:grpSpPr>
          <a:xfrm>
            <a:off x="809625" y="975361"/>
            <a:ext cx="7524750" cy="5471160"/>
            <a:chOff x="971550" y="1323975"/>
            <a:chExt cx="7429500" cy="5305425"/>
          </a:xfrm>
        </p:grpSpPr>
        <p:grpSp>
          <p:nvGrpSpPr>
            <p:cNvPr id="9" name="Group 8"/>
            <p:cNvGrpSpPr>
              <a:grpSpLocks/>
            </p:cNvGrpSpPr>
            <p:nvPr/>
          </p:nvGrpSpPr>
          <p:grpSpPr bwMode="auto">
            <a:xfrm>
              <a:off x="971550" y="1323975"/>
              <a:ext cx="7334250" cy="5305425"/>
              <a:chOff x="612" y="834"/>
              <a:chExt cx="4620" cy="3342"/>
            </a:xfrm>
          </p:grpSpPr>
          <p:sp>
            <p:nvSpPr>
              <p:cNvPr id="43" name="AutoShape 7"/>
              <p:cNvSpPr>
                <a:spLocks noChangeArrowheads="1"/>
              </p:cNvSpPr>
              <p:nvPr/>
            </p:nvSpPr>
            <p:spPr bwMode="auto">
              <a:xfrm>
                <a:off x="612" y="834"/>
                <a:ext cx="4620" cy="3342"/>
              </a:xfrm>
              <a:prstGeom prst="roundRect">
                <a:avLst>
                  <a:gd name="adj" fmla="val 1764"/>
                </a:avLst>
              </a:prstGeom>
              <a:solidFill>
                <a:schemeClr val="tx1"/>
              </a:solidFill>
              <a:ln w="9525">
                <a:solidFill>
                  <a:schemeClr val="tx1"/>
                </a:solidFill>
                <a:round/>
                <a:headEnd/>
                <a:tailEnd/>
              </a:ln>
              <a:effectLst/>
            </p:spPr>
            <p:txBody>
              <a:bodyPr wrap="none" anchor="ctr"/>
              <a:lstStyle/>
              <a:p>
                <a:endParaRPr lang="en-US"/>
              </a:p>
            </p:txBody>
          </p:sp>
          <p:pic>
            <p:nvPicPr>
              <p:cNvPr id="44" name="Picture 6" descr="Intro #20 Implantation"/>
              <p:cNvPicPr>
                <a:picLocks noChangeAspect="1" noChangeArrowheads="1"/>
              </p:cNvPicPr>
              <p:nvPr/>
            </p:nvPicPr>
            <p:blipFill>
              <a:blip r:embed="rId3" cstate="print"/>
              <a:srcRect/>
              <a:stretch>
                <a:fillRect/>
              </a:stretch>
            </p:blipFill>
            <p:spPr bwMode="auto">
              <a:xfrm>
                <a:off x="648" y="868"/>
                <a:ext cx="4554" cy="3270"/>
              </a:xfrm>
              <a:prstGeom prst="rect">
                <a:avLst/>
              </a:prstGeom>
              <a:noFill/>
            </p:spPr>
          </p:pic>
        </p:grpSp>
        <p:sp>
          <p:nvSpPr>
            <p:cNvPr id="10" name="Rectangle 9"/>
            <p:cNvSpPr>
              <a:spLocks noChangeArrowheads="1"/>
            </p:cNvSpPr>
            <p:nvPr/>
          </p:nvSpPr>
          <p:spPr bwMode="auto">
            <a:xfrm>
              <a:off x="2476500" y="2305050"/>
              <a:ext cx="971550" cy="371475"/>
            </a:xfrm>
            <a:prstGeom prst="rect">
              <a:avLst/>
            </a:prstGeom>
            <a:solidFill>
              <a:schemeClr val="tx1"/>
            </a:solidFill>
            <a:ln w="9525">
              <a:solidFill>
                <a:schemeClr val="tx1"/>
              </a:solidFill>
              <a:miter lim="800000"/>
              <a:headEnd/>
              <a:tailEnd/>
            </a:ln>
            <a:effectLst/>
          </p:spPr>
          <p:txBody>
            <a:bodyPr wrap="none" anchor="ctr"/>
            <a:lstStyle/>
            <a:p>
              <a:r>
                <a:rPr lang="en-US" sz="1600">
                  <a:solidFill>
                    <a:schemeClr val="bg2"/>
                  </a:solidFill>
                  <a:latin typeface="VAGRounded BT" pitchFamily="34" charset="0"/>
                </a:rPr>
                <a:t>Tube	</a:t>
              </a:r>
            </a:p>
          </p:txBody>
        </p:sp>
        <p:sp>
          <p:nvSpPr>
            <p:cNvPr id="11" name="Rectangle 10"/>
            <p:cNvSpPr>
              <a:spLocks noChangeArrowheads="1"/>
            </p:cNvSpPr>
            <p:nvPr/>
          </p:nvSpPr>
          <p:spPr bwMode="auto">
            <a:xfrm>
              <a:off x="2409825" y="2733675"/>
              <a:ext cx="276225" cy="276225"/>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12" name="Rectangle 11"/>
            <p:cNvSpPr>
              <a:spLocks noChangeArrowheads="1"/>
            </p:cNvSpPr>
            <p:nvPr/>
          </p:nvSpPr>
          <p:spPr bwMode="auto">
            <a:xfrm>
              <a:off x="2276475" y="3057525"/>
              <a:ext cx="533400" cy="295275"/>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13" name="Text Box 12"/>
            <p:cNvSpPr txBox="1">
              <a:spLocks noChangeArrowheads="1"/>
            </p:cNvSpPr>
            <p:nvPr/>
          </p:nvSpPr>
          <p:spPr bwMode="auto">
            <a:xfrm>
              <a:off x="2295525" y="2847975"/>
              <a:ext cx="561975" cy="390525"/>
            </a:xfrm>
            <a:prstGeom prst="rect">
              <a:avLst/>
            </a:prstGeom>
            <a:noFill/>
            <a:ln w="9525">
              <a:noFill/>
              <a:miter lim="800000"/>
              <a:headEnd/>
              <a:tailEnd/>
            </a:ln>
            <a:effectLst/>
          </p:spPr>
          <p:txBody>
            <a:bodyPr>
              <a:spAutoFit/>
            </a:bodyPr>
            <a:lstStyle/>
            <a:p>
              <a:pPr algn="ctr">
                <a:lnSpc>
                  <a:spcPct val="70000"/>
                </a:lnSpc>
              </a:pPr>
              <a:r>
                <a:rPr lang="en-US" sz="1400">
                  <a:solidFill>
                    <a:schemeClr val="bg2"/>
                  </a:solidFill>
                  <a:latin typeface="VAGRounded BT" pitchFamily="34" charset="0"/>
                </a:rPr>
                <a:t>12</a:t>
              </a:r>
            </a:p>
            <a:p>
              <a:pPr algn="ctr">
                <a:lnSpc>
                  <a:spcPct val="70000"/>
                </a:lnSpc>
              </a:pPr>
              <a:r>
                <a:rPr lang="en-US" sz="1400">
                  <a:solidFill>
                    <a:schemeClr val="bg2"/>
                  </a:solidFill>
                  <a:latin typeface="VAGRounded BT" pitchFamily="34" charset="0"/>
                </a:rPr>
                <a:t>days</a:t>
              </a:r>
            </a:p>
          </p:txBody>
        </p:sp>
        <p:sp>
          <p:nvSpPr>
            <p:cNvPr id="14" name="Rectangle 13"/>
            <p:cNvSpPr>
              <a:spLocks noChangeArrowheads="1"/>
            </p:cNvSpPr>
            <p:nvPr/>
          </p:nvSpPr>
          <p:spPr bwMode="auto">
            <a:xfrm>
              <a:off x="3160713" y="2655888"/>
              <a:ext cx="752475" cy="371475"/>
            </a:xfrm>
            <a:prstGeom prst="rect">
              <a:avLst/>
            </a:prstGeom>
            <a:solidFill>
              <a:schemeClr val="tx1"/>
            </a:solidFill>
            <a:ln w="9525">
              <a:solidFill>
                <a:schemeClr val="tx1"/>
              </a:solidFill>
              <a:miter lim="800000"/>
              <a:headEnd/>
              <a:tailEnd/>
            </a:ln>
            <a:effectLst/>
          </p:spPr>
          <p:txBody>
            <a:bodyPr wrap="none" anchor="ctr"/>
            <a:lstStyle/>
            <a:p>
              <a:r>
                <a:rPr lang="en-US" sz="1600">
                  <a:solidFill>
                    <a:schemeClr val="bg2"/>
                  </a:solidFill>
                  <a:latin typeface="VAGRounded BT" pitchFamily="34" charset="0"/>
                </a:rPr>
                <a:t>Ovary	</a:t>
              </a:r>
            </a:p>
          </p:txBody>
        </p:sp>
        <p:sp>
          <p:nvSpPr>
            <p:cNvPr id="15" name="Line 14"/>
            <p:cNvSpPr>
              <a:spLocks noChangeShapeType="1"/>
            </p:cNvSpPr>
            <p:nvPr/>
          </p:nvSpPr>
          <p:spPr bwMode="auto">
            <a:xfrm flipV="1">
              <a:off x="3476625" y="2962275"/>
              <a:ext cx="28575" cy="257175"/>
            </a:xfrm>
            <a:prstGeom prst="line">
              <a:avLst/>
            </a:prstGeom>
            <a:noFill/>
            <a:ln w="38100">
              <a:solidFill>
                <a:schemeClr val="bg2"/>
              </a:solidFill>
              <a:round/>
              <a:headEnd/>
              <a:tailEnd/>
            </a:ln>
            <a:effectLst/>
          </p:spPr>
          <p:txBody>
            <a:bodyPr/>
            <a:lstStyle/>
            <a:p>
              <a:endParaRPr lang="en-US"/>
            </a:p>
          </p:txBody>
        </p:sp>
        <p:sp>
          <p:nvSpPr>
            <p:cNvPr id="16" name="Rectangle 15"/>
            <p:cNvSpPr>
              <a:spLocks noChangeArrowheads="1"/>
            </p:cNvSpPr>
            <p:nvPr/>
          </p:nvSpPr>
          <p:spPr bwMode="auto">
            <a:xfrm>
              <a:off x="1400175" y="4724400"/>
              <a:ext cx="3086100" cy="1257300"/>
            </a:xfrm>
            <a:prstGeom prst="rect">
              <a:avLst/>
            </a:prstGeom>
            <a:solidFill>
              <a:schemeClr val="tx1"/>
            </a:solidFill>
            <a:ln w="9525">
              <a:solidFill>
                <a:schemeClr val="tx1"/>
              </a:solidFill>
              <a:miter lim="800000"/>
              <a:headEnd/>
              <a:tailEnd/>
            </a:ln>
            <a:effectLst/>
          </p:spPr>
          <p:txBody>
            <a:bodyPr wrap="none" tIns="0" anchorCtr="1"/>
            <a:lstStyle/>
            <a:p>
              <a:pPr algn="ctr"/>
              <a:r>
                <a:rPr lang="en-US" sz="1800" dirty="0">
                  <a:solidFill>
                    <a:schemeClr val="bg2"/>
                  </a:solidFill>
                  <a:latin typeface="VAGRounded BT" pitchFamily="34" charset="0"/>
                </a:rPr>
                <a:t>Yellow Body</a:t>
              </a:r>
            </a:p>
            <a:p>
              <a:pPr algn="ctr"/>
              <a:r>
                <a:rPr lang="en-US" sz="1800" dirty="0">
                  <a:solidFill>
                    <a:schemeClr val="bg2"/>
                  </a:solidFill>
                  <a:latin typeface="VAGRounded BT" pitchFamily="34" charset="0"/>
                </a:rPr>
                <a:t>(Active until 3</a:t>
              </a:r>
              <a:r>
                <a:rPr lang="en-US" sz="1800" baseline="30000" dirty="0">
                  <a:solidFill>
                    <a:schemeClr val="bg2"/>
                  </a:solidFill>
                  <a:latin typeface="VAGRounded BT" pitchFamily="34" charset="0"/>
                </a:rPr>
                <a:t>rd</a:t>
              </a:r>
              <a:r>
                <a:rPr lang="en-US" sz="1800" dirty="0">
                  <a:solidFill>
                    <a:schemeClr val="bg2"/>
                  </a:solidFill>
                  <a:latin typeface="VAGRounded BT" pitchFamily="34" charset="0"/>
                </a:rPr>
                <a:t> month</a:t>
              </a:r>
            </a:p>
            <a:p>
              <a:pPr algn="ctr"/>
              <a:r>
                <a:rPr lang="en-US" sz="1800" dirty="0">
                  <a:solidFill>
                    <a:schemeClr val="bg2"/>
                  </a:solidFill>
                  <a:latin typeface="VAGRounded BT" pitchFamily="34" charset="0"/>
                </a:rPr>
                <a:t>of pregnancy)</a:t>
              </a:r>
            </a:p>
          </p:txBody>
        </p:sp>
        <p:sp>
          <p:nvSpPr>
            <p:cNvPr id="17" name="Rectangle 16"/>
            <p:cNvSpPr>
              <a:spLocks noChangeArrowheads="1"/>
            </p:cNvSpPr>
            <p:nvPr/>
          </p:nvSpPr>
          <p:spPr bwMode="auto">
            <a:xfrm>
              <a:off x="4914900" y="6010275"/>
              <a:ext cx="1828800" cy="428625"/>
            </a:xfrm>
            <a:prstGeom prst="rect">
              <a:avLst/>
            </a:prstGeom>
            <a:solidFill>
              <a:schemeClr val="tx1"/>
            </a:solidFill>
            <a:ln w="9525">
              <a:solidFill>
                <a:schemeClr val="tx1"/>
              </a:solidFill>
              <a:miter lim="800000"/>
              <a:headEnd/>
              <a:tailEnd/>
            </a:ln>
            <a:effectLst/>
          </p:spPr>
          <p:txBody>
            <a:bodyPr wrap="none" tIns="0" anchorCtr="1"/>
            <a:lstStyle/>
            <a:p>
              <a:pPr algn="ctr"/>
              <a:r>
                <a:rPr lang="en-US" sz="1600">
                  <a:solidFill>
                    <a:schemeClr val="bg2"/>
                  </a:solidFill>
                  <a:latin typeface="VAGRounded BT" pitchFamily="34" charset="0"/>
                </a:rPr>
                <a:t>Mucus Plug</a:t>
              </a:r>
            </a:p>
          </p:txBody>
        </p:sp>
        <p:sp>
          <p:nvSpPr>
            <p:cNvPr id="18" name="Rectangle 17"/>
            <p:cNvSpPr>
              <a:spLocks noChangeArrowheads="1"/>
            </p:cNvSpPr>
            <p:nvPr/>
          </p:nvSpPr>
          <p:spPr bwMode="auto">
            <a:xfrm>
              <a:off x="6791325" y="4848225"/>
              <a:ext cx="1047750" cy="352425"/>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19" name="Rectangle 18"/>
            <p:cNvSpPr>
              <a:spLocks noChangeArrowheads="1"/>
            </p:cNvSpPr>
            <p:nvPr/>
          </p:nvSpPr>
          <p:spPr bwMode="auto">
            <a:xfrm>
              <a:off x="6781800" y="4229100"/>
              <a:ext cx="1343025" cy="352425"/>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20" name="Rectangle 20"/>
            <p:cNvSpPr>
              <a:spLocks noChangeArrowheads="1"/>
            </p:cNvSpPr>
            <p:nvPr/>
          </p:nvSpPr>
          <p:spPr bwMode="auto">
            <a:xfrm>
              <a:off x="6981825" y="3819525"/>
              <a:ext cx="1247775" cy="352425"/>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21" name="Rectangle 21"/>
            <p:cNvSpPr>
              <a:spLocks noChangeArrowheads="1"/>
            </p:cNvSpPr>
            <p:nvPr/>
          </p:nvSpPr>
          <p:spPr bwMode="auto">
            <a:xfrm>
              <a:off x="6772275" y="5295900"/>
              <a:ext cx="1047750" cy="352425"/>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22" name="Text Box 19"/>
            <p:cNvSpPr txBox="1">
              <a:spLocks noChangeArrowheads="1"/>
            </p:cNvSpPr>
            <p:nvPr/>
          </p:nvSpPr>
          <p:spPr bwMode="auto">
            <a:xfrm>
              <a:off x="6762750" y="4914900"/>
              <a:ext cx="1085850" cy="630238"/>
            </a:xfrm>
            <a:prstGeom prst="rect">
              <a:avLst/>
            </a:prstGeom>
            <a:noFill/>
            <a:ln w="9525">
              <a:noFill/>
              <a:miter lim="800000"/>
              <a:headEnd/>
              <a:tailEnd/>
            </a:ln>
            <a:effectLst/>
          </p:spPr>
          <p:txBody>
            <a:bodyPr>
              <a:spAutoFit/>
            </a:bodyPr>
            <a:lstStyle/>
            <a:p>
              <a:pPr>
                <a:spcBef>
                  <a:spcPct val="20000"/>
                </a:spcBef>
              </a:pPr>
              <a:r>
                <a:rPr lang="en-US" sz="1600">
                  <a:solidFill>
                    <a:schemeClr val="bg2"/>
                  </a:solidFill>
                  <a:latin typeface="VAGRounded BT" pitchFamily="34" charset="0"/>
                </a:rPr>
                <a:t>Cervix</a:t>
              </a:r>
            </a:p>
            <a:p>
              <a:pPr>
                <a:spcBef>
                  <a:spcPct val="20000"/>
                </a:spcBef>
              </a:pPr>
              <a:r>
                <a:rPr lang="en-US" sz="1600">
                  <a:solidFill>
                    <a:schemeClr val="bg2"/>
                  </a:solidFill>
                  <a:latin typeface="VAGRounded BT" pitchFamily="34" charset="0"/>
                </a:rPr>
                <a:t>Closed</a:t>
              </a:r>
            </a:p>
          </p:txBody>
        </p:sp>
        <p:sp>
          <p:nvSpPr>
            <p:cNvPr id="23" name="Text Box 22"/>
            <p:cNvSpPr txBox="1">
              <a:spLocks noChangeArrowheads="1"/>
            </p:cNvSpPr>
            <p:nvPr/>
          </p:nvSpPr>
          <p:spPr bwMode="auto">
            <a:xfrm>
              <a:off x="6791325" y="3752850"/>
              <a:ext cx="1085850" cy="630238"/>
            </a:xfrm>
            <a:prstGeom prst="rect">
              <a:avLst/>
            </a:prstGeom>
            <a:noFill/>
            <a:ln w="9525">
              <a:noFill/>
              <a:miter lim="800000"/>
              <a:headEnd/>
              <a:tailEnd/>
            </a:ln>
            <a:effectLst/>
          </p:spPr>
          <p:txBody>
            <a:bodyPr>
              <a:spAutoFit/>
            </a:bodyPr>
            <a:lstStyle/>
            <a:p>
              <a:pPr algn="ctr">
                <a:spcBef>
                  <a:spcPct val="20000"/>
                </a:spcBef>
              </a:pPr>
              <a:r>
                <a:rPr lang="en-US" sz="1600">
                  <a:solidFill>
                    <a:schemeClr val="bg2"/>
                  </a:solidFill>
                  <a:latin typeface="VAGRounded BT" pitchFamily="34" charset="0"/>
                </a:rPr>
                <a:t>Lining</a:t>
              </a:r>
            </a:p>
            <a:p>
              <a:pPr algn="ctr">
                <a:spcBef>
                  <a:spcPct val="20000"/>
                </a:spcBef>
              </a:pPr>
              <a:r>
                <a:rPr lang="en-US" sz="1600">
                  <a:solidFill>
                    <a:schemeClr val="bg2"/>
                  </a:solidFill>
                  <a:latin typeface="VAGRounded BT" pitchFamily="34" charset="0"/>
                </a:rPr>
                <a:t>(Spongy)</a:t>
              </a:r>
            </a:p>
          </p:txBody>
        </p:sp>
        <p:sp>
          <p:nvSpPr>
            <p:cNvPr id="24" name="Freeform 24"/>
            <p:cNvSpPr>
              <a:spLocks/>
            </p:cNvSpPr>
            <p:nvPr/>
          </p:nvSpPr>
          <p:spPr bwMode="auto">
            <a:xfrm>
              <a:off x="6218238" y="3294063"/>
              <a:ext cx="661987" cy="396875"/>
            </a:xfrm>
            <a:custGeom>
              <a:avLst/>
              <a:gdLst/>
              <a:ahLst/>
              <a:cxnLst>
                <a:cxn ang="0">
                  <a:pos x="71" y="7"/>
                </a:cxn>
                <a:cxn ang="0">
                  <a:pos x="60" y="16"/>
                </a:cxn>
                <a:cxn ang="0">
                  <a:pos x="48" y="38"/>
                </a:cxn>
                <a:cxn ang="0">
                  <a:pos x="36" y="56"/>
                </a:cxn>
                <a:cxn ang="0">
                  <a:pos x="24" y="82"/>
                </a:cxn>
                <a:cxn ang="0">
                  <a:pos x="18" y="101"/>
                </a:cxn>
                <a:cxn ang="0">
                  <a:pos x="66" y="233"/>
                </a:cxn>
                <a:cxn ang="0">
                  <a:pos x="90" y="242"/>
                </a:cxn>
                <a:cxn ang="0">
                  <a:pos x="112" y="248"/>
                </a:cxn>
                <a:cxn ang="0">
                  <a:pos x="120" y="250"/>
                </a:cxn>
                <a:cxn ang="0">
                  <a:pos x="212" y="235"/>
                </a:cxn>
                <a:cxn ang="0">
                  <a:pos x="286" y="229"/>
                </a:cxn>
                <a:cxn ang="0">
                  <a:pos x="300" y="235"/>
                </a:cxn>
                <a:cxn ang="0">
                  <a:pos x="326" y="237"/>
                </a:cxn>
                <a:cxn ang="0">
                  <a:pos x="357" y="229"/>
                </a:cxn>
                <a:cxn ang="0">
                  <a:pos x="387" y="213"/>
                </a:cxn>
                <a:cxn ang="0">
                  <a:pos x="393" y="68"/>
                </a:cxn>
                <a:cxn ang="0">
                  <a:pos x="396" y="58"/>
                </a:cxn>
                <a:cxn ang="0">
                  <a:pos x="395" y="37"/>
                </a:cxn>
                <a:cxn ang="0">
                  <a:pos x="368" y="17"/>
                </a:cxn>
                <a:cxn ang="0">
                  <a:pos x="297" y="21"/>
                </a:cxn>
                <a:cxn ang="0">
                  <a:pos x="237" y="28"/>
                </a:cxn>
                <a:cxn ang="0">
                  <a:pos x="147" y="19"/>
                </a:cxn>
                <a:cxn ang="0">
                  <a:pos x="95" y="2"/>
                </a:cxn>
                <a:cxn ang="0">
                  <a:pos x="71" y="7"/>
                </a:cxn>
              </a:cxnLst>
              <a:rect l="0" t="0" r="r" b="b"/>
              <a:pathLst>
                <a:path w="408" h="250">
                  <a:moveTo>
                    <a:pt x="71" y="7"/>
                  </a:moveTo>
                  <a:cubicBezTo>
                    <a:pt x="66" y="10"/>
                    <a:pt x="65" y="14"/>
                    <a:pt x="60" y="16"/>
                  </a:cubicBezTo>
                  <a:cubicBezTo>
                    <a:pt x="58" y="22"/>
                    <a:pt x="54" y="36"/>
                    <a:pt x="48" y="38"/>
                  </a:cubicBezTo>
                  <a:cubicBezTo>
                    <a:pt x="44" y="44"/>
                    <a:pt x="44" y="54"/>
                    <a:pt x="36" y="56"/>
                  </a:cubicBezTo>
                  <a:cubicBezTo>
                    <a:pt x="31" y="64"/>
                    <a:pt x="32" y="77"/>
                    <a:pt x="24" y="82"/>
                  </a:cubicBezTo>
                  <a:cubicBezTo>
                    <a:pt x="22" y="89"/>
                    <a:pt x="20" y="94"/>
                    <a:pt x="18" y="101"/>
                  </a:cubicBezTo>
                  <a:cubicBezTo>
                    <a:pt x="17" y="155"/>
                    <a:pt x="0" y="224"/>
                    <a:pt x="66" y="233"/>
                  </a:cubicBezTo>
                  <a:cubicBezTo>
                    <a:pt x="74" y="237"/>
                    <a:pt x="82" y="241"/>
                    <a:pt x="90" y="242"/>
                  </a:cubicBezTo>
                  <a:cubicBezTo>
                    <a:pt x="97" y="245"/>
                    <a:pt x="105" y="246"/>
                    <a:pt x="112" y="248"/>
                  </a:cubicBezTo>
                  <a:cubicBezTo>
                    <a:pt x="115" y="249"/>
                    <a:pt x="120" y="250"/>
                    <a:pt x="120" y="250"/>
                  </a:cubicBezTo>
                  <a:cubicBezTo>
                    <a:pt x="151" y="246"/>
                    <a:pt x="181" y="237"/>
                    <a:pt x="212" y="235"/>
                  </a:cubicBezTo>
                  <a:cubicBezTo>
                    <a:pt x="236" y="230"/>
                    <a:pt x="261" y="231"/>
                    <a:pt x="286" y="229"/>
                  </a:cubicBezTo>
                  <a:cubicBezTo>
                    <a:pt x="294" y="230"/>
                    <a:pt x="294" y="233"/>
                    <a:pt x="300" y="235"/>
                  </a:cubicBezTo>
                  <a:cubicBezTo>
                    <a:pt x="308" y="237"/>
                    <a:pt x="317" y="236"/>
                    <a:pt x="326" y="237"/>
                  </a:cubicBezTo>
                  <a:cubicBezTo>
                    <a:pt x="337" y="239"/>
                    <a:pt x="347" y="233"/>
                    <a:pt x="357" y="229"/>
                  </a:cubicBezTo>
                  <a:cubicBezTo>
                    <a:pt x="364" y="218"/>
                    <a:pt x="376" y="217"/>
                    <a:pt x="387" y="213"/>
                  </a:cubicBezTo>
                  <a:cubicBezTo>
                    <a:pt x="408" y="170"/>
                    <a:pt x="392" y="95"/>
                    <a:pt x="393" y="68"/>
                  </a:cubicBezTo>
                  <a:cubicBezTo>
                    <a:pt x="393" y="65"/>
                    <a:pt x="396" y="58"/>
                    <a:pt x="396" y="58"/>
                  </a:cubicBezTo>
                  <a:cubicBezTo>
                    <a:pt x="396" y="51"/>
                    <a:pt x="396" y="44"/>
                    <a:pt x="395" y="37"/>
                  </a:cubicBezTo>
                  <a:cubicBezTo>
                    <a:pt x="394" y="27"/>
                    <a:pt x="375" y="22"/>
                    <a:pt x="368" y="17"/>
                  </a:cubicBezTo>
                  <a:cubicBezTo>
                    <a:pt x="344" y="18"/>
                    <a:pt x="321" y="20"/>
                    <a:pt x="297" y="21"/>
                  </a:cubicBezTo>
                  <a:cubicBezTo>
                    <a:pt x="278" y="27"/>
                    <a:pt x="257" y="26"/>
                    <a:pt x="237" y="28"/>
                  </a:cubicBezTo>
                  <a:cubicBezTo>
                    <a:pt x="206" y="27"/>
                    <a:pt x="177" y="22"/>
                    <a:pt x="147" y="19"/>
                  </a:cubicBezTo>
                  <a:cubicBezTo>
                    <a:pt x="130" y="10"/>
                    <a:pt x="114" y="3"/>
                    <a:pt x="95" y="2"/>
                  </a:cubicBezTo>
                  <a:cubicBezTo>
                    <a:pt x="91" y="2"/>
                    <a:pt x="74" y="0"/>
                    <a:pt x="71" y="7"/>
                  </a:cubicBezTo>
                  <a:close/>
                </a:path>
              </a:pathLst>
            </a:custGeom>
            <a:solidFill>
              <a:srgbClr val="B9614F"/>
            </a:solidFill>
            <a:ln w="9525">
              <a:noFill/>
              <a:round/>
              <a:headEnd/>
              <a:tailEnd/>
            </a:ln>
            <a:effectLst/>
          </p:spPr>
          <p:txBody>
            <a:bodyPr/>
            <a:lstStyle/>
            <a:p>
              <a:endParaRPr lang="en-US"/>
            </a:p>
          </p:txBody>
        </p:sp>
        <p:sp>
          <p:nvSpPr>
            <p:cNvPr id="25" name="Freeform 25"/>
            <p:cNvSpPr>
              <a:spLocks/>
            </p:cNvSpPr>
            <p:nvPr/>
          </p:nvSpPr>
          <p:spPr bwMode="auto">
            <a:xfrm>
              <a:off x="6337300" y="2914650"/>
              <a:ext cx="673100" cy="365125"/>
            </a:xfrm>
            <a:custGeom>
              <a:avLst/>
              <a:gdLst/>
              <a:ahLst/>
              <a:cxnLst>
                <a:cxn ang="0">
                  <a:pos x="117" y="26"/>
                </a:cxn>
                <a:cxn ang="0">
                  <a:pos x="92" y="30"/>
                </a:cxn>
                <a:cxn ang="0">
                  <a:pos x="78" y="47"/>
                </a:cxn>
                <a:cxn ang="0">
                  <a:pos x="72" y="54"/>
                </a:cxn>
                <a:cxn ang="0">
                  <a:pos x="66" y="62"/>
                </a:cxn>
                <a:cxn ang="0">
                  <a:pos x="60" y="66"/>
                </a:cxn>
                <a:cxn ang="0">
                  <a:pos x="51" y="92"/>
                </a:cxn>
                <a:cxn ang="0">
                  <a:pos x="42" y="104"/>
                </a:cxn>
                <a:cxn ang="0">
                  <a:pos x="36" y="113"/>
                </a:cxn>
                <a:cxn ang="0">
                  <a:pos x="27" y="133"/>
                </a:cxn>
                <a:cxn ang="0">
                  <a:pos x="5" y="176"/>
                </a:cxn>
                <a:cxn ang="0">
                  <a:pos x="0" y="185"/>
                </a:cxn>
                <a:cxn ang="0">
                  <a:pos x="2" y="217"/>
                </a:cxn>
                <a:cxn ang="0">
                  <a:pos x="57" y="229"/>
                </a:cxn>
                <a:cxn ang="0">
                  <a:pos x="124" y="222"/>
                </a:cxn>
                <a:cxn ang="0">
                  <a:pos x="159" y="214"/>
                </a:cxn>
                <a:cxn ang="0">
                  <a:pos x="269" y="193"/>
                </a:cxn>
                <a:cxn ang="0">
                  <a:pos x="380" y="190"/>
                </a:cxn>
                <a:cxn ang="0">
                  <a:pos x="382" y="187"/>
                </a:cxn>
                <a:cxn ang="0">
                  <a:pos x="386" y="185"/>
                </a:cxn>
                <a:cxn ang="0">
                  <a:pos x="387" y="154"/>
                </a:cxn>
                <a:cxn ang="0">
                  <a:pos x="390" y="140"/>
                </a:cxn>
                <a:cxn ang="0">
                  <a:pos x="396" y="136"/>
                </a:cxn>
                <a:cxn ang="0">
                  <a:pos x="401" y="110"/>
                </a:cxn>
                <a:cxn ang="0">
                  <a:pos x="407" y="71"/>
                </a:cxn>
                <a:cxn ang="0">
                  <a:pos x="413" y="54"/>
                </a:cxn>
                <a:cxn ang="0">
                  <a:pos x="406" y="11"/>
                </a:cxn>
                <a:cxn ang="0">
                  <a:pos x="285" y="19"/>
                </a:cxn>
                <a:cxn ang="0">
                  <a:pos x="245" y="25"/>
                </a:cxn>
                <a:cxn ang="0">
                  <a:pos x="222" y="28"/>
                </a:cxn>
                <a:cxn ang="0">
                  <a:pos x="117" y="26"/>
                </a:cxn>
              </a:cxnLst>
              <a:rect l="0" t="0" r="r" b="b"/>
              <a:pathLst>
                <a:path w="424" h="230">
                  <a:moveTo>
                    <a:pt x="117" y="26"/>
                  </a:moveTo>
                  <a:cubicBezTo>
                    <a:pt x="109" y="27"/>
                    <a:pt x="100" y="27"/>
                    <a:pt x="92" y="30"/>
                  </a:cubicBezTo>
                  <a:cubicBezTo>
                    <a:pt x="88" y="35"/>
                    <a:pt x="83" y="45"/>
                    <a:pt x="78" y="47"/>
                  </a:cubicBezTo>
                  <a:cubicBezTo>
                    <a:pt x="76" y="54"/>
                    <a:pt x="78" y="52"/>
                    <a:pt x="72" y="54"/>
                  </a:cubicBezTo>
                  <a:cubicBezTo>
                    <a:pt x="70" y="59"/>
                    <a:pt x="70" y="60"/>
                    <a:pt x="66" y="62"/>
                  </a:cubicBezTo>
                  <a:cubicBezTo>
                    <a:pt x="64" y="63"/>
                    <a:pt x="60" y="66"/>
                    <a:pt x="60" y="66"/>
                  </a:cubicBezTo>
                  <a:cubicBezTo>
                    <a:pt x="58" y="75"/>
                    <a:pt x="57" y="84"/>
                    <a:pt x="51" y="92"/>
                  </a:cubicBezTo>
                  <a:cubicBezTo>
                    <a:pt x="49" y="97"/>
                    <a:pt x="45" y="101"/>
                    <a:pt x="42" y="104"/>
                  </a:cubicBezTo>
                  <a:cubicBezTo>
                    <a:pt x="41" y="108"/>
                    <a:pt x="39" y="110"/>
                    <a:pt x="36" y="113"/>
                  </a:cubicBezTo>
                  <a:cubicBezTo>
                    <a:pt x="34" y="121"/>
                    <a:pt x="33" y="127"/>
                    <a:pt x="27" y="133"/>
                  </a:cubicBezTo>
                  <a:cubicBezTo>
                    <a:pt x="24" y="141"/>
                    <a:pt x="12" y="174"/>
                    <a:pt x="5" y="176"/>
                  </a:cubicBezTo>
                  <a:cubicBezTo>
                    <a:pt x="4" y="179"/>
                    <a:pt x="0" y="185"/>
                    <a:pt x="0" y="185"/>
                  </a:cubicBezTo>
                  <a:cubicBezTo>
                    <a:pt x="1" y="196"/>
                    <a:pt x="0" y="206"/>
                    <a:pt x="2" y="217"/>
                  </a:cubicBezTo>
                  <a:cubicBezTo>
                    <a:pt x="4" y="229"/>
                    <a:pt x="52" y="229"/>
                    <a:pt x="57" y="229"/>
                  </a:cubicBezTo>
                  <a:cubicBezTo>
                    <a:pt x="107" y="227"/>
                    <a:pt x="85" y="230"/>
                    <a:pt x="124" y="222"/>
                  </a:cubicBezTo>
                  <a:cubicBezTo>
                    <a:pt x="136" y="220"/>
                    <a:pt x="159" y="214"/>
                    <a:pt x="159" y="214"/>
                  </a:cubicBezTo>
                  <a:cubicBezTo>
                    <a:pt x="192" y="201"/>
                    <a:pt x="234" y="197"/>
                    <a:pt x="269" y="193"/>
                  </a:cubicBezTo>
                  <a:cubicBezTo>
                    <a:pt x="305" y="193"/>
                    <a:pt x="344" y="197"/>
                    <a:pt x="380" y="190"/>
                  </a:cubicBezTo>
                  <a:cubicBezTo>
                    <a:pt x="381" y="189"/>
                    <a:pt x="381" y="188"/>
                    <a:pt x="382" y="187"/>
                  </a:cubicBezTo>
                  <a:cubicBezTo>
                    <a:pt x="383" y="186"/>
                    <a:pt x="386" y="186"/>
                    <a:pt x="386" y="185"/>
                  </a:cubicBezTo>
                  <a:cubicBezTo>
                    <a:pt x="388" y="175"/>
                    <a:pt x="386" y="164"/>
                    <a:pt x="387" y="154"/>
                  </a:cubicBezTo>
                  <a:cubicBezTo>
                    <a:pt x="387" y="151"/>
                    <a:pt x="388" y="142"/>
                    <a:pt x="390" y="140"/>
                  </a:cubicBezTo>
                  <a:cubicBezTo>
                    <a:pt x="392" y="138"/>
                    <a:pt x="396" y="136"/>
                    <a:pt x="396" y="136"/>
                  </a:cubicBezTo>
                  <a:cubicBezTo>
                    <a:pt x="398" y="128"/>
                    <a:pt x="398" y="118"/>
                    <a:pt x="401" y="110"/>
                  </a:cubicBezTo>
                  <a:cubicBezTo>
                    <a:pt x="402" y="97"/>
                    <a:pt x="405" y="84"/>
                    <a:pt x="407" y="71"/>
                  </a:cubicBezTo>
                  <a:cubicBezTo>
                    <a:pt x="408" y="65"/>
                    <a:pt x="413" y="54"/>
                    <a:pt x="413" y="54"/>
                  </a:cubicBezTo>
                  <a:cubicBezTo>
                    <a:pt x="414" y="41"/>
                    <a:pt x="424" y="15"/>
                    <a:pt x="406" y="11"/>
                  </a:cubicBezTo>
                  <a:cubicBezTo>
                    <a:pt x="383" y="0"/>
                    <a:pt x="315" y="16"/>
                    <a:pt x="285" y="19"/>
                  </a:cubicBezTo>
                  <a:cubicBezTo>
                    <a:pt x="272" y="22"/>
                    <a:pt x="258" y="23"/>
                    <a:pt x="245" y="25"/>
                  </a:cubicBezTo>
                  <a:cubicBezTo>
                    <a:pt x="237" y="26"/>
                    <a:pt x="222" y="28"/>
                    <a:pt x="222" y="28"/>
                  </a:cubicBezTo>
                  <a:cubicBezTo>
                    <a:pt x="145" y="24"/>
                    <a:pt x="180" y="24"/>
                    <a:pt x="117" y="26"/>
                  </a:cubicBezTo>
                  <a:close/>
                </a:path>
              </a:pathLst>
            </a:custGeom>
            <a:solidFill>
              <a:srgbClr val="B9614F"/>
            </a:solidFill>
            <a:ln w="9525">
              <a:noFill/>
              <a:round/>
              <a:headEnd/>
              <a:tailEnd/>
            </a:ln>
            <a:effectLst/>
          </p:spPr>
          <p:txBody>
            <a:bodyPr/>
            <a:lstStyle/>
            <a:p>
              <a:endParaRPr lang="en-US"/>
            </a:p>
          </p:txBody>
        </p:sp>
        <p:sp>
          <p:nvSpPr>
            <p:cNvPr id="26" name="Freeform 26"/>
            <p:cNvSpPr>
              <a:spLocks/>
            </p:cNvSpPr>
            <p:nvPr/>
          </p:nvSpPr>
          <p:spPr bwMode="auto">
            <a:xfrm>
              <a:off x="6213475" y="2998788"/>
              <a:ext cx="223838" cy="279400"/>
            </a:xfrm>
            <a:custGeom>
              <a:avLst/>
              <a:gdLst/>
              <a:ahLst/>
              <a:cxnLst>
                <a:cxn ang="0">
                  <a:pos x="88" y="8"/>
                </a:cxn>
                <a:cxn ang="0">
                  <a:pos x="6" y="9"/>
                </a:cxn>
                <a:cxn ang="0">
                  <a:pos x="15" y="38"/>
                </a:cxn>
                <a:cxn ang="0">
                  <a:pos x="18" y="48"/>
                </a:cxn>
                <a:cxn ang="0">
                  <a:pos x="12" y="99"/>
                </a:cxn>
                <a:cxn ang="0">
                  <a:pos x="7" y="134"/>
                </a:cxn>
                <a:cxn ang="0">
                  <a:pos x="0" y="145"/>
                </a:cxn>
                <a:cxn ang="0">
                  <a:pos x="30" y="168"/>
                </a:cxn>
                <a:cxn ang="0">
                  <a:pos x="51" y="171"/>
                </a:cxn>
                <a:cxn ang="0">
                  <a:pos x="84" y="175"/>
                </a:cxn>
                <a:cxn ang="0">
                  <a:pos x="106" y="167"/>
                </a:cxn>
                <a:cxn ang="0">
                  <a:pos x="117" y="156"/>
                </a:cxn>
                <a:cxn ang="0">
                  <a:pos x="129" y="134"/>
                </a:cxn>
                <a:cxn ang="0">
                  <a:pos x="121" y="45"/>
                </a:cxn>
                <a:cxn ang="0">
                  <a:pos x="115" y="36"/>
                </a:cxn>
                <a:cxn ang="0">
                  <a:pos x="100" y="18"/>
                </a:cxn>
                <a:cxn ang="0">
                  <a:pos x="89" y="12"/>
                </a:cxn>
                <a:cxn ang="0">
                  <a:pos x="88" y="8"/>
                </a:cxn>
              </a:cxnLst>
              <a:rect l="0" t="0" r="r" b="b"/>
              <a:pathLst>
                <a:path w="141" h="176">
                  <a:moveTo>
                    <a:pt x="88" y="8"/>
                  </a:moveTo>
                  <a:cubicBezTo>
                    <a:pt x="71" y="8"/>
                    <a:pt x="23" y="3"/>
                    <a:pt x="6" y="9"/>
                  </a:cubicBezTo>
                  <a:cubicBezTo>
                    <a:pt x="2" y="20"/>
                    <a:pt x="2" y="34"/>
                    <a:pt x="15" y="38"/>
                  </a:cubicBezTo>
                  <a:cubicBezTo>
                    <a:pt x="16" y="41"/>
                    <a:pt x="18" y="48"/>
                    <a:pt x="18" y="48"/>
                  </a:cubicBezTo>
                  <a:cubicBezTo>
                    <a:pt x="17" y="63"/>
                    <a:pt x="20" y="91"/>
                    <a:pt x="12" y="99"/>
                  </a:cubicBezTo>
                  <a:cubicBezTo>
                    <a:pt x="11" y="109"/>
                    <a:pt x="16" y="131"/>
                    <a:pt x="7" y="134"/>
                  </a:cubicBezTo>
                  <a:cubicBezTo>
                    <a:pt x="5" y="140"/>
                    <a:pt x="5" y="142"/>
                    <a:pt x="0" y="145"/>
                  </a:cubicBezTo>
                  <a:cubicBezTo>
                    <a:pt x="1" y="172"/>
                    <a:pt x="6" y="167"/>
                    <a:pt x="30" y="168"/>
                  </a:cubicBezTo>
                  <a:cubicBezTo>
                    <a:pt x="44" y="171"/>
                    <a:pt x="37" y="170"/>
                    <a:pt x="51" y="171"/>
                  </a:cubicBezTo>
                  <a:cubicBezTo>
                    <a:pt x="59" y="176"/>
                    <a:pt x="76" y="175"/>
                    <a:pt x="84" y="175"/>
                  </a:cubicBezTo>
                  <a:cubicBezTo>
                    <a:pt x="93" y="173"/>
                    <a:pt x="98" y="171"/>
                    <a:pt x="106" y="167"/>
                  </a:cubicBezTo>
                  <a:cubicBezTo>
                    <a:pt x="109" y="163"/>
                    <a:pt x="113" y="159"/>
                    <a:pt x="117" y="156"/>
                  </a:cubicBezTo>
                  <a:cubicBezTo>
                    <a:pt x="120" y="148"/>
                    <a:pt x="123" y="140"/>
                    <a:pt x="129" y="134"/>
                  </a:cubicBezTo>
                  <a:cubicBezTo>
                    <a:pt x="131" y="124"/>
                    <a:pt x="141" y="58"/>
                    <a:pt x="121" y="45"/>
                  </a:cubicBezTo>
                  <a:cubicBezTo>
                    <a:pt x="118" y="37"/>
                    <a:pt x="121" y="40"/>
                    <a:pt x="115" y="36"/>
                  </a:cubicBezTo>
                  <a:cubicBezTo>
                    <a:pt x="113" y="29"/>
                    <a:pt x="106" y="22"/>
                    <a:pt x="100" y="18"/>
                  </a:cubicBezTo>
                  <a:cubicBezTo>
                    <a:pt x="98" y="13"/>
                    <a:pt x="94" y="13"/>
                    <a:pt x="89" y="12"/>
                  </a:cubicBezTo>
                  <a:cubicBezTo>
                    <a:pt x="89" y="12"/>
                    <a:pt x="85" y="0"/>
                    <a:pt x="88" y="8"/>
                  </a:cubicBezTo>
                  <a:close/>
                </a:path>
              </a:pathLst>
            </a:custGeom>
            <a:solidFill>
              <a:srgbClr val="B9614F"/>
            </a:solidFill>
            <a:ln w="9525">
              <a:noFill/>
              <a:round/>
              <a:headEnd/>
              <a:tailEnd/>
            </a:ln>
            <a:effectLst/>
          </p:spPr>
          <p:txBody>
            <a:bodyPr/>
            <a:lstStyle/>
            <a:p>
              <a:endParaRPr lang="en-US"/>
            </a:p>
          </p:txBody>
        </p:sp>
        <p:sp>
          <p:nvSpPr>
            <p:cNvPr id="27" name="Freeform 27"/>
            <p:cNvSpPr>
              <a:spLocks/>
            </p:cNvSpPr>
            <p:nvPr/>
          </p:nvSpPr>
          <p:spPr bwMode="auto">
            <a:xfrm>
              <a:off x="6376988" y="2940050"/>
              <a:ext cx="158750" cy="149225"/>
            </a:xfrm>
            <a:custGeom>
              <a:avLst/>
              <a:gdLst/>
              <a:ahLst/>
              <a:cxnLst>
                <a:cxn ang="0">
                  <a:pos x="100" y="16"/>
                </a:cxn>
                <a:cxn ang="0">
                  <a:pos x="80" y="12"/>
                </a:cxn>
                <a:cxn ang="0">
                  <a:pos x="74" y="0"/>
                </a:cxn>
                <a:cxn ang="0">
                  <a:pos x="20" y="4"/>
                </a:cxn>
                <a:cxn ang="0">
                  <a:pos x="40" y="90"/>
                </a:cxn>
                <a:cxn ang="0">
                  <a:pos x="63" y="81"/>
                </a:cxn>
                <a:cxn ang="0">
                  <a:pos x="80" y="70"/>
                </a:cxn>
                <a:cxn ang="0">
                  <a:pos x="85" y="66"/>
                </a:cxn>
                <a:cxn ang="0">
                  <a:pos x="94" y="46"/>
                </a:cxn>
                <a:cxn ang="0">
                  <a:pos x="100" y="16"/>
                </a:cxn>
              </a:cxnLst>
              <a:rect l="0" t="0" r="r" b="b"/>
              <a:pathLst>
                <a:path w="100" h="94">
                  <a:moveTo>
                    <a:pt x="100" y="16"/>
                  </a:moveTo>
                  <a:cubicBezTo>
                    <a:pt x="92" y="15"/>
                    <a:pt x="86" y="16"/>
                    <a:pt x="80" y="12"/>
                  </a:cubicBezTo>
                  <a:cubicBezTo>
                    <a:pt x="79" y="8"/>
                    <a:pt x="75" y="4"/>
                    <a:pt x="74" y="0"/>
                  </a:cubicBezTo>
                  <a:cubicBezTo>
                    <a:pt x="55" y="1"/>
                    <a:pt x="38" y="3"/>
                    <a:pt x="20" y="4"/>
                  </a:cubicBezTo>
                  <a:cubicBezTo>
                    <a:pt x="21" y="45"/>
                    <a:pt x="0" y="94"/>
                    <a:pt x="40" y="90"/>
                  </a:cubicBezTo>
                  <a:cubicBezTo>
                    <a:pt x="47" y="85"/>
                    <a:pt x="56" y="87"/>
                    <a:pt x="63" y="81"/>
                  </a:cubicBezTo>
                  <a:cubicBezTo>
                    <a:pt x="70" y="75"/>
                    <a:pt x="73" y="74"/>
                    <a:pt x="80" y="70"/>
                  </a:cubicBezTo>
                  <a:cubicBezTo>
                    <a:pt x="81" y="68"/>
                    <a:pt x="84" y="68"/>
                    <a:pt x="85" y="66"/>
                  </a:cubicBezTo>
                  <a:cubicBezTo>
                    <a:pt x="89" y="57"/>
                    <a:pt x="89" y="54"/>
                    <a:pt x="94" y="46"/>
                  </a:cubicBezTo>
                  <a:cubicBezTo>
                    <a:pt x="96" y="31"/>
                    <a:pt x="94" y="41"/>
                    <a:pt x="100" y="16"/>
                  </a:cubicBezTo>
                  <a:close/>
                </a:path>
              </a:pathLst>
            </a:custGeom>
            <a:solidFill>
              <a:srgbClr val="B9614F"/>
            </a:solidFill>
            <a:ln w="9525">
              <a:noFill/>
              <a:round/>
              <a:headEnd/>
              <a:tailEnd/>
            </a:ln>
            <a:effectLst/>
          </p:spPr>
          <p:txBody>
            <a:bodyPr/>
            <a:lstStyle/>
            <a:p>
              <a:endParaRPr lang="en-US"/>
            </a:p>
          </p:txBody>
        </p:sp>
        <p:sp>
          <p:nvSpPr>
            <p:cNvPr id="28" name="Freeform 29"/>
            <p:cNvSpPr>
              <a:spLocks/>
            </p:cNvSpPr>
            <p:nvPr/>
          </p:nvSpPr>
          <p:spPr bwMode="auto">
            <a:xfrm>
              <a:off x="5757863" y="2879725"/>
              <a:ext cx="479425" cy="365125"/>
            </a:xfrm>
            <a:custGeom>
              <a:avLst/>
              <a:gdLst/>
              <a:ahLst/>
              <a:cxnLst>
                <a:cxn ang="0">
                  <a:pos x="52" y="2"/>
                </a:cxn>
                <a:cxn ang="0">
                  <a:pos x="36" y="10"/>
                </a:cxn>
                <a:cxn ang="0">
                  <a:pos x="26" y="23"/>
                </a:cxn>
                <a:cxn ang="0">
                  <a:pos x="15" y="47"/>
                </a:cxn>
                <a:cxn ang="0">
                  <a:pos x="12" y="100"/>
                </a:cxn>
                <a:cxn ang="0">
                  <a:pos x="19" y="184"/>
                </a:cxn>
                <a:cxn ang="0">
                  <a:pos x="26" y="197"/>
                </a:cxn>
                <a:cxn ang="0">
                  <a:pos x="43" y="210"/>
                </a:cxn>
                <a:cxn ang="0">
                  <a:pos x="55" y="216"/>
                </a:cxn>
                <a:cxn ang="0">
                  <a:pos x="84" y="226"/>
                </a:cxn>
                <a:cxn ang="0">
                  <a:pos x="115" y="230"/>
                </a:cxn>
                <a:cxn ang="0">
                  <a:pos x="144" y="226"/>
                </a:cxn>
                <a:cxn ang="0">
                  <a:pos x="175" y="213"/>
                </a:cxn>
                <a:cxn ang="0">
                  <a:pos x="241" y="210"/>
                </a:cxn>
                <a:cxn ang="0">
                  <a:pos x="264" y="203"/>
                </a:cxn>
                <a:cxn ang="0">
                  <a:pos x="273" y="200"/>
                </a:cxn>
                <a:cxn ang="0">
                  <a:pos x="279" y="189"/>
                </a:cxn>
                <a:cxn ang="0">
                  <a:pos x="273" y="68"/>
                </a:cxn>
                <a:cxn ang="0">
                  <a:pos x="232" y="41"/>
                </a:cxn>
                <a:cxn ang="0">
                  <a:pos x="208" y="33"/>
                </a:cxn>
                <a:cxn ang="0">
                  <a:pos x="189" y="27"/>
                </a:cxn>
                <a:cxn ang="0">
                  <a:pos x="170" y="21"/>
                </a:cxn>
                <a:cxn ang="0">
                  <a:pos x="132" y="11"/>
                </a:cxn>
                <a:cxn ang="0">
                  <a:pos x="68" y="3"/>
                </a:cxn>
                <a:cxn ang="0">
                  <a:pos x="52" y="2"/>
                </a:cxn>
              </a:cxnLst>
              <a:rect l="0" t="0" r="r" b="b"/>
              <a:pathLst>
                <a:path w="302" h="230">
                  <a:moveTo>
                    <a:pt x="52" y="2"/>
                  </a:moveTo>
                  <a:cubicBezTo>
                    <a:pt x="37" y="4"/>
                    <a:pt x="45" y="4"/>
                    <a:pt x="36" y="10"/>
                  </a:cubicBezTo>
                  <a:cubicBezTo>
                    <a:pt x="33" y="15"/>
                    <a:pt x="29" y="18"/>
                    <a:pt x="26" y="23"/>
                  </a:cubicBezTo>
                  <a:cubicBezTo>
                    <a:pt x="24" y="31"/>
                    <a:pt x="19" y="40"/>
                    <a:pt x="15" y="47"/>
                  </a:cubicBezTo>
                  <a:cubicBezTo>
                    <a:pt x="13" y="70"/>
                    <a:pt x="10" y="77"/>
                    <a:pt x="12" y="100"/>
                  </a:cubicBezTo>
                  <a:cubicBezTo>
                    <a:pt x="13" y="144"/>
                    <a:pt x="0" y="159"/>
                    <a:pt x="19" y="184"/>
                  </a:cubicBezTo>
                  <a:cubicBezTo>
                    <a:pt x="20" y="189"/>
                    <a:pt x="26" y="197"/>
                    <a:pt x="26" y="197"/>
                  </a:cubicBezTo>
                  <a:cubicBezTo>
                    <a:pt x="28" y="205"/>
                    <a:pt x="35" y="208"/>
                    <a:pt x="43" y="210"/>
                  </a:cubicBezTo>
                  <a:cubicBezTo>
                    <a:pt x="45" y="214"/>
                    <a:pt x="55" y="216"/>
                    <a:pt x="55" y="216"/>
                  </a:cubicBezTo>
                  <a:cubicBezTo>
                    <a:pt x="62" y="223"/>
                    <a:pt x="75" y="225"/>
                    <a:pt x="84" y="226"/>
                  </a:cubicBezTo>
                  <a:cubicBezTo>
                    <a:pt x="93" y="229"/>
                    <a:pt x="106" y="229"/>
                    <a:pt x="115" y="230"/>
                  </a:cubicBezTo>
                  <a:cubicBezTo>
                    <a:pt x="125" y="229"/>
                    <a:pt x="135" y="230"/>
                    <a:pt x="144" y="226"/>
                  </a:cubicBezTo>
                  <a:cubicBezTo>
                    <a:pt x="154" y="222"/>
                    <a:pt x="163" y="214"/>
                    <a:pt x="175" y="213"/>
                  </a:cubicBezTo>
                  <a:cubicBezTo>
                    <a:pt x="197" y="211"/>
                    <a:pt x="219" y="211"/>
                    <a:pt x="241" y="210"/>
                  </a:cubicBezTo>
                  <a:cubicBezTo>
                    <a:pt x="249" y="208"/>
                    <a:pt x="256" y="205"/>
                    <a:pt x="264" y="203"/>
                  </a:cubicBezTo>
                  <a:cubicBezTo>
                    <a:pt x="267" y="202"/>
                    <a:pt x="273" y="200"/>
                    <a:pt x="273" y="200"/>
                  </a:cubicBezTo>
                  <a:cubicBezTo>
                    <a:pt x="274" y="196"/>
                    <a:pt x="277" y="194"/>
                    <a:pt x="279" y="189"/>
                  </a:cubicBezTo>
                  <a:cubicBezTo>
                    <a:pt x="279" y="149"/>
                    <a:pt x="302" y="97"/>
                    <a:pt x="273" y="68"/>
                  </a:cubicBezTo>
                  <a:cubicBezTo>
                    <a:pt x="268" y="52"/>
                    <a:pt x="247" y="45"/>
                    <a:pt x="232" y="41"/>
                  </a:cubicBezTo>
                  <a:cubicBezTo>
                    <a:pt x="225" y="37"/>
                    <a:pt x="216" y="34"/>
                    <a:pt x="208" y="33"/>
                  </a:cubicBezTo>
                  <a:cubicBezTo>
                    <a:pt x="202" y="29"/>
                    <a:pt x="196" y="28"/>
                    <a:pt x="189" y="27"/>
                  </a:cubicBezTo>
                  <a:cubicBezTo>
                    <a:pt x="183" y="25"/>
                    <a:pt x="177" y="23"/>
                    <a:pt x="170" y="21"/>
                  </a:cubicBezTo>
                  <a:cubicBezTo>
                    <a:pt x="157" y="13"/>
                    <a:pt x="146" y="13"/>
                    <a:pt x="132" y="11"/>
                  </a:cubicBezTo>
                  <a:cubicBezTo>
                    <a:pt x="110" y="4"/>
                    <a:pt x="91" y="4"/>
                    <a:pt x="68" y="3"/>
                  </a:cubicBezTo>
                  <a:cubicBezTo>
                    <a:pt x="60" y="1"/>
                    <a:pt x="61" y="0"/>
                    <a:pt x="52" y="2"/>
                  </a:cubicBezTo>
                  <a:close/>
                </a:path>
              </a:pathLst>
            </a:custGeom>
            <a:solidFill>
              <a:srgbClr val="CDE1AB"/>
            </a:solidFill>
            <a:ln w="9525">
              <a:noFill/>
              <a:round/>
              <a:headEnd/>
              <a:tailEnd/>
            </a:ln>
            <a:effectLst/>
          </p:spPr>
          <p:txBody>
            <a:bodyPr/>
            <a:lstStyle/>
            <a:p>
              <a:endParaRPr lang="en-US"/>
            </a:p>
          </p:txBody>
        </p:sp>
        <p:pic>
          <p:nvPicPr>
            <p:cNvPr id="29" name="Picture 30" descr="Intro #20 Implantation"/>
            <p:cNvPicPr>
              <a:picLocks noChangeAspect="1" noChangeArrowheads="1"/>
            </p:cNvPicPr>
            <p:nvPr/>
          </p:nvPicPr>
          <p:blipFill>
            <a:blip r:embed="rId3" cstate="print"/>
            <a:srcRect l="73842" t="22723" r="20950" b="69542"/>
            <a:stretch>
              <a:fillRect/>
            </a:stretch>
          </p:blipFill>
          <p:spPr bwMode="auto">
            <a:xfrm rot="20228523">
              <a:off x="6032500" y="2873375"/>
              <a:ext cx="428625" cy="457200"/>
            </a:xfrm>
            <a:prstGeom prst="rect">
              <a:avLst/>
            </a:prstGeom>
            <a:noFill/>
          </p:spPr>
        </p:pic>
        <p:pic>
          <p:nvPicPr>
            <p:cNvPr id="30" name="Picture 31" descr="Intro #20 Implantation"/>
            <p:cNvPicPr>
              <a:picLocks noChangeAspect="1" noChangeArrowheads="1"/>
            </p:cNvPicPr>
            <p:nvPr/>
          </p:nvPicPr>
          <p:blipFill>
            <a:blip r:embed="rId3" cstate="print"/>
            <a:srcRect l="73842" t="22723" r="20950" b="69542"/>
            <a:stretch>
              <a:fillRect/>
            </a:stretch>
          </p:blipFill>
          <p:spPr bwMode="auto">
            <a:xfrm rot="19656886">
              <a:off x="5954713" y="3052763"/>
              <a:ext cx="428625" cy="457200"/>
            </a:xfrm>
            <a:prstGeom prst="rect">
              <a:avLst/>
            </a:prstGeom>
            <a:noFill/>
          </p:spPr>
        </p:pic>
        <p:pic>
          <p:nvPicPr>
            <p:cNvPr id="31" name="Picture 32" descr="Intro #20 Implantation"/>
            <p:cNvPicPr>
              <a:picLocks noChangeAspect="1" noChangeArrowheads="1"/>
            </p:cNvPicPr>
            <p:nvPr/>
          </p:nvPicPr>
          <p:blipFill>
            <a:blip r:embed="rId3" cstate="print"/>
            <a:srcRect l="70833" t="52213" r="20546" b="32130"/>
            <a:stretch>
              <a:fillRect/>
            </a:stretch>
          </p:blipFill>
          <p:spPr bwMode="auto">
            <a:xfrm rot="21170739">
              <a:off x="6575425" y="2790825"/>
              <a:ext cx="709613" cy="925513"/>
            </a:xfrm>
            <a:prstGeom prst="rect">
              <a:avLst/>
            </a:prstGeom>
            <a:noFill/>
          </p:spPr>
        </p:pic>
        <p:pic>
          <p:nvPicPr>
            <p:cNvPr id="32" name="Picture 33" descr="Intro #20 Implantation"/>
            <p:cNvPicPr>
              <a:picLocks noChangeAspect="1" noChangeArrowheads="1"/>
            </p:cNvPicPr>
            <p:nvPr/>
          </p:nvPicPr>
          <p:blipFill>
            <a:blip r:embed="rId3" cstate="print"/>
            <a:srcRect l="73842" t="22723" r="20950" b="69542"/>
            <a:stretch>
              <a:fillRect/>
            </a:stretch>
          </p:blipFill>
          <p:spPr bwMode="auto">
            <a:xfrm rot="21000125">
              <a:off x="6191250" y="2641600"/>
              <a:ext cx="428625" cy="457200"/>
            </a:xfrm>
            <a:prstGeom prst="rect">
              <a:avLst/>
            </a:prstGeom>
            <a:noFill/>
          </p:spPr>
        </p:pic>
        <p:sp>
          <p:nvSpPr>
            <p:cNvPr id="33" name="Rectangle 34"/>
            <p:cNvSpPr>
              <a:spLocks noChangeArrowheads="1"/>
            </p:cNvSpPr>
            <p:nvPr/>
          </p:nvSpPr>
          <p:spPr bwMode="auto">
            <a:xfrm>
              <a:off x="5029200" y="1743075"/>
              <a:ext cx="1323975" cy="466725"/>
            </a:xfrm>
            <a:prstGeom prst="rect">
              <a:avLst/>
            </a:prstGeom>
            <a:solidFill>
              <a:srgbClr val="B9614F"/>
            </a:solidFill>
            <a:ln w="9525">
              <a:noFill/>
              <a:miter lim="800000"/>
              <a:headEnd/>
              <a:tailEnd/>
            </a:ln>
            <a:effectLst/>
          </p:spPr>
          <p:txBody>
            <a:bodyPr wrap="none" anchor="ctr"/>
            <a:lstStyle/>
            <a:p>
              <a:pPr algn="ctr"/>
              <a:r>
                <a:rPr lang="en-US" sz="2400">
                  <a:solidFill>
                    <a:schemeClr val="bg2"/>
                  </a:solidFill>
                  <a:latin typeface="VAGRounded BT" pitchFamily="34" charset="0"/>
                </a:rPr>
                <a:t>Uterus</a:t>
              </a:r>
            </a:p>
          </p:txBody>
        </p:sp>
        <p:sp>
          <p:nvSpPr>
            <p:cNvPr id="34" name="Rectangle 35"/>
            <p:cNvSpPr>
              <a:spLocks noChangeArrowheads="1"/>
            </p:cNvSpPr>
            <p:nvPr/>
          </p:nvSpPr>
          <p:spPr bwMode="auto">
            <a:xfrm>
              <a:off x="7229475" y="2857500"/>
              <a:ext cx="1038225" cy="828675"/>
            </a:xfrm>
            <a:prstGeom prst="rect">
              <a:avLst/>
            </a:prstGeom>
            <a:solidFill>
              <a:schemeClr val="tx1"/>
            </a:solidFill>
            <a:ln w="9525">
              <a:noFill/>
              <a:miter lim="800000"/>
              <a:headEnd/>
              <a:tailEnd/>
            </a:ln>
            <a:effectLst/>
          </p:spPr>
          <p:txBody>
            <a:bodyPr wrap="none" anchor="ctr"/>
            <a:lstStyle/>
            <a:p>
              <a:endParaRPr lang="en-US"/>
            </a:p>
          </p:txBody>
        </p:sp>
        <p:sp>
          <p:nvSpPr>
            <p:cNvPr id="35" name="Text Box 36"/>
            <p:cNvSpPr txBox="1">
              <a:spLocks noChangeArrowheads="1"/>
            </p:cNvSpPr>
            <p:nvPr/>
          </p:nvSpPr>
          <p:spPr bwMode="auto">
            <a:xfrm>
              <a:off x="6362700" y="2876550"/>
              <a:ext cx="2038350" cy="822325"/>
            </a:xfrm>
            <a:prstGeom prst="rect">
              <a:avLst/>
            </a:prstGeom>
            <a:noFill/>
            <a:ln w="3175">
              <a:noFill/>
              <a:miter lim="800000"/>
              <a:headEnd/>
              <a:tailEnd/>
            </a:ln>
            <a:effectLst/>
          </p:spPr>
          <p:txBody>
            <a:bodyPr>
              <a:spAutoFit/>
            </a:bodyPr>
            <a:lstStyle/>
            <a:p>
              <a:pPr>
                <a:spcBef>
                  <a:spcPct val="50000"/>
                </a:spcBef>
              </a:pPr>
              <a:r>
                <a:rPr lang="en-US" sz="2400">
                  <a:solidFill>
                    <a:schemeClr val="bg2"/>
                  </a:solidFill>
                  <a:latin typeface="VAGRounded BT" pitchFamily="34" charset="0"/>
                </a:rPr>
                <a:t>Implantation (complete)</a:t>
              </a:r>
            </a:p>
          </p:txBody>
        </p:sp>
        <p:sp>
          <p:nvSpPr>
            <p:cNvPr id="36" name="Line 38"/>
            <p:cNvSpPr>
              <a:spLocks noChangeShapeType="1"/>
            </p:cNvSpPr>
            <p:nvPr/>
          </p:nvSpPr>
          <p:spPr bwMode="auto">
            <a:xfrm flipH="1">
              <a:off x="5572125" y="3305175"/>
              <a:ext cx="895350" cy="200025"/>
            </a:xfrm>
            <a:prstGeom prst="line">
              <a:avLst/>
            </a:prstGeom>
            <a:noFill/>
            <a:ln w="50800">
              <a:solidFill>
                <a:schemeClr val="bg2"/>
              </a:solidFill>
              <a:round/>
              <a:headEnd/>
              <a:tailEnd type="stealth" w="med" len="lg"/>
            </a:ln>
            <a:effectLst/>
          </p:spPr>
          <p:txBody>
            <a:bodyPr/>
            <a:lstStyle/>
            <a:p>
              <a:endParaRPr lang="en-US"/>
            </a:p>
          </p:txBody>
        </p:sp>
        <p:sp>
          <p:nvSpPr>
            <p:cNvPr id="37" name="Rectangle 40"/>
            <p:cNvSpPr>
              <a:spLocks noChangeArrowheads="1"/>
            </p:cNvSpPr>
            <p:nvPr/>
          </p:nvSpPr>
          <p:spPr bwMode="auto">
            <a:xfrm>
              <a:off x="1104900" y="2257425"/>
              <a:ext cx="209550" cy="304800"/>
            </a:xfrm>
            <a:prstGeom prst="rect">
              <a:avLst/>
            </a:prstGeom>
            <a:solidFill>
              <a:srgbClr val="FFFFFF"/>
            </a:solidFill>
            <a:ln w="9525">
              <a:solidFill>
                <a:schemeClr val="tx1"/>
              </a:solidFill>
              <a:miter lim="800000"/>
              <a:headEnd/>
              <a:tailEnd/>
            </a:ln>
            <a:effectLst/>
          </p:spPr>
          <p:txBody>
            <a:bodyPr wrap="none" anchor="ctr"/>
            <a:lstStyle/>
            <a:p>
              <a:pPr algn="ctr"/>
              <a:r>
                <a:rPr lang="en-US" sz="1800">
                  <a:solidFill>
                    <a:schemeClr val="bg2"/>
                  </a:solidFill>
                  <a:latin typeface="VAGRounded BT" pitchFamily="34" charset="0"/>
                </a:rPr>
                <a:t>a</a:t>
              </a:r>
            </a:p>
          </p:txBody>
        </p:sp>
        <p:sp>
          <p:nvSpPr>
            <p:cNvPr id="38" name="Rectangle 41"/>
            <p:cNvSpPr>
              <a:spLocks noChangeArrowheads="1"/>
            </p:cNvSpPr>
            <p:nvPr/>
          </p:nvSpPr>
          <p:spPr bwMode="auto">
            <a:xfrm>
              <a:off x="1933575" y="1504950"/>
              <a:ext cx="209550" cy="304800"/>
            </a:xfrm>
            <a:prstGeom prst="rect">
              <a:avLst/>
            </a:prstGeom>
            <a:solidFill>
              <a:srgbClr val="FFFFFF"/>
            </a:solidFill>
            <a:ln w="9525">
              <a:solidFill>
                <a:schemeClr val="tx1"/>
              </a:solidFill>
              <a:miter lim="800000"/>
              <a:headEnd/>
              <a:tailEnd/>
            </a:ln>
            <a:effectLst/>
          </p:spPr>
          <p:txBody>
            <a:bodyPr wrap="none" anchor="ctr"/>
            <a:lstStyle/>
            <a:p>
              <a:pPr algn="ctr"/>
              <a:r>
                <a:rPr lang="en-US" sz="1800">
                  <a:solidFill>
                    <a:schemeClr val="bg2"/>
                  </a:solidFill>
                  <a:latin typeface="VAGRounded BT" pitchFamily="34" charset="0"/>
                </a:rPr>
                <a:t>b</a:t>
              </a:r>
            </a:p>
          </p:txBody>
        </p:sp>
        <p:sp>
          <p:nvSpPr>
            <p:cNvPr id="39" name="Rectangle 42"/>
            <p:cNvSpPr>
              <a:spLocks noChangeArrowheads="1"/>
            </p:cNvSpPr>
            <p:nvPr/>
          </p:nvSpPr>
          <p:spPr bwMode="auto">
            <a:xfrm>
              <a:off x="3095625" y="1362075"/>
              <a:ext cx="209550" cy="304800"/>
            </a:xfrm>
            <a:prstGeom prst="rect">
              <a:avLst/>
            </a:prstGeom>
            <a:solidFill>
              <a:srgbClr val="FFFFFF"/>
            </a:solidFill>
            <a:ln w="9525">
              <a:solidFill>
                <a:schemeClr val="tx1"/>
              </a:solidFill>
              <a:miter lim="800000"/>
              <a:headEnd/>
              <a:tailEnd/>
            </a:ln>
            <a:effectLst/>
          </p:spPr>
          <p:txBody>
            <a:bodyPr wrap="none" anchor="ctr"/>
            <a:lstStyle/>
            <a:p>
              <a:pPr algn="ctr"/>
              <a:r>
                <a:rPr lang="en-US" sz="1800">
                  <a:solidFill>
                    <a:schemeClr val="bg2"/>
                  </a:solidFill>
                  <a:latin typeface="VAGRounded BT" pitchFamily="34" charset="0"/>
                </a:rPr>
                <a:t>c</a:t>
              </a:r>
            </a:p>
          </p:txBody>
        </p:sp>
        <p:sp>
          <p:nvSpPr>
            <p:cNvPr id="40" name="Rectangle 43"/>
            <p:cNvSpPr>
              <a:spLocks noChangeArrowheads="1"/>
            </p:cNvSpPr>
            <p:nvPr/>
          </p:nvSpPr>
          <p:spPr bwMode="auto">
            <a:xfrm>
              <a:off x="3695700" y="1981200"/>
              <a:ext cx="209550" cy="304800"/>
            </a:xfrm>
            <a:prstGeom prst="rect">
              <a:avLst/>
            </a:prstGeom>
            <a:solidFill>
              <a:srgbClr val="B9614F"/>
            </a:solidFill>
            <a:ln w="9525">
              <a:noFill/>
              <a:miter lim="800000"/>
              <a:headEnd/>
              <a:tailEnd/>
            </a:ln>
            <a:effectLst/>
          </p:spPr>
          <p:txBody>
            <a:bodyPr wrap="none" anchor="ctr"/>
            <a:lstStyle/>
            <a:p>
              <a:pPr algn="ctr"/>
              <a:r>
                <a:rPr lang="en-US" sz="1800">
                  <a:solidFill>
                    <a:schemeClr val="bg2"/>
                  </a:solidFill>
                  <a:latin typeface="VAGRounded BT" pitchFamily="34" charset="0"/>
                </a:rPr>
                <a:t>d</a:t>
              </a:r>
            </a:p>
          </p:txBody>
        </p:sp>
        <p:sp>
          <p:nvSpPr>
            <p:cNvPr id="41" name="Rectangle 44"/>
            <p:cNvSpPr>
              <a:spLocks noChangeArrowheads="1"/>
            </p:cNvSpPr>
            <p:nvPr/>
          </p:nvSpPr>
          <p:spPr bwMode="auto">
            <a:xfrm>
              <a:off x="4619625" y="2362200"/>
              <a:ext cx="209550" cy="304800"/>
            </a:xfrm>
            <a:prstGeom prst="rect">
              <a:avLst/>
            </a:prstGeom>
            <a:solidFill>
              <a:srgbClr val="CDE1AB"/>
            </a:solidFill>
            <a:ln w="9525">
              <a:noFill/>
              <a:miter lim="800000"/>
              <a:headEnd/>
              <a:tailEnd/>
            </a:ln>
            <a:effectLst/>
          </p:spPr>
          <p:txBody>
            <a:bodyPr wrap="none" anchor="ctr"/>
            <a:lstStyle/>
            <a:p>
              <a:pPr algn="ctr"/>
              <a:r>
                <a:rPr lang="en-US" sz="1800">
                  <a:solidFill>
                    <a:schemeClr val="bg2"/>
                  </a:solidFill>
                  <a:latin typeface="VAGRounded BT" pitchFamily="34" charset="0"/>
                </a:rPr>
                <a:t>e</a:t>
              </a:r>
            </a:p>
          </p:txBody>
        </p:sp>
        <p:sp>
          <p:nvSpPr>
            <p:cNvPr id="42" name="Rectangle 45"/>
            <p:cNvSpPr>
              <a:spLocks noChangeArrowheads="1"/>
            </p:cNvSpPr>
            <p:nvPr/>
          </p:nvSpPr>
          <p:spPr bwMode="auto">
            <a:xfrm>
              <a:off x="5419725" y="2943225"/>
              <a:ext cx="209550" cy="304800"/>
            </a:xfrm>
            <a:prstGeom prst="rect">
              <a:avLst/>
            </a:prstGeom>
            <a:solidFill>
              <a:srgbClr val="CDE1AB"/>
            </a:solidFill>
            <a:ln w="9525">
              <a:noFill/>
              <a:miter lim="800000"/>
              <a:headEnd/>
              <a:tailEnd/>
            </a:ln>
            <a:effectLst/>
          </p:spPr>
          <p:txBody>
            <a:bodyPr wrap="none" anchor="ctr"/>
            <a:lstStyle/>
            <a:p>
              <a:pPr algn="ctr"/>
              <a:r>
                <a:rPr lang="en-US" sz="1800">
                  <a:solidFill>
                    <a:schemeClr val="bg2"/>
                  </a:solidFill>
                  <a:latin typeface="VAGRounded BT" pitchFamily="34" charset="0"/>
                </a:rPr>
                <a:t>f</a:t>
              </a:r>
            </a:p>
          </p:txBody>
        </p:sp>
      </p:grpSp>
    </p:spTree>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lovematters.com/images/site/Baby6WeekEmbryocrop.jpg"/>
          <p:cNvPicPr>
            <a:picLocks noChangeAspect="1" noChangeArrowheads="1"/>
          </p:cNvPicPr>
          <p:nvPr/>
        </p:nvPicPr>
        <p:blipFill>
          <a:blip r:embed="rId3" cstate="print"/>
          <a:stretch>
            <a:fillRect/>
          </a:stretch>
        </p:blipFill>
        <p:spPr bwMode="auto">
          <a:xfrm>
            <a:off x="6236398" y="427256"/>
            <a:ext cx="2568641" cy="3921459"/>
          </a:xfrm>
          <a:prstGeom prst="ellipse">
            <a:avLst/>
          </a:prstGeom>
          <a:ln w="63500" cap="rnd">
            <a:solidFill>
              <a:srgbClr val="333333"/>
            </a:solidFill>
          </a:ln>
          <a:effectLst>
            <a:outerShdw blurRad="381000" dist="292100" dir="5400000" sx="-80000" sy="-18000" rotWithShape="0">
              <a:srgbClr val="000000">
                <a:alpha val="22000"/>
              </a:srgbClr>
            </a:outerShdw>
            <a:reflection blurRad="6350" stA="50000" endA="275" endPos="40000" dist="101600" dir="5400000" sy="-100000" algn="bl" rotWithShape="0"/>
          </a:effectLst>
          <a:scene3d>
            <a:camera prst="orthographicFront"/>
            <a:lightRig rig="contrasting" dir="t">
              <a:rot lat="0" lon="0" rev="3000000"/>
            </a:lightRig>
          </a:scene3d>
          <a:sp3d contourW="7620">
            <a:bevelT w="95250" h="31750"/>
            <a:contourClr>
              <a:srgbClr val="333333"/>
            </a:contourClr>
          </a:sp3d>
        </p:spPr>
      </p:pic>
      <p:pic>
        <p:nvPicPr>
          <p:cNvPr id="6" name="Picture 5" descr="http://www.spacesciencegroup.org/sootw/graphics/fetus.jpg"/>
          <p:cNvPicPr>
            <a:picLocks noChangeAspect="1" noChangeArrowheads="1"/>
          </p:cNvPicPr>
          <p:nvPr/>
        </p:nvPicPr>
        <p:blipFill>
          <a:blip r:embed="rId4" cstate="print"/>
          <a:srcRect/>
          <a:stretch>
            <a:fillRect/>
          </a:stretch>
        </p:blipFill>
        <p:spPr bwMode="auto">
          <a:xfrm>
            <a:off x="5050618" y="3723847"/>
            <a:ext cx="2575560" cy="2575560"/>
          </a:xfrm>
          <a:prstGeom prst="ellipse">
            <a:avLst/>
          </a:prstGeom>
          <a:ln w="63500" cap="rnd">
            <a:solidFill>
              <a:srgbClr val="333333"/>
            </a:solidFill>
          </a:ln>
          <a:effectLst>
            <a:outerShdw blurRad="381000" dir="5400000" sx="-80000" sy="-18000" rotWithShape="0">
              <a:srgbClr val="000000">
                <a:alpha val="30000"/>
              </a:srgbClr>
            </a:outerShdw>
          </a:effectLst>
          <a:scene3d>
            <a:camera prst="orthographicFront"/>
            <a:lightRig rig="contrasting" dir="t">
              <a:rot lat="0" lon="0" rev="3000000"/>
            </a:lightRig>
          </a:scene3d>
          <a:sp3d contourW="7620">
            <a:bevelT w="95250" h="31750"/>
            <a:contourClr>
              <a:srgbClr val="333333"/>
            </a:contourClr>
          </a:sp3d>
        </p:spPr>
      </p:pic>
      <p:sp>
        <p:nvSpPr>
          <p:cNvPr id="10" name="Text Box 9"/>
          <p:cNvSpPr txBox="1">
            <a:spLocks noChangeArrowheads="1"/>
          </p:cNvSpPr>
          <p:nvPr/>
        </p:nvSpPr>
        <p:spPr bwMode="auto">
          <a:xfrm>
            <a:off x="6851949" y="5837888"/>
            <a:ext cx="1846980" cy="646331"/>
          </a:xfrm>
          <a:prstGeom prst="rect">
            <a:avLst/>
          </a:prstGeom>
          <a:noFill/>
          <a:ln w="9525">
            <a:noFill/>
            <a:miter lim="800000"/>
            <a:headEnd/>
            <a:tailEnd/>
          </a:ln>
          <a:effectLst>
            <a:outerShdw blurRad="50800" dist="508000" dir="5400000" sx="38000" sy="38000" algn="ctr" rotWithShape="0">
              <a:srgbClr val="000000">
                <a:alpha val="43137"/>
              </a:srgbClr>
            </a:outerShdw>
          </a:effectLst>
        </p:spPr>
        <p:txBody>
          <a:bodyPr wrap="none">
            <a:spAutoFit/>
          </a:bodyPr>
          <a:lstStyle/>
          <a:p>
            <a:pPr algn="l">
              <a:spcBef>
                <a:spcPct val="50000"/>
              </a:spcBef>
            </a:pPr>
            <a:r>
              <a:rPr lang="en-US" sz="3600" dirty="0">
                <a:ln w="18415" cmpd="sng">
                  <a:solidFill>
                    <a:srgbClr val="FFFFFF"/>
                  </a:solidFill>
                  <a:prstDash val="solid"/>
                </a:ln>
                <a:solidFill>
                  <a:srgbClr val="FFFFFF"/>
                </a:solidFill>
                <a:effectLst>
                  <a:outerShdw blurRad="444500" dist="508000" dir="1800000" sy="-20000" rotWithShape="0">
                    <a:prstClr val="black">
                      <a:alpha val="80000"/>
                    </a:prstClr>
                  </a:outerShdw>
                </a:effectLst>
                <a:latin typeface="Tahoma" pitchFamily="34" charset="0"/>
              </a:rPr>
              <a:t>5 weeks</a:t>
            </a:r>
          </a:p>
        </p:txBody>
      </p:sp>
      <p:sp>
        <p:nvSpPr>
          <p:cNvPr id="11" name="Text Box 8"/>
          <p:cNvSpPr txBox="1">
            <a:spLocks noChangeArrowheads="1"/>
          </p:cNvSpPr>
          <p:nvPr/>
        </p:nvSpPr>
        <p:spPr bwMode="auto">
          <a:xfrm>
            <a:off x="5402181" y="449403"/>
            <a:ext cx="2514600" cy="584775"/>
          </a:xfrm>
          <a:prstGeom prst="rect">
            <a:avLst/>
          </a:prstGeom>
          <a:noFill/>
          <a:ln w="9525">
            <a:noFill/>
            <a:miter lim="800000"/>
            <a:headEnd/>
            <a:tailEnd/>
          </a:ln>
          <a:effectLst/>
        </p:spPr>
        <p:txBody>
          <a:bodyPr>
            <a:spAutoFit/>
          </a:bodyPr>
          <a:lstStyle/>
          <a:p>
            <a:pPr>
              <a:spcBef>
                <a:spcPct val="50000"/>
              </a:spcBef>
            </a:pPr>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ahoma" pitchFamily="34" charset="0"/>
              </a:rPr>
              <a:t>6 weeks</a:t>
            </a:r>
          </a:p>
        </p:txBody>
      </p:sp>
      <p:grpSp>
        <p:nvGrpSpPr>
          <p:cNvPr id="26" name="Group 25"/>
          <p:cNvGrpSpPr/>
          <p:nvPr/>
        </p:nvGrpSpPr>
        <p:grpSpPr>
          <a:xfrm>
            <a:off x="1636351" y="294168"/>
            <a:ext cx="4208145" cy="3524250"/>
            <a:chOff x="1636351" y="294168"/>
            <a:chExt cx="4208145" cy="3524250"/>
          </a:xfrm>
        </p:grpSpPr>
        <p:pic>
          <p:nvPicPr>
            <p:cNvPr id="5" name="Picture 6" descr="Fetal development - twelve week old fetus"/>
            <p:cNvPicPr>
              <a:picLocks noChangeAspect="1" noChangeArrowheads="1"/>
            </p:cNvPicPr>
            <p:nvPr/>
          </p:nvPicPr>
          <p:blipFill>
            <a:blip r:embed="rId5" cstate="print"/>
            <a:srcRect l="15738"/>
            <a:stretch>
              <a:fillRect/>
            </a:stretch>
          </p:blipFill>
          <p:spPr bwMode="auto">
            <a:xfrm>
              <a:off x="1636351" y="294168"/>
              <a:ext cx="3916680" cy="35242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21" name="Group 20"/>
            <p:cNvGrpSpPr/>
            <p:nvPr/>
          </p:nvGrpSpPr>
          <p:grpSpPr>
            <a:xfrm>
              <a:off x="1683975" y="678978"/>
              <a:ext cx="4160521" cy="2443125"/>
              <a:chOff x="1099184" y="689610"/>
              <a:chExt cx="4160521" cy="2443125"/>
            </a:xfrm>
          </p:grpSpPr>
          <p:sp>
            <p:nvSpPr>
              <p:cNvPr id="12" name="TextBox 11"/>
              <p:cNvSpPr txBox="1"/>
              <p:nvPr/>
            </p:nvSpPr>
            <p:spPr>
              <a:xfrm>
                <a:off x="1351623" y="689610"/>
                <a:ext cx="765811" cy="301044"/>
              </a:xfrm>
              <a:prstGeom prst="rect">
                <a:avLst/>
              </a:prstGeom>
              <a:noFill/>
            </p:spPr>
            <p:txBody>
              <a:bodyPr wrap="square" rtlCol="0">
                <a:spAutoFit/>
              </a:bodyPr>
              <a:lstStyle/>
              <a:p>
                <a:pPr algn="l">
                  <a:lnSpc>
                    <a:spcPts val="800"/>
                  </a:lnSpc>
                </a:pPr>
                <a:r>
                  <a:rPr lang="en-US" sz="900" dirty="0">
                    <a:effectLst>
                      <a:glow rad="63500">
                        <a:schemeClr val="accent6">
                          <a:satMod val="175000"/>
                          <a:alpha val="40000"/>
                        </a:schemeClr>
                      </a:glow>
                    </a:effectLst>
                  </a:rPr>
                  <a:t>Chorionic</a:t>
                </a:r>
              </a:p>
              <a:p>
                <a:pPr algn="l">
                  <a:lnSpc>
                    <a:spcPts val="800"/>
                  </a:lnSpc>
                </a:pPr>
                <a:r>
                  <a:rPr lang="en-US" sz="900" dirty="0">
                    <a:effectLst>
                      <a:glow rad="63500">
                        <a:schemeClr val="accent6">
                          <a:satMod val="175000"/>
                          <a:alpha val="40000"/>
                        </a:schemeClr>
                      </a:glow>
                    </a:effectLst>
                  </a:rPr>
                  <a:t>sac</a:t>
                </a:r>
              </a:p>
            </p:txBody>
          </p:sp>
          <p:sp>
            <p:nvSpPr>
              <p:cNvPr id="13" name="TextBox 12"/>
              <p:cNvSpPr txBox="1"/>
              <p:nvPr/>
            </p:nvSpPr>
            <p:spPr>
              <a:xfrm>
                <a:off x="1099184" y="1040130"/>
                <a:ext cx="765811" cy="301044"/>
              </a:xfrm>
              <a:prstGeom prst="rect">
                <a:avLst/>
              </a:prstGeom>
              <a:noFill/>
            </p:spPr>
            <p:txBody>
              <a:bodyPr wrap="square" rtlCol="0">
                <a:spAutoFit/>
              </a:bodyPr>
              <a:lstStyle/>
              <a:p>
                <a:pPr algn="l">
                  <a:lnSpc>
                    <a:spcPts val="800"/>
                  </a:lnSpc>
                </a:pPr>
                <a:r>
                  <a:rPr lang="en-US" sz="900" dirty="0">
                    <a:effectLst>
                      <a:glow rad="63500">
                        <a:schemeClr val="accent6">
                          <a:satMod val="175000"/>
                          <a:alpha val="40000"/>
                        </a:schemeClr>
                      </a:glow>
                    </a:effectLst>
                  </a:rPr>
                  <a:t>Amniotic</a:t>
                </a:r>
              </a:p>
              <a:p>
                <a:pPr algn="l">
                  <a:lnSpc>
                    <a:spcPts val="800"/>
                  </a:lnSpc>
                </a:pPr>
                <a:r>
                  <a:rPr lang="en-US" sz="900" dirty="0">
                    <a:effectLst>
                      <a:glow rad="63500">
                        <a:schemeClr val="accent6">
                          <a:satMod val="175000"/>
                          <a:alpha val="40000"/>
                        </a:schemeClr>
                      </a:glow>
                    </a:effectLst>
                  </a:rPr>
                  <a:t>sac</a:t>
                </a:r>
              </a:p>
            </p:txBody>
          </p:sp>
          <p:sp>
            <p:nvSpPr>
              <p:cNvPr id="14" name="TextBox 13"/>
              <p:cNvSpPr txBox="1"/>
              <p:nvPr/>
            </p:nvSpPr>
            <p:spPr>
              <a:xfrm>
                <a:off x="1735454" y="2545080"/>
                <a:ext cx="765811" cy="195503"/>
              </a:xfrm>
              <a:prstGeom prst="rect">
                <a:avLst/>
              </a:prstGeom>
              <a:noFill/>
            </p:spPr>
            <p:txBody>
              <a:bodyPr wrap="square" rtlCol="0">
                <a:spAutoFit/>
              </a:bodyPr>
              <a:lstStyle/>
              <a:p>
                <a:pPr algn="l">
                  <a:lnSpc>
                    <a:spcPts val="800"/>
                  </a:lnSpc>
                </a:pPr>
                <a:r>
                  <a:rPr lang="en-US" sz="900" dirty="0">
                    <a:effectLst>
                      <a:glow rad="63500">
                        <a:schemeClr val="accent6">
                          <a:satMod val="175000"/>
                          <a:alpha val="40000"/>
                        </a:schemeClr>
                      </a:glow>
                    </a:effectLst>
                  </a:rPr>
                  <a:t>Yolk sac</a:t>
                </a:r>
              </a:p>
            </p:txBody>
          </p:sp>
          <p:sp>
            <p:nvSpPr>
              <p:cNvPr id="15" name="TextBox 14"/>
              <p:cNvSpPr txBox="1"/>
              <p:nvPr/>
            </p:nvSpPr>
            <p:spPr>
              <a:xfrm>
                <a:off x="1964054" y="2834640"/>
                <a:ext cx="765811" cy="298095"/>
              </a:xfrm>
              <a:prstGeom prst="rect">
                <a:avLst/>
              </a:prstGeom>
              <a:noFill/>
            </p:spPr>
            <p:txBody>
              <a:bodyPr wrap="square" rtlCol="0">
                <a:spAutoFit/>
              </a:bodyPr>
              <a:lstStyle/>
              <a:p>
                <a:pPr algn="l">
                  <a:lnSpc>
                    <a:spcPts val="800"/>
                  </a:lnSpc>
                </a:pPr>
                <a:r>
                  <a:rPr lang="en-US" sz="900" dirty="0">
                    <a:effectLst>
                      <a:glow rad="63500">
                        <a:schemeClr val="accent6">
                          <a:satMod val="175000"/>
                          <a:alpha val="40000"/>
                        </a:schemeClr>
                      </a:glow>
                    </a:effectLst>
                  </a:rPr>
                  <a:t>Umbilical</a:t>
                </a:r>
              </a:p>
              <a:p>
                <a:pPr algn="l">
                  <a:lnSpc>
                    <a:spcPts val="800"/>
                  </a:lnSpc>
                </a:pPr>
                <a:r>
                  <a:rPr lang="en-US" sz="900" dirty="0">
                    <a:effectLst>
                      <a:glow rad="63500">
                        <a:schemeClr val="accent6">
                          <a:satMod val="175000"/>
                          <a:alpha val="40000"/>
                        </a:schemeClr>
                      </a:glow>
                    </a:effectLst>
                  </a:rPr>
                  <a:t>cord</a:t>
                </a:r>
              </a:p>
            </p:txBody>
          </p:sp>
          <p:sp>
            <p:nvSpPr>
              <p:cNvPr id="16" name="TextBox 15"/>
              <p:cNvSpPr txBox="1"/>
              <p:nvPr/>
            </p:nvSpPr>
            <p:spPr>
              <a:xfrm>
                <a:off x="2741294" y="2167890"/>
                <a:ext cx="765811" cy="195503"/>
              </a:xfrm>
              <a:prstGeom prst="rect">
                <a:avLst/>
              </a:prstGeom>
              <a:noFill/>
            </p:spPr>
            <p:txBody>
              <a:bodyPr wrap="square" rtlCol="0">
                <a:spAutoFit/>
              </a:bodyPr>
              <a:lstStyle/>
              <a:p>
                <a:pPr algn="l">
                  <a:lnSpc>
                    <a:spcPts val="800"/>
                  </a:lnSpc>
                </a:pPr>
                <a:r>
                  <a:rPr lang="en-US" sz="900" dirty="0">
                    <a:effectLst>
                      <a:glow rad="63500">
                        <a:schemeClr val="accent6">
                          <a:satMod val="175000"/>
                          <a:alpha val="40000"/>
                        </a:schemeClr>
                      </a:glow>
                    </a:effectLst>
                  </a:rPr>
                  <a:t>Eye</a:t>
                </a:r>
              </a:p>
            </p:txBody>
          </p:sp>
          <p:sp>
            <p:nvSpPr>
              <p:cNvPr id="17" name="TextBox 16"/>
              <p:cNvSpPr txBox="1"/>
              <p:nvPr/>
            </p:nvSpPr>
            <p:spPr>
              <a:xfrm>
                <a:off x="4493894" y="2198370"/>
                <a:ext cx="765811" cy="195503"/>
              </a:xfrm>
              <a:prstGeom prst="rect">
                <a:avLst/>
              </a:prstGeom>
              <a:noFill/>
            </p:spPr>
            <p:txBody>
              <a:bodyPr wrap="square" rtlCol="0">
                <a:spAutoFit/>
              </a:bodyPr>
              <a:lstStyle/>
              <a:p>
                <a:pPr algn="l">
                  <a:lnSpc>
                    <a:spcPts val="800"/>
                  </a:lnSpc>
                </a:pPr>
                <a:r>
                  <a:rPr lang="en-US" sz="900" dirty="0">
                    <a:effectLst>
                      <a:glow rad="63500">
                        <a:schemeClr val="accent6">
                          <a:satMod val="175000"/>
                          <a:alpha val="40000"/>
                        </a:schemeClr>
                      </a:glow>
                    </a:effectLst>
                  </a:rPr>
                  <a:t>Rib</a:t>
                </a:r>
              </a:p>
            </p:txBody>
          </p:sp>
          <p:sp>
            <p:nvSpPr>
              <p:cNvPr id="18" name="TextBox 17"/>
              <p:cNvSpPr txBox="1"/>
              <p:nvPr/>
            </p:nvSpPr>
            <p:spPr>
              <a:xfrm>
                <a:off x="4387214" y="2644140"/>
                <a:ext cx="765811" cy="195503"/>
              </a:xfrm>
              <a:prstGeom prst="rect">
                <a:avLst/>
              </a:prstGeom>
              <a:noFill/>
            </p:spPr>
            <p:txBody>
              <a:bodyPr wrap="square" rtlCol="0">
                <a:spAutoFit/>
              </a:bodyPr>
              <a:lstStyle/>
              <a:p>
                <a:pPr algn="l">
                  <a:lnSpc>
                    <a:spcPts val="800"/>
                  </a:lnSpc>
                </a:pPr>
                <a:r>
                  <a:rPr lang="en-US" sz="900" dirty="0">
                    <a:effectLst>
                      <a:glow rad="63500">
                        <a:schemeClr val="accent6">
                          <a:satMod val="175000"/>
                          <a:alpha val="40000"/>
                        </a:schemeClr>
                      </a:glow>
                    </a:effectLst>
                  </a:rPr>
                  <a:t>Spleen</a:t>
                </a:r>
              </a:p>
            </p:txBody>
          </p:sp>
          <p:sp>
            <p:nvSpPr>
              <p:cNvPr id="19" name="TextBox 18"/>
              <p:cNvSpPr txBox="1"/>
              <p:nvPr/>
            </p:nvSpPr>
            <p:spPr>
              <a:xfrm>
                <a:off x="4253864" y="1428750"/>
                <a:ext cx="765811" cy="195503"/>
              </a:xfrm>
              <a:prstGeom prst="rect">
                <a:avLst/>
              </a:prstGeom>
              <a:noFill/>
            </p:spPr>
            <p:txBody>
              <a:bodyPr wrap="square" rtlCol="0">
                <a:spAutoFit/>
              </a:bodyPr>
              <a:lstStyle/>
              <a:p>
                <a:pPr algn="l">
                  <a:lnSpc>
                    <a:spcPts val="800"/>
                  </a:lnSpc>
                </a:pPr>
                <a:r>
                  <a:rPr lang="en-US" sz="900" dirty="0">
                    <a:effectLst>
                      <a:glow rad="63500">
                        <a:schemeClr val="accent6">
                          <a:satMod val="175000"/>
                          <a:alpha val="40000"/>
                        </a:schemeClr>
                      </a:glow>
                      <a:outerShdw blurRad="50800" dist="38100" dir="2700000" algn="tl" rotWithShape="0">
                        <a:prstClr val="black">
                          <a:alpha val="40000"/>
                        </a:prstClr>
                      </a:outerShdw>
                    </a:effectLst>
                  </a:rPr>
                  <a:t>Ear</a:t>
                </a:r>
              </a:p>
            </p:txBody>
          </p:sp>
        </p:grpSp>
      </p:grpSp>
      <p:pic>
        <p:nvPicPr>
          <p:cNvPr id="23" name="Picture 22" descr="http://www.life-support-usa.com/images/fetus-sucking-thumb.jpg"/>
          <p:cNvPicPr>
            <a:picLocks noChangeAspect="1" noChangeArrowheads="1"/>
          </p:cNvPicPr>
          <p:nvPr/>
        </p:nvPicPr>
        <p:blipFill>
          <a:blip r:embed="rId6" cstate="print"/>
          <a:srcRect/>
          <a:stretch>
            <a:fillRect/>
          </a:stretch>
        </p:blipFill>
        <p:spPr bwMode="auto">
          <a:xfrm>
            <a:off x="1272364" y="3440076"/>
            <a:ext cx="3118883" cy="312552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24" name="Text Box 7"/>
          <p:cNvSpPr txBox="1">
            <a:spLocks noChangeArrowheads="1"/>
          </p:cNvSpPr>
          <p:nvPr/>
        </p:nvSpPr>
        <p:spPr bwMode="auto">
          <a:xfrm>
            <a:off x="-63798" y="3372644"/>
            <a:ext cx="2286000" cy="579438"/>
          </a:xfrm>
          <a:prstGeom prst="rect">
            <a:avLst/>
          </a:prstGeom>
          <a:noFill/>
          <a:ln w="9525">
            <a:noFill/>
            <a:miter lim="800000"/>
            <a:headEnd/>
            <a:tailEnd/>
          </a:ln>
          <a:effectLst/>
        </p:spPr>
        <p:txBody>
          <a:bodyPr>
            <a:spAutoFit/>
          </a:bodyPr>
          <a:lstStyle/>
          <a:p>
            <a:pPr algn="r">
              <a:spcBef>
                <a:spcPct val="50000"/>
              </a:spcBef>
            </a:pPr>
            <a:r>
              <a:rPr lang="en-US" sz="3200" dirty="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Tahoma" pitchFamily="34" charset="0"/>
              </a:rPr>
              <a:t>24 weeks</a:t>
            </a:r>
          </a:p>
        </p:txBody>
      </p:sp>
      <p:sp>
        <p:nvSpPr>
          <p:cNvPr id="9" name="Text Box 7"/>
          <p:cNvSpPr txBox="1">
            <a:spLocks noChangeArrowheads="1"/>
          </p:cNvSpPr>
          <p:nvPr/>
        </p:nvSpPr>
        <p:spPr bwMode="auto">
          <a:xfrm>
            <a:off x="935311" y="172248"/>
            <a:ext cx="2286000" cy="579438"/>
          </a:xfrm>
          <a:prstGeom prst="rect">
            <a:avLst/>
          </a:prstGeom>
          <a:noFill/>
          <a:ln w="9525">
            <a:noFill/>
            <a:miter lim="800000"/>
            <a:headEnd/>
            <a:tailEnd/>
          </a:ln>
          <a:effectLst/>
        </p:spPr>
        <p:txBody>
          <a:bodyPr>
            <a:spAutoFit/>
          </a:bodyPr>
          <a:lstStyle/>
          <a:p>
            <a:pPr algn="l">
              <a:spcBef>
                <a:spcPct val="50000"/>
              </a:spcBef>
            </a:pPr>
            <a:r>
              <a:rPr lang="en-US" sz="3200" dirty="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Tahoma" pitchFamily="34" charset="0"/>
              </a:rPr>
              <a:t>12 weeks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childTnLst>
                                </p:cTn>
                              </p:par>
                            </p:childTnLst>
                          </p:cTn>
                        </p:par>
                        <p:par>
                          <p:cTn id="12" fill="hold">
                            <p:stCondLst>
                              <p:cond delay="2000"/>
                            </p:stCondLst>
                            <p:childTnLst>
                              <p:par>
                                <p:cTn id="13" presetID="10" presetClass="entr" presetSubtype="0" fill="hold" nodeType="afterEffect">
                                  <p:stCondLst>
                                    <p:cond delay="20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childTnLst>
                          </p:cTn>
                        </p:par>
                        <p:par>
                          <p:cTn id="16" fill="hold">
                            <p:stCondLst>
                              <p:cond delay="50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childTnLst>
                                </p:cTn>
                              </p:par>
                            </p:childTnLst>
                          </p:cTn>
                        </p:par>
                        <p:par>
                          <p:cTn id="20" fill="hold">
                            <p:stCondLst>
                              <p:cond delay="6000"/>
                            </p:stCondLst>
                            <p:childTnLst>
                              <p:par>
                                <p:cTn id="21" presetID="10" presetClass="entr" presetSubtype="0" fill="hold" nodeType="afterEffect">
                                  <p:stCondLst>
                                    <p:cond delay="200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1000"/>
                                        <p:tgtEl>
                                          <p:spTgt spid="26"/>
                                        </p:tgtEl>
                                      </p:cBhvr>
                                    </p:animEffect>
                                  </p:childTnLst>
                                </p:cTn>
                              </p:par>
                            </p:childTnLst>
                          </p:cTn>
                        </p:par>
                        <p:par>
                          <p:cTn id="24" fill="hold">
                            <p:stCondLst>
                              <p:cond delay="9000"/>
                            </p:stCondLst>
                            <p:childTnLst>
                              <p:par>
                                <p:cTn id="25" presetID="10"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childTnLst>
                                </p:cTn>
                              </p:par>
                            </p:childTnLst>
                          </p:cTn>
                        </p:par>
                        <p:par>
                          <p:cTn id="28" fill="hold">
                            <p:stCondLst>
                              <p:cond delay="10000"/>
                            </p:stCondLst>
                            <p:childTnLst>
                              <p:par>
                                <p:cTn id="29" presetID="10" presetClass="entr" presetSubtype="0" fill="hold" nodeType="afterEffect">
                                  <p:stCondLst>
                                    <p:cond delay="200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2000"/>
                                        <p:tgtEl>
                                          <p:spTgt spid="23"/>
                                        </p:tgtEl>
                                      </p:cBhvr>
                                    </p:animEffect>
                                  </p:childTnLst>
                                </p:cTn>
                              </p:par>
                            </p:childTnLst>
                          </p:cTn>
                        </p:par>
                        <p:par>
                          <p:cTn id="32" fill="hold">
                            <p:stCondLst>
                              <p:cond delay="14000"/>
                            </p:stCondLst>
                            <p:childTnLst>
                              <p:par>
                                <p:cTn id="33" presetID="10" presetClass="entr" presetSubtype="0" fill="hold" grpId="0"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24"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124"/>
          <p:cNvPicPr>
            <a:picLocks noChangeAspect="1" noChangeArrowheads="1"/>
          </p:cNvPicPr>
          <p:nvPr/>
        </p:nvPicPr>
        <p:blipFill>
          <a:blip r:embed="rId3" cstate="print"/>
          <a:srcRect/>
          <a:stretch>
            <a:fillRect/>
          </a:stretch>
        </p:blipFill>
        <p:spPr bwMode="auto">
          <a:xfrm>
            <a:off x="304800" y="914400"/>
            <a:ext cx="8483600" cy="4521200"/>
          </a:xfrm>
          <a:prstGeom prst="rect">
            <a:avLst/>
          </a:prstGeom>
          <a:noFill/>
          <a:ln w="9525">
            <a:noFill/>
            <a:miter lim="800000"/>
            <a:headEnd/>
            <a:tailEnd/>
          </a:ln>
        </p:spPr>
      </p:pic>
    </p:spTree>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hidden="1"/>
          <p:cNvPicPr>
            <a:picLocks noChangeAspect="1" noChangeArrowheads="1"/>
          </p:cNvPicPr>
          <p:nvPr/>
        </p:nvPicPr>
        <p:blipFill>
          <a:blip r:embed="rId3" cstate="print"/>
          <a:srcRect/>
          <a:stretch>
            <a:fillRect/>
          </a:stretch>
        </p:blipFill>
        <p:spPr bwMode="auto">
          <a:xfrm>
            <a:off x="304800" y="914400"/>
            <a:ext cx="8483600" cy="4521200"/>
          </a:xfrm>
          <a:prstGeom prst="rect">
            <a:avLst/>
          </a:prstGeom>
          <a:noFill/>
          <a:ln w="9525">
            <a:noFill/>
            <a:miter lim="800000"/>
            <a:headEnd/>
            <a:tailEnd/>
          </a:ln>
        </p:spPr>
      </p:pic>
      <p:pic>
        <p:nvPicPr>
          <p:cNvPr id="33797" name="Picture 5"/>
          <p:cNvPicPr>
            <a:picLocks noChangeAspect="1" noChangeArrowheads="1"/>
          </p:cNvPicPr>
          <p:nvPr/>
        </p:nvPicPr>
        <p:blipFill>
          <a:blip r:embed="rId4" cstate="print"/>
          <a:srcRect/>
          <a:stretch>
            <a:fillRect/>
          </a:stretch>
        </p:blipFill>
        <p:spPr bwMode="auto">
          <a:xfrm>
            <a:off x="308343" y="908826"/>
            <a:ext cx="8443425" cy="4630737"/>
          </a:xfrm>
          <a:prstGeom prst="rect">
            <a:avLst/>
          </a:prstGeom>
          <a:noFill/>
          <a:ln w="9525">
            <a:noFill/>
            <a:miter lim="800000"/>
            <a:headEnd/>
            <a:tailEnd/>
          </a:ln>
          <a:effectLst/>
        </p:spPr>
      </p:pic>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6" descr="MPj04285050000[1]"/>
          <p:cNvPicPr>
            <a:picLocks noChangeAspect="1" noChangeArrowheads="1"/>
          </p:cNvPicPr>
          <p:nvPr/>
        </p:nvPicPr>
        <p:blipFill>
          <a:blip r:embed="rId3" cstate="print"/>
          <a:srcRect/>
          <a:stretch>
            <a:fillRect/>
          </a:stretch>
        </p:blipFill>
        <p:spPr bwMode="auto">
          <a:xfrm>
            <a:off x="746919" y="1256233"/>
            <a:ext cx="7650162" cy="5178425"/>
          </a:xfrm>
          <a:prstGeom prst="roundRect">
            <a:avLst>
              <a:gd name="adj" fmla="val 9324"/>
            </a:avLst>
          </a:prstGeom>
          <a:ln>
            <a:noFill/>
          </a:ln>
          <a:effectLst>
            <a:softEdge rad="112500"/>
          </a:effectLst>
        </p:spPr>
      </p:pic>
      <p:pic>
        <p:nvPicPr>
          <p:cNvPr id="299045" name="Picture 37" descr="MPj04096250000[1]"/>
          <p:cNvPicPr>
            <a:picLocks noChangeAspect="1" noChangeArrowheads="1"/>
          </p:cNvPicPr>
          <p:nvPr/>
        </p:nvPicPr>
        <p:blipFill>
          <a:blip r:embed="rId4" cstate="print"/>
          <a:srcRect/>
          <a:stretch>
            <a:fillRect/>
          </a:stretch>
        </p:blipFill>
        <p:spPr bwMode="auto">
          <a:xfrm>
            <a:off x="3154166" y="2522570"/>
            <a:ext cx="2965093" cy="2965093"/>
          </a:xfrm>
          <a:prstGeom prst="roundRect">
            <a:avLst>
              <a:gd name="adj" fmla="val 10444"/>
            </a:avLst>
          </a:prstGeom>
          <a:ln>
            <a:noFill/>
          </a:ln>
          <a:effectLst>
            <a:outerShdw blurRad="292100" dist="139700" dir="2700000" algn="tl" rotWithShape="0">
              <a:srgbClr val="333333">
                <a:alpha val="65000"/>
              </a:srgbClr>
            </a:outerShdw>
            <a:softEdge rad="31750"/>
          </a:effectLst>
        </p:spPr>
      </p:pic>
      <p:sp>
        <p:nvSpPr>
          <p:cNvPr id="299011" name="Rectangle 3"/>
          <p:cNvSpPr>
            <a:spLocks noGrp="1" noRot="1" noChangeArrowheads="1"/>
          </p:cNvSpPr>
          <p:nvPr>
            <p:ph type="title"/>
          </p:nvPr>
        </p:nvSpPr>
        <p:spPr/>
        <p:txBody>
          <a:bodyPr>
            <a:normAutofit fontScale="90000"/>
          </a:bodyPr>
          <a:lstStyle/>
          <a:p>
            <a:pPr eaLnBrk="1" hangingPunct="1">
              <a:defRPr/>
            </a:pPr>
            <a:r>
              <a:rPr lang="en-US" dirty="0">
                <a:solidFill>
                  <a:schemeClr val="hlink"/>
                </a:solidFill>
              </a:rPr>
              <a:t>Sacramental Marriage In The Catholic Church</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9045"/>
                                        </p:tgtEl>
                                        <p:attrNameLst>
                                          <p:attrName>style.visibility</p:attrName>
                                        </p:attrNameLst>
                                      </p:cBhvr>
                                      <p:to>
                                        <p:strVal val="visible"/>
                                      </p:to>
                                    </p:set>
                                    <p:animEffect transition="in" filter="fade">
                                      <p:cBhvr>
                                        <p:cTn id="7" dur="2000"/>
                                        <p:tgtEl>
                                          <p:spTgt spid="2990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p:cNvPicPr>
            <a:picLocks noChangeAspect="1" noChangeArrowheads="1"/>
          </p:cNvPicPr>
          <p:nvPr/>
        </p:nvPicPr>
        <p:blipFill>
          <a:blip r:embed="rId3" cstate="print"/>
          <a:srcRect/>
          <a:stretch>
            <a:fillRect/>
          </a:stretch>
        </p:blipFill>
        <p:spPr bwMode="auto">
          <a:xfrm>
            <a:off x="355600" y="889000"/>
            <a:ext cx="8483600" cy="4521200"/>
          </a:xfrm>
          <a:prstGeom prst="rect">
            <a:avLst/>
          </a:prstGeom>
          <a:noFill/>
          <a:ln w="9525">
            <a:noFill/>
            <a:miter lim="800000"/>
            <a:headEnd/>
            <a:tailEnd/>
          </a:ln>
        </p:spPr>
      </p:pic>
    </p:spTree>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p:cNvPicPr>
            <a:picLocks noChangeAspect="1" noChangeArrowheads="1"/>
          </p:cNvPicPr>
          <p:nvPr/>
        </p:nvPicPr>
        <p:blipFill>
          <a:blip r:embed="rId3" cstate="print"/>
          <a:srcRect/>
          <a:stretch>
            <a:fillRect/>
          </a:stretch>
        </p:blipFill>
        <p:spPr bwMode="auto">
          <a:xfrm>
            <a:off x="304800" y="914400"/>
            <a:ext cx="8483600" cy="4521200"/>
          </a:xfrm>
          <a:prstGeom prst="rect">
            <a:avLst/>
          </a:prstGeom>
          <a:noFill/>
          <a:ln w="9525">
            <a:noFill/>
            <a:miter lim="800000"/>
            <a:headEnd/>
            <a:tailEnd/>
          </a:ln>
        </p:spPr>
      </p:pic>
    </p:spTree>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p:cNvPicPr>
            <a:picLocks noChangeAspect="1" noChangeArrowheads="1"/>
          </p:cNvPicPr>
          <p:nvPr/>
        </p:nvPicPr>
        <p:blipFill>
          <a:blip r:embed="rId3" cstate="print"/>
          <a:srcRect/>
          <a:stretch>
            <a:fillRect/>
          </a:stretch>
        </p:blipFill>
        <p:spPr bwMode="auto">
          <a:xfrm>
            <a:off x="304800" y="990600"/>
            <a:ext cx="8483600" cy="4486275"/>
          </a:xfrm>
          <a:prstGeom prst="rect">
            <a:avLst/>
          </a:prstGeom>
          <a:noFill/>
          <a:ln w="9525">
            <a:noFill/>
            <a:miter lim="800000"/>
            <a:headEnd/>
            <a:tailEnd/>
          </a:ln>
        </p:spPr>
      </p:pic>
      <p:sp>
        <p:nvSpPr>
          <p:cNvPr id="62469" name="Rectangle 5"/>
          <p:cNvSpPr>
            <a:spLocks noChangeArrowheads="1"/>
          </p:cNvSpPr>
          <p:nvPr/>
        </p:nvSpPr>
        <p:spPr bwMode="auto">
          <a:xfrm>
            <a:off x="4203700" y="1389063"/>
            <a:ext cx="1174750" cy="4043362"/>
          </a:xfrm>
          <a:prstGeom prst="rect">
            <a:avLst/>
          </a:prstGeom>
          <a:gradFill rotWithShape="1">
            <a:gsLst>
              <a:gs pos="0">
                <a:srgbClr val="FFFF00">
                  <a:alpha val="50999"/>
                </a:srgbClr>
              </a:gs>
              <a:gs pos="50000">
                <a:srgbClr val="00CC00"/>
              </a:gs>
              <a:gs pos="100000">
                <a:srgbClr val="FFFF00">
                  <a:alpha val="50999"/>
                </a:srgbClr>
              </a:gs>
            </a:gsLst>
            <a:lin ang="0" scaled="1"/>
          </a:gradFill>
          <a:ln w="9525" algn="ctr">
            <a:noFill/>
            <a:miter lim="800000"/>
            <a:headEnd/>
            <a:tailEnd/>
          </a:ln>
          <a:effectLst/>
        </p:spPr>
        <p:txBody>
          <a:bodyPr wrap="none" anchor="ctr"/>
          <a:lstStyle/>
          <a:p>
            <a:pPr>
              <a:defRPr/>
            </a:pPr>
            <a:endParaRPr lang="en-US"/>
          </a:p>
        </p:txBody>
      </p:sp>
      <p:sp>
        <p:nvSpPr>
          <p:cNvPr id="52230" name="Freeform 10"/>
          <p:cNvSpPr>
            <a:spLocks/>
          </p:cNvSpPr>
          <p:nvPr/>
        </p:nvSpPr>
        <p:spPr bwMode="auto">
          <a:xfrm>
            <a:off x="4333875" y="2787650"/>
            <a:ext cx="939800" cy="852488"/>
          </a:xfrm>
          <a:custGeom>
            <a:avLst/>
            <a:gdLst>
              <a:gd name="T0" fmla="*/ 0 w 592"/>
              <a:gd name="T1" fmla="*/ 2147483647 h 537"/>
              <a:gd name="T2" fmla="*/ 2147483647 w 592"/>
              <a:gd name="T3" fmla="*/ 2147483647 h 537"/>
              <a:gd name="T4" fmla="*/ 2147483647 w 592"/>
              <a:gd name="T5" fmla="*/ 2147483647 h 537"/>
              <a:gd name="T6" fmla="*/ 2147483647 w 592"/>
              <a:gd name="T7" fmla="*/ 2147483647 h 537"/>
              <a:gd name="T8" fmla="*/ 2147483647 w 592"/>
              <a:gd name="T9" fmla="*/ 0 h 537"/>
              <a:gd name="T10" fmla="*/ 0 60000 65536"/>
              <a:gd name="T11" fmla="*/ 0 60000 65536"/>
              <a:gd name="T12" fmla="*/ 0 60000 65536"/>
              <a:gd name="T13" fmla="*/ 0 60000 65536"/>
              <a:gd name="T14" fmla="*/ 0 60000 65536"/>
              <a:gd name="T15" fmla="*/ 0 w 592"/>
              <a:gd name="T16" fmla="*/ 0 h 537"/>
              <a:gd name="T17" fmla="*/ 592 w 592"/>
              <a:gd name="T18" fmla="*/ 537 h 537"/>
            </a:gdLst>
            <a:ahLst/>
            <a:cxnLst>
              <a:cxn ang="T10">
                <a:pos x="T0" y="T1"/>
              </a:cxn>
              <a:cxn ang="T11">
                <a:pos x="T2" y="T3"/>
              </a:cxn>
              <a:cxn ang="T12">
                <a:pos x="T4" y="T5"/>
              </a:cxn>
              <a:cxn ang="T13">
                <a:pos x="T6" y="T7"/>
              </a:cxn>
              <a:cxn ang="T14">
                <a:pos x="T8" y="T9"/>
              </a:cxn>
            </a:cxnLst>
            <a:rect l="T15" t="T16" r="T17" b="T18"/>
            <a:pathLst>
              <a:path w="592" h="537">
                <a:moveTo>
                  <a:pt x="0" y="537"/>
                </a:moveTo>
                <a:lnTo>
                  <a:pt x="126" y="500"/>
                </a:lnTo>
                <a:lnTo>
                  <a:pt x="292" y="429"/>
                </a:lnTo>
                <a:lnTo>
                  <a:pt x="460" y="116"/>
                </a:lnTo>
                <a:lnTo>
                  <a:pt x="592" y="0"/>
                </a:lnTo>
              </a:path>
            </a:pathLst>
          </a:custGeom>
          <a:noFill/>
          <a:ln w="22225">
            <a:solidFill>
              <a:schemeClr val="bg2"/>
            </a:solidFill>
            <a:round/>
            <a:headEnd/>
            <a:tailEnd/>
          </a:ln>
        </p:spPr>
        <p:txBody>
          <a:bodyPr/>
          <a:lstStyle/>
          <a:p>
            <a:endParaRPr lang="en-US"/>
          </a:p>
        </p:txBody>
      </p:sp>
      <p:sp>
        <p:nvSpPr>
          <p:cNvPr id="52231" name="Line 11"/>
          <p:cNvSpPr>
            <a:spLocks noChangeShapeType="1"/>
          </p:cNvSpPr>
          <p:nvPr/>
        </p:nvSpPr>
        <p:spPr bwMode="auto">
          <a:xfrm>
            <a:off x="3987800" y="1492250"/>
            <a:ext cx="1568450" cy="0"/>
          </a:xfrm>
          <a:prstGeom prst="line">
            <a:avLst/>
          </a:prstGeom>
          <a:noFill/>
          <a:ln w="9525">
            <a:solidFill>
              <a:schemeClr val="bg2"/>
            </a:solidFill>
            <a:round/>
            <a:headEnd/>
            <a:tailEnd/>
          </a:ln>
        </p:spPr>
        <p:txBody>
          <a:bodyPr/>
          <a:lstStyle/>
          <a:p>
            <a:endParaRPr lang="en-US"/>
          </a:p>
        </p:txBody>
      </p:sp>
      <p:sp>
        <p:nvSpPr>
          <p:cNvPr id="52232" name="Line 12"/>
          <p:cNvSpPr>
            <a:spLocks noChangeShapeType="1"/>
          </p:cNvSpPr>
          <p:nvPr/>
        </p:nvSpPr>
        <p:spPr bwMode="auto">
          <a:xfrm>
            <a:off x="3973513" y="1741488"/>
            <a:ext cx="1603375" cy="0"/>
          </a:xfrm>
          <a:prstGeom prst="line">
            <a:avLst/>
          </a:prstGeom>
          <a:noFill/>
          <a:ln w="9525">
            <a:solidFill>
              <a:schemeClr val="bg2"/>
            </a:solidFill>
            <a:round/>
            <a:headEnd/>
            <a:tailEnd/>
          </a:ln>
        </p:spPr>
        <p:txBody>
          <a:bodyPr/>
          <a:lstStyle/>
          <a:p>
            <a:endParaRPr lang="en-US"/>
          </a:p>
        </p:txBody>
      </p:sp>
      <p:sp>
        <p:nvSpPr>
          <p:cNvPr id="52233" name="Line 13"/>
          <p:cNvSpPr>
            <a:spLocks noChangeShapeType="1"/>
          </p:cNvSpPr>
          <p:nvPr/>
        </p:nvSpPr>
        <p:spPr bwMode="auto">
          <a:xfrm>
            <a:off x="3989388" y="1990725"/>
            <a:ext cx="1568450" cy="0"/>
          </a:xfrm>
          <a:prstGeom prst="line">
            <a:avLst/>
          </a:prstGeom>
          <a:noFill/>
          <a:ln w="9525">
            <a:solidFill>
              <a:schemeClr val="bg2"/>
            </a:solidFill>
            <a:round/>
            <a:headEnd/>
            <a:tailEnd/>
          </a:ln>
        </p:spPr>
        <p:txBody>
          <a:bodyPr/>
          <a:lstStyle/>
          <a:p>
            <a:endParaRPr lang="en-US"/>
          </a:p>
        </p:txBody>
      </p:sp>
      <p:sp>
        <p:nvSpPr>
          <p:cNvPr id="52234" name="Line 14"/>
          <p:cNvSpPr>
            <a:spLocks noChangeShapeType="1"/>
          </p:cNvSpPr>
          <p:nvPr/>
        </p:nvSpPr>
        <p:spPr bwMode="auto">
          <a:xfrm>
            <a:off x="3963988" y="2238375"/>
            <a:ext cx="1622425" cy="0"/>
          </a:xfrm>
          <a:prstGeom prst="line">
            <a:avLst/>
          </a:prstGeom>
          <a:noFill/>
          <a:ln w="9525">
            <a:solidFill>
              <a:schemeClr val="bg2"/>
            </a:solidFill>
            <a:round/>
            <a:headEnd/>
            <a:tailEnd/>
          </a:ln>
        </p:spPr>
        <p:txBody>
          <a:bodyPr/>
          <a:lstStyle/>
          <a:p>
            <a:endParaRPr lang="en-US"/>
          </a:p>
        </p:txBody>
      </p:sp>
      <p:sp>
        <p:nvSpPr>
          <p:cNvPr id="52235" name="Line 15"/>
          <p:cNvSpPr>
            <a:spLocks noChangeShapeType="1"/>
          </p:cNvSpPr>
          <p:nvPr/>
        </p:nvSpPr>
        <p:spPr bwMode="auto">
          <a:xfrm>
            <a:off x="4003675" y="2487613"/>
            <a:ext cx="1549400" cy="0"/>
          </a:xfrm>
          <a:prstGeom prst="line">
            <a:avLst/>
          </a:prstGeom>
          <a:noFill/>
          <a:ln w="9525">
            <a:solidFill>
              <a:schemeClr val="bg2"/>
            </a:solidFill>
            <a:round/>
            <a:headEnd/>
            <a:tailEnd/>
          </a:ln>
        </p:spPr>
        <p:txBody>
          <a:bodyPr/>
          <a:lstStyle/>
          <a:p>
            <a:endParaRPr lang="en-US"/>
          </a:p>
        </p:txBody>
      </p:sp>
      <p:sp>
        <p:nvSpPr>
          <p:cNvPr id="52236" name="Line 16"/>
          <p:cNvSpPr>
            <a:spLocks noChangeShapeType="1"/>
          </p:cNvSpPr>
          <p:nvPr/>
        </p:nvSpPr>
        <p:spPr bwMode="auto">
          <a:xfrm>
            <a:off x="4021138" y="2735263"/>
            <a:ext cx="1476375" cy="0"/>
          </a:xfrm>
          <a:prstGeom prst="line">
            <a:avLst/>
          </a:prstGeom>
          <a:noFill/>
          <a:ln w="9525">
            <a:solidFill>
              <a:schemeClr val="bg2"/>
            </a:solidFill>
            <a:round/>
            <a:headEnd/>
            <a:tailEnd/>
          </a:ln>
        </p:spPr>
        <p:txBody>
          <a:bodyPr/>
          <a:lstStyle/>
          <a:p>
            <a:endParaRPr lang="en-US"/>
          </a:p>
        </p:txBody>
      </p:sp>
      <p:sp>
        <p:nvSpPr>
          <p:cNvPr id="52237" name="Line 17"/>
          <p:cNvSpPr>
            <a:spLocks noChangeShapeType="1"/>
          </p:cNvSpPr>
          <p:nvPr/>
        </p:nvSpPr>
        <p:spPr bwMode="auto">
          <a:xfrm>
            <a:off x="3990975" y="2982913"/>
            <a:ext cx="1495425" cy="0"/>
          </a:xfrm>
          <a:prstGeom prst="line">
            <a:avLst/>
          </a:prstGeom>
          <a:noFill/>
          <a:ln w="9525">
            <a:solidFill>
              <a:schemeClr val="bg2"/>
            </a:solidFill>
            <a:round/>
            <a:headEnd/>
            <a:tailEnd/>
          </a:ln>
        </p:spPr>
        <p:txBody>
          <a:bodyPr/>
          <a:lstStyle/>
          <a:p>
            <a:endParaRPr lang="en-US"/>
          </a:p>
        </p:txBody>
      </p:sp>
      <p:sp>
        <p:nvSpPr>
          <p:cNvPr id="52238" name="Line 20"/>
          <p:cNvSpPr>
            <a:spLocks noChangeShapeType="1"/>
          </p:cNvSpPr>
          <p:nvPr/>
        </p:nvSpPr>
        <p:spPr bwMode="auto">
          <a:xfrm>
            <a:off x="3990975" y="3232150"/>
            <a:ext cx="1495425" cy="0"/>
          </a:xfrm>
          <a:prstGeom prst="line">
            <a:avLst/>
          </a:prstGeom>
          <a:noFill/>
          <a:ln w="9525">
            <a:solidFill>
              <a:schemeClr val="bg2"/>
            </a:solidFill>
            <a:round/>
            <a:headEnd/>
            <a:tailEnd/>
          </a:ln>
        </p:spPr>
        <p:txBody>
          <a:bodyPr/>
          <a:lstStyle/>
          <a:p>
            <a:endParaRPr lang="en-US"/>
          </a:p>
        </p:txBody>
      </p:sp>
      <p:sp>
        <p:nvSpPr>
          <p:cNvPr id="52239" name="Line 21"/>
          <p:cNvSpPr>
            <a:spLocks noChangeShapeType="1"/>
          </p:cNvSpPr>
          <p:nvPr/>
        </p:nvSpPr>
        <p:spPr bwMode="auto">
          <a:xfrm>
            <a:off x="4159250" y="3481388"/>
            <a:ext cx="1158875" cy="0"/>
          </a:xfrm>
          <a:prstGeom prst="line">
            <a:avLst/>
          </a:prstGeom>
          <a:noFill/>
          <a:ln w="9525">
            <a:solidFill>
              <a:schemeClr val="bg2"/>
            </a:solidFill>
            <a:round/>
            <a:headEnd/>
            <a:tailEnd/>
          </a:ln>
        </p:spPr>
        <p:txBody>
          <a:bodyPr/>
          <a:lstStyle/>
          <a:p>
            <a:endParaRPr lang="en-US"/>
          </a:p>
        </p:txBody>
      </p:sp>
      <p:sp>
        <p:nvSpPr>
          <p:cNvPr id="52240" name="Line 22"/>
          <p:cNvSpPr>
            <a:spLocks noChangeShapeType="1"/>
          </p:cNvSpPr>
          <p:nvPr/>
        </p:nvSpPr>
        <p:spPr bwMode="auto">
          <a:xfrm>
            <a:off x="3917950" y="3721100"/>
            <a:ext cx="1641475" cy="0"/>
          </a:xfrm>
          <a:prstGeom prst="line">
            <a:avLst/>
          </a:prstGeom>
          <a:noFill/>
          <a:ln w="9525">
            <a:solidFill>
              <a:schemeClr val="bg2"/>
            </a:solidFill>
            <a:round/>
            <a:headEnd/>
            <a:tailEnd/>
          </a:ln>
        </p:spPr>
        <p:txBody>
          <a:bodyPr/>
          <a:lstStyle/>
          <a:p>
            <a:endParaRPr lang="en-US"/>
          </a:p>
        </p:txBody>
      </p:sp>
      <p:sp>
        <p:nvSpPr>
          <p:cNvPr id="52241" name="Line 23"/>
          <p:cNvSpPr>
            <a:spLocks noChangeShapeType="1"/>
          </p:cNvSpPr>
          <p:nvPr/>
        </p:nvSpPr>
        <p:spPr bwMode="auto">
          <a:xfrm>
            <a:off x="3910013" y="3978275"/>
            <a:ext cx="1657350" cy="0"/>
          </a:xfrm>
          <a:prstGeom prst="line">
            <a:avLst/>
          </a:prstGeom>
          <a:noFill/>
          <a:ln w="9525">
            <a:solidFill>
              <a:schemeClr val="bg2"/>
            </a:solidFill>
            <a:round/>
            <a:headEnd/>
            <a:tailEnd/>
          </a:ln>
        </p:spPr>
        <p:txBody>
          <a:bodyPr/>
          <a:lstStyle/>
          <a:p>
            <a:endParaRPr lang="en-US"/>
          </a:p>
        </p:txBody>
      </p:sp>
      <p:sp>
        <p:nvSpPr>
          <p:cNvPr id="52242" name="Line 24"/>
          <p:cNvSpPr>
            <a:spLocks noChangeShapeType="1"/>
          </p:cNvSpPr>
          <p:nvPr/>
        </p:nvSpPr>
        <p:spPr bwMode="auto">
          <a:xfrm>
            <a:off x="3890963" y="4227513"/>
            <a:ext cx="1695450" cy="0"/>
          </a:xfrm>
          <a:prstGeom prst="line">
            <a:avLst/>
          </a:prstGeom>
          <a:noFill/>
          <a:ln w="9525">
            <a:solidFill>
              <a:schemeClr val="bg2"/>
            </a:solidFill>
            <a:round/>
            <a:headEnd/>
            <a:tailEnd/>
          </a:ln>
        </p:spPr>
        <p:txBody>
          <a:bodyPr/>
          <a:lstStyle/>
          <a:p>
            <a:endParaRPr lang="en-US"/>
          </a:p>
        </p:txBody>
      </p:sp>
      <p:sp>
        <p:nvSpPr>
          <p:cNvPr id="52243" name="Line 25"/>
          <p:cNvSpPr>
            <a:spLocks noChangeShapeType="1"/>
          </p:cNvSpPr>
          <p:nvPr/>
        </p:nvSpPr>
        <p:spPr bwMode="auto">
          <a:xfrm>
            <a:off x="3908425" y="4465638"/>
            <a:ext cx="1660525" cy="0"/>
          </a:xfrm>
          <a:prstGeom prst="line">
            <a:avLst/>
          </a:prstGeom>
          <a:noFill/>
          <a:ln w="9525">
            <a:solidFill>
              <a:schemeClr val="bg2"/>
            </a:solidFill>
            <a:round/>
            <a:headEnd/>
            <a:tailEnd/>
          </a:ln>
        </p:spPr>
        <p:txBody>
          <a:bodyPr/>
          <a:lstStyle/>
          <a:p>
            <a:endParaRPr lang="en-US"/>
          </a:p>
        </p:txBody>
      </p:sp>
      <p:sp>
        <p:nvSpPr>
          <p:cNvPr id="52244" name="Line 27"/>
          <p:cNvSpPr>
            <a:spLocks noChangeShapeType="1"/>
          </p:cNvSpPr>
          <p:nvPr/>
        </p:nvSpPr>
        <p:spPr bwMode="auto">
          <a:xfrm>
            <a:off x="4394200" y="4972050"/>
            <a:ext cx="690563" cy="0"/>
          </a:xfrm>
          <a:prstGeom prst="line">
            <a:avLst/>
          </a:prstGeom>
          <a:noFill/>
          <a:ln w="9525">
            <a:solidFill>
              <a:schemeClr val="bg2"/>
            </a:solidFill>
            <a:round/>
            <a:headEnd/>
            <a:tailEnd/>
          </a:ln>
        </p:spPr>
        <p:txBody>
          <a:bodyPr/>
          <a:lstStyle/>
          <a:p>
            <a:endParaRPr lang="en-US"/>
          </a:p>
        </p:txBody>
      </p:sp>
      <p:sp>
        <p:nvSpPr>
          <p:cNvPr id="52245" name="Line 28"/>
          <p:cNvSpPr>
            <a:spLocks noChangeShapeType="1"/>
          </p:cNvSpPr>
          <p:nvPr/>
        </p:nvSpPr>
        <p:spPr bwMode="auto">
          <a:xfrm>
            <a:off x="4781550" y="1493838"/>
            <a:ext cx="0" cy="3462337"/>
          </a:xfrm>
          <a:prstGeom prst="line">
            <a:avLst/>
          </a:prstGeom>
          <a:noFill/>
          <a:ln w="9525">
            <a:solidFill>
              <a:schemeClr val="bg2"/>
            </a:solidFill>
            <a:round/>
            <a:headEnd/>
            <a:tailEnd/>
          </a:ln>
        </p:spPr>
        <p:txBody>
          <a:bodyPr/>
          <a:lstStyle/>
          <a:p>
            <a:endParaRPr lang="en-US"/>
          </a:p>
        </p:txBody>
      </p:sp>
      <p:sp>
        <p:nvSpPr>
          <p:cNvPr id="52246" name="Oval 7"/>
          <p:cNvSpPr>
            <a:spLocks noChangeArrowheads="1"/>
          </p:cNvSpPr>
          <p:nvPr/>
        </p:nvSpPr>
        <p:spPr bwMode="auto">
          <a:xfrm>
            <a:off x="4737100" y="3413125"/>
            <a:ext cx="127000" cy="106363"/>
          </a:xfrm>
          <a:prstGeom prst="ellipse">
            <a:avLst/>
          </a:prstGeom>
          <a:solidFill>
            <a:srgbClr val="FF3300"/>
          </a:solidFill>
          <a:ln w="6350" algn="ctr">
            <a:solidFill>
              <a:schemeClr val="bg2"/>
            </a:solidFill>
            <a:round/>
            <a:headEnd/>
            <a:tailEnd/>
          </a:ln>
        </p:spPr>
        <p:txBody>
          <a:bodyPr wrap="none" anchor="ctr"/>
          <a:lstStyle/>
          <a:p>
            <a:endParaRPr lang="en-US"/>
          </a:p>
        </p:txBody>
      </p:sp>
      <p:sp>
        <p:nvSpPr>
          <p:cNvPr id="52247" name="Line 29"/>
          <p:cNvSpPr>
            <a:spLocks noChangeShapeType="1"/>
          </p:cNvSpPr>
          <p:nvPr/>
        </p:nvSpPr>
        <p:spPr bwMode="auto">
          <a:xfrm>
            <a:off x="5051425" y="1493838"/>
            <a:ext cx="0" cy="3462337"/>
          </a:xfrm>
          <a:prstGeom prst="line">
            <a:avLst/>
          </a:prstGeom>
          <a:noFill/>
          <a:ln w="9525">
            <a:solidFill>
              <a:schemeClr val="bg2"/>
            </a:solidFill>
            <a:round/>
            <a:headEnd/>
            <a:tailEnd/>
          </a:ln>
        </p:spPr>
        <p:txBody>
          <a:bodyPr/>
          <a:lstStyle/>
          <a:p>
            <a:endParaRPr lang="en-US"/>
          </a:p>
        </p:txBody>
      </p:sp>
      <p:sp>
        <p:nvSpPr>
          <p:cNvPr id="52248" name="Line 30"/>
          <p:cNvSpPr>
            <a:spLocks noChangeShapeType="1"/>
          </p:cNvSpPr>
          <p:nvPr/>
        </p:nvSpPr>
        <p:spPr bwMode="auto">
          <a:xfrm>
            <a:off x="4521200" y="1493838"/>
            <a:ext cx="0" cy="3462337"/>
          </a:xfrm>
          <a:prstGeom prst="line">
            <a:avLst/>
          </a:prstGeom>
          <a:noFill/>
          <a:ln w="9525">
            <a:solidFill>
              <a:schemeClr val="bg2"/>
            </a:solidFill>
            <a:round/>
            <a:headEnd/>
            <a:tailEnd/>
          </a:ln>
        </p:spPr>
        <p:txBody>
          <a:bodyPr/>
          <a:lstStyle/>
          <a:p>
            <a:endParaRPr lang="en-US"/>
          </a:p>
        </p:txBody>
      </p:sp>
      <p:sp>
        <p:nvSpPr>
          <p:cNvPr id="52249" name="Line 31"/>
          <p:cNvSpPr>
            <a:spLocks noChangeShapeType="1"/>
          </p:cNvSpPr>
          <p:nvPr/>
        </p:nvSpPr>
        <p:spPr bwMode="auto">
          <a:xfrm>
            <a:off x="3908425" y="4716463"/>
            <a:ext cx="1660525" cy="0"/>
          </a:xfrm>
          <a:prstGeom prst="line">
            <a:avLst/>
          </a:prstGeom>
          <a:noFill/>
          <a:ln w="9525">
            <a:solidFill>
              <a:schemeClr val="bg2"/>
            </a:solidFill>
            <a:round/>
            <a:headEnd/>
            <a:tailEnd/>
          </a:ln>
        </p:spPr>
        <p:txBody>
          <a:bodyPr/>
          <a:lstStyle/>
          <a:p>
            <a:endParaRPr lang="en-US"/>
          </a:p>
        </p:txBody>
      </p:sp>
      <p:sp>
        <p:nvSpPr>
          <p:cNvPr id="52250" name="Oval 6"/>
          <p:cNvSpPr>
            <a:spLocks noChangeArrowheads="1"/>
          </p:cNvSpPr>
          <p:nvPr/>
        </p:nvSpPr>
        <p:spPr bwMode="auto">
          <a:xfrm>
            <a:off x="4470400" y="3527425"/>
            <a:ext cx="127000" cy="106363"/>
          </a:xfrm>
          <a:prstGeom prst="ellipse">
            <a:avLst/>
          </a:prstGeom>
          <a:solidFill>
            <a:srgbClr val="FF3300"/>
          </a:solidFill>
          <a:ln w="6350" algn="ctr">
            <a:solidFill>
              <a:schemeClr val="bg2"/>
            </a:solidFill>
            <a:round/>
            <a:headEnd/>
            <a:tailEnd/>
          </a:ln>
        </p:spPr>
        <p:txBody>
          <a:bodyPr wrap="none" anchor="ctr"/>
          <a:lstStyle/>
          <a:p>
            <a:endParaRPr lang="en-US"/>
          </a:p>
        </p:txBody>
      </p:sp>
      <p:sp>
        <p:nvSpPr>
          <p:cNvPr id="52251" name="Oval 8"/>
          <p:cNvSpPr>
            <a:spLocks noChangeArrowheads="1"/>
          </p:cNvSpPr>
          <p:nvPr/>
        </p:nvSpPr>
        <p:spPr bwMode="auto">
          <a:xfrm>
            <a:off x="5000625" y="2916238"/>
            <a:ext cx="127000" cy="106362"/>
          </a:xfrm>
          <a:prstGeom prst="ellipse">
            <a:avLst/>
          </a:prstGeom>
          <a:solidFill>
            <a:srgbClr val="FF3300"/>
          </a:solidFill>
          <a:ln w="6350" algn="ctr">
            <a:solidFill>
              <a:schemeClr val="bg2"/>
            </a:solidFill>
            <a:round/>
            <a:headEnd/>
            <a:tailEnd/>
          </a:ln>
        </p:spPr>
        <p:txBody>
          <a:bodyPr wrap="none" anchor="ctr"/>
          <a:lstStyle/>
          <a:p>
            <a:endParaRPr lang="en-US"/>
          </a:p>
        </p:txBody>
      </p:sp>
      <p:sp>
        <p:nvSpPr>
          <p:cNvPr id="52252" name="Oval 32"/>
          <p:cNvSpPr>
            <a:spLocks noChangeArrowheads="1"/>
          </p:cNvSpPr>
          <p:nvPr/>
        </p:nvSpPr>
        <p:spPr bwMode="auto">
          <a:xfrm>
            <a:off x="5270500" y="2686050"/>
            <a:ext cx="127000" cy="106363"/>
          </a:xfrm>
          <a:prstGeom prst="ellipse">
            <a:avLst/>
          </a:prstGeom>
          <a:solidFill>
            <a:srgbClr val="FF3300"/>
          </a:solidFill>
          <a:ln w="6350" algn="ctr">
            <a:solidFill>
              <a:schemeClr val="bg2"/>
            </a:solidFill>
            <a:round/>
            <a:headEnd/>
            <a:tailEnd/>
          </a:ln>
        </p:spPr>
        <p:txBody>
          <a:bodyPr wrap="none" anchor="ctr"/>
          <a:lstStyle/>
          <a:p>
            <a:endParaRPr lang="en-US"/>
          </a:p>
        </p:txBody>
      </p:sp>
      <p:sp>
        <p:nvSpPr>
          <p:cNvPr id="52253" name="Oval 33"/>
          <p:cNvSpPr>
            <a:spLocks noChangeArrowheads="1"/>
          </p:cNvSpPr>
          <p:nvPr/>
        </p:nvSpPr>
        <p:spPr bwMode="auto">
          <a:xfrm>
            <a:off x="4203700" y="3595688"/>
            <a:ext cx="127000" cy="106362"/>
          </a:xfrm>
          <a:prstGeom prst="ellipse">
            <a:avLst/>
          </a:prstGeom>
          <a:solidFill>
            <a:srgbClr val="FF3300"/>
          </a:solidFill>
          <a:ln w="6350" algn="ctr">
            <a:solidFill>
              <a:schemeClr val="bg2"/>
            </a:solidFill>
            <a:round/>
            <a:headEnd/>
            <a:tailEnd/>
          </a:ln>
        </p:spPr>
        <p:txBody>
          <a:bodyPr wrap="none" anchor="ctr"/>
          <a:lstStyle/>
          <a:p>
            <a:endParaRPr lang="en-US"/>
          </a:p>
        </p:txBody>
      </p:sp>
    </p:spTree>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1" name="Picture 3"/>
          <p:cNvPicPr>
            <a:picLocks noChangeAspect="1" noChangeArrowheads="1"/>
          </p:cNvPicPr>
          <p:nvPr/>
        </p:nvPicPr>
        <p:blipFill>
          <a:blip r:embed="rId3" cstate="print"/>
          <a:srcRect/>
          <a:stretch>
            <a:fillRect/>
          </a:stretch>
        </p:blipFill>
        <p:spPr bwMode="auto">
          <a:xfrm>
            <a:off x="3352800" y="76200"/>
            <a:ext cx="2574925" cy="1371600"/>
          </a:xfrm>
          <a:prstGeom prst="rect">
            <a:avLst/>
          </a:prstGeom>
          <a:noFill/>
          <a:ln w="9525">
            <a:noFill/>
            <a:miter lim="800000"/>
            <a:headEnd/>
            <a:tailEnd/>
          </a:ln>
        </p:spPr>
      </p:pic>
      <p:pic>
        <p:nvPicPr>
          <p:cNvPr id="63493" name="Picture 5"/>
          <p:cNvPicPr>
            <a:picLocks noChangeAspect="1" noChangeArrowheads="1"/>
          </p:cNvPicPr>
          <p:nvPr/>
        </p:nvPicPr>
        <p:blipFill>
          <a:blip r:embed="rId4" cstate="print"/>
          <a:srcRect/>
          <a:stretch>
            <a:fillRect/>
          </a:stretch>
        </p:blipFill>
        <p:spPr bwMode="auto">
          <a:xfrm>
            <a:off x="3352800" y="1371600"/>
            <a:ext cx="2574925" cy="1371600"/>
          </a:xfrm>
          <a:prstGeom prst="rect">
            <a:avLst/>
          </a:prstGeom>
          <a:noFill/>
          <a:ln w="9525">
            <a:noFill/>
            <a:miter lim="800000"/>
            <a:headEnd/>
            <a:tailEnd/>
          </a:ln>
        </p:spPr>
      </p:pic>
      <p:pic>
        <p:nvPicPr>
          <p:cNvPr id="63494" name="Picture 6"/>
          <p:cNvPicPr>
            <a:picLocks noChangeAspect="1" noChangeArrowheads="1"/>
          </p:cNvPicPr>
          <p:nvPr/>
        </p:nvPicPr>
        <p:blipFill>
          <a:blip r:embed="rId5" cstate="print"/>
          <a:srcRect/>
          <a:stretch>
            <a:fillRect/>
          </a:stretch>
        </p:blipFill>
        <p:spPr bwMode="auto">
          <a:xfrm>
            <a:off x="3352800" y="4038600"/>
            <a:ext cx="2574925" cy="1371600"/>
          </a:xfrm>
          <a:prstGeom prst="rect">
            <a:avLst/>
          </a:prstGeom>
          <a:noFill/>
          <a:ln w="9525">
            <a:noFill/>
            <a:miter lim="800000"/>
            <a:headEnd/>
            <a:tailEnd/>
          </a:ln>
        </p:spPr>
      </p:pic>
      <p:pic>
        <p:nvPicPr>
          <p:cNvPr id="63495" name="Picture 7"/>
          <p:cNvPicPr>
            <a:picLocks noChangeAspect="1" noChangeArrowheads="1"/>
          </p:cNvPicPr>
          <p:nvPr/>
        </p:nvPicPr>
        <p:blipFill>
          <a:blip r:embed="rId6" cstate="print"/>
          <a:srcRect/>
          <a:stretch>
            <a:fillRect/>
          </a:stretch>
        </p:blipFill>
        <p:spPr bwMode="auto">
          <a:xfrm>
            <a:off x="3351213" y="5410200"/>
            <a:ext cx="2578100" cy="1363663"/>
          </a:xfrm>
          <a:prstGeom prst="rect">
            <a:avLst/>
          </a:prstGeom>
          <a:noFill/>
          <a:ln w="9525">
            <a:noFill/>
            <a:miter lim="800000"/>
            <a:headEnd/>
            <a:tailEnd/>
          </a:ln>
        </p:spPr>
      </p:pic>
      <p:sp>
        <p:nvSpPr>
          <p:cNvPr id="63505" name="Rectangle 17"/>
          <p:cNvSpPr>
            <a:spLocks noRot="1" noChangeArrowheads="1"/>
          </p:cNvSpPr>
          <p:nvPr/>
        </p:nvSpPr>
        <p:spPr bwMode="auto">
          <a:xfrm>
            <a:off x="180975" y="2543175"/>
            <a:ext cx="3055938" cy="1562100"/>
          </a:xfrm>
          <a:prstGeom prst="rect">
            <a:avLst/>
          </a:prstGeom>
          <a:noFill/>
          <a:ln w="9525">
            <a:noFill/>
            <a:miter lim="800000"/>
            <a:headEnd/>
            <a:tailEnd/>
          </a:ln>
          <a:effec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defRPr/>
            </a:pPr>
            <a:r>
              <a:rPr lang="en-US" sz="2400" b="1" i="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Garamond" pitchFamily="18" charset="0"/>
              </a:rPr>
              <a:t>“You formed my inmost being; you knit me in my mother’s womb.”  </a:t>
            </a:r>
          </a:p>
        </p:txBody>
      </p:sp>
      <p:sp>
        <p:nvSpPr>
          <p:cNvPr id="63497" name="Rectangle 9"/>
          <p:cNvSpPr>
            <a:spLocks noRot="1" noChangeArrowheads="1"/>
          </p:cNvSpPr>
          <p:nvPr/>
        </p:nvSpPr>
        <p:spPr bwMode="auto">
          <a:xfrm>
            <a:off x="5883275" y="2587625"/>
            <a:ext cx="3055938" cy="1473200"/>
          </a:xfrm>
          <a:prstGeom prst="rect">
            <a:avLst/>
          </a:prstGeom>
          <a:noFill/>
          <a:ln w="9525">
            <a:noFill/>
            <a:miter lim="800000"/>
            <a:headEnd/>
            <a:tailEnd/>
          </a:ln>
          <a:effec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defRPr/>
            </a:pPr>
            <a:r>
              <a:rPr lang="en-US" sz="2400" b="1" i="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Garamond" pitchFamily="18" charset="0"/>
              </a:rPr>
              <a:t>“I praise you, so wonderfully you made me; wonderful are your works!”</a:t>
            </a:r>
          </a:p>
        </p:txBody>
      </p:sp>
      <p:sp>
        <p:nvSpPr>
          <p:cNvPr id="63507" name="Rectangle 19"/>
          <p:cNvSpPr>
            <a:spLocks noRot="1" noChangeArrowheads="1"/>
          </p:cNvSpPr>
          <p:nvPr/>
        </p:nvSpPr>
        <p:spPr bwMode="auto">
          <a:xfrm>
            <a:off x="7424738" y="3930650"/>
            <a:ext cx="1279525" cy="508000"/>
          </a:xfrm>
          <a:prstGeom prst="rect">
            <a:avLst/>
          </a:prstGeom>
          <a:noFill/>
          <a:ln w="9525">
            <a:noFill/>
            <a:miter lim="800000"/>
            <a:headEnd/>
            <a:tailEnd/>
          </a:ln>
          <a:effec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defRPr/>
            </a:pPr>
            <a:r>
              <a:rPr lang="en-US" sz="1200" b="1" i="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Garamond" pitchFamily="18" charset="0"/>
              </a:rPr>
              <a:t>Psalm 139:13-14</a:t>
            </a:r>
          </a:p>
        </p:txBody>
      </p:sp>
      <p:pic>
        <p:nvPicPr>
          <p:cNvPr id="12" name="Picture 5"/>
          <p:cNvPicPr>
            <a:picLocks noChangeAspect="1" noChangeArrowheads="1"/>
          </p:cNvPicPr>
          <p:nvPr/>
        </p:nvPicPr>
        <p:blipFill>
          <a:blip r:embed="rId7" cstate="print"/>
          <a:srcRect/>
          <a:stretch>
            <a:fillRect/>
          </a:stretch>
        </p:blipFill>
        <p:spPr bwMode="auto">
          <a:xfrm>
            <a:off x="3338623" y="2721935"/>
            <a:ext cx="2583712" cy="1315015"/>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3495"/>
                                        </p:tgtEl>
                                        <p:attrNameLst>
                                          <p:attrName>style.visibility</p:attrName>
                                        </p:attrNameLst>
                                      </p:cBhvr>
                                      <p:to>
                                        <p:strVal val="visible"/>
                                      </p:to>
                                    </p:set>
                                    <p:animEffect transition="in" filter="fade">
                                      <p:cBhvr>
                                        <p:cTn id="7" dur="500"/>
                                        <p:tgtEl>
                                          <p:spTgt spid="6349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3494"/>
                                        </p:tgtEl>
                                        <p:attrNameLst>
                                          <p:attrName>style.visibility</p:attrName>
                                        </p:attrNameLst>
                                      </p:cBhvr>
                                      <p:to>
                                        <p:strVal val="visible"/>
                                      </p:to>
                                    </p:set>
                                    <p:animEffect transition="in" filter="fade">
                                      <p:cBhvr>
                                        <p:cTn id="11" dur="1000"/>
                                        <p:tgtEl>
                                          <p:spTgt spid="63494"/>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child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63493"/>
                                        </p:tgtEl>
                                        <p:attrNameLst>
                                          <p:attrName>style.visibility</p:attrName>
                                        </p:attrNameLst>
                                      </p:cBhvr>
                                      <p:to>
                                        <p:strVal val="visible"/>
                                      </p:to>
                                    </p:set>
                                    <p:animEffect transition="in" filter="fade">
                                      <p:cBhvr>
                                        <p:cTn id="19" dur="1000"/>
                                        <p:tgtEl>
                                          <p:spTgt spid="63493"/>
                                        </p:tgtEl>
                                      </p:cBhvr>
                                    </p:animEffect>
                                  </p:childTnLst>
                                </p:cTn>
                              </p:par>
                            </p:childTnLst>
                          </p:cTn>
                        </p:par>
                        <p:par>
                          <p:cTn id="20" fill="hold">
                            <p:stCondLst>
                              <p:cond delay="3500"/>
                            </p:stCondLst>
                            <p:childTnLst>
                              <p:par>
                                <p:cTn id="21" presetID="10" presetClass="entr" presetSubtype="0" fill="hold" nodeType="afterEffect">
                                  <p:stCondLst>
                                    <p:cond delay="0"/>
                                  </p:stCondLst>
                                  <p:childTnLst>
                                    <p:set>
                                      <p:cBhvr>
                                        <p:cTn id="22" dur="1" fill="hold">
                                          <p:stCondLst>
                                            <p:cond delay="0"/>
                                          </p:stCondLst>
                                        </p:cTn>
                                        <p:tgtEl>
                                          <p:spTgt spid="63491"/>
                                        </p:tgtEl>
                                        <p:attrNameLst>
                                          <p:attrName>style.visibility</p:attrName>
                                        </p:attrNameLst>
                                      </p:cBhvr>
                                      <p:to>
                                        <p:strVal val="visible"/>
                                      </p:to>
                                    </p:set>
                                    <p:animEffect transition="in" filter="fade">
                                      <p:cBhvr>
                                        <p:cTn id="23" dur="1000"/>
                                        <p:tgtEl>
                                          <p:spTgt spid="63491"/>
                                        </p:tgtEl>
                                      </p:cBhvr>
                                    </p:animEffect>
                                  </p:childTnLst>
                                </p:cTn>
                              </p:par>
                            </p:childTnLst>
                          </p:cTn>
                        </p:par>
                        <p:par>
                          <p:cTn id="24" fill="hold">
                            <p:stCondLst>
                              <p:cond delay="4500"/>
                            </p:stCondLst>
                            <p:childTnLst>
                              <p:par>
                                <p:cTn id="25" presetID="31" presetClass="entr" presetSubtype="0" fill="hold" grpId="0" nodeType="afterEffect">
                                  <p:stCondLst>
                                    <p:cond delay="0"/>
                                  </p:stCondLst>
                                  <p:iterate type="lt">
                                    <p:tmPct val="5000"/>
                                  </p:iterate>
                                  <p:childTnLst>
                                    <p:set>
                                      <p:cBhvr>
                                        <p:cTn id="26" dur="1" fill="hold">
                                          <p:stCondLst>
                                            <p:cond delay="0"/>
                                          </p:stCondLst>
                                        </p:cTn>
                                        <p:tgtEl>
                                          <p:spTgt spid="63505"/>
                                        </p:tgtEl>
                                        <p:attrNameLst>
                                          <p:attrName>style.visibility</p:attrName>
                                        </p:attrNameLst>
                                      </p:cBhvr>
                                      <p:to>
                                        <p:strVal val="visible"/>
                                      </p:to>
                                    </p:set>
                                    <p:anim calcmode="lin" valueType="num">
                                      <p:cBhvr>
                                        <p:cTn id="27" dur="1000" fill="hold"/>
                                        <p:tgtEl>
                                          <p:spTgt spid="63505"/>
                                        </p:tgtEl>
                                        <p:attrNameLst>
                                          <p:attrName>ppt_w</p:attrName>
                                        </p:attrNameLst>
                                      </p:cBhvr>
                                      <p:tavLst>
                                        <p:tav tm="0">
                                          <p:val>
                                            <p:fltVal val="0"/>
                                          </p:val>
                                        </p:tav>
                                        <p:tav tm="100000">
                                          <p:val>
                                            <p:strVal val="#ppt_w"/>
                                          </p:val>
                                        </p:tav>
                                      </p:tavLst>
                                    </p:anim>
                                    <p:anim calcmode="lin" valueType="num">
                                      <p:cBhvr>
                                        <p:cTn id="28" dur="1000" fill="hold"/>
                                        <p:tgtEl>
                                          <p:spTgt spid="63505"/>
                                        </p:tgtEl>
                                        <p:attrNameLst>
                                          <p:attrName>ppt_h</p:attrName>
                                        </p:attrNameLst>
                                      </p:cBhvr>
                                      <p:tavLst>
                                        <p:tav tm="0">
                                          <p:val>
                                            <p:fltVal val="0"/>
                                          </p:val>
                                        </p:tav>
                                        <p:tav tm="100000">
                                          <p:val>
                                            <p:strVal val="#ppt_h"/>
                                          </p:val>
                                        </p:tav>
                                      </p:tavLst>
                                    </p:anim>
                                    <p:anim calcmode="lin" valueType="num">
                                      <p:cBhvr>
                                        <p:cTn id="29" dur="1000" fill="hold"/>
                                        <p:tgtEl>
                                          <p:spTgt spid="63505"/>
                                        </p:tgtEl>
                                        <p:attrNameLst>
                                          <p:attrName>style.rotation</p:attrName>
                                        </p:attrNameLst>
                                      </p:cBhvr>
                                      <p:tavLst>
                                        <p:tav tm="0">
                                          <p:val>
                                            <p:fltVal val="90"/>
                                          </p:val>
                                        </p:tav>
                                        <p:tav tm="100000">
                                          <p:val>
                                            <p:fltVal val="0"/>
                                          </p:val>
                                        </p:tav>
                                      </p:tavLst>
                                    </p:anim>
                                    <p:animEffect transition="in" filter="fade">
                                      <p:cBhvr>
                                        <p:cTn id="30" dur="1000"/>
                                        <p:tgtEl>
                                          <p:spTgt spid="63505"/>
                                        </p:tgtEl>
                                      </p:cBhvr>
                                    </p:animEffect>
                                  </p:childTnLst>
                                </p:cTn>
                              </p:par>
                            </p:childTnLst>
                          </p:cTn>
                        </p:par>
                        <p:par>
                          <p:cTn id="31" fill="hold">
                            <p:stCondLst>
                              <p:cond delay="8000"/>
                            </p:stCondLst>
                            <p:childTnLst>
                              <p:par>
                                <p:cTn id="32" presetID="31" presetClass="entr" presetSubtype="0" fill="hold" grpId="0" nodeType="afterEffect">
                                  <p:stCondLst>
                                    <p:cond delay="0"/>
                                  </p:stCondLst>
                                  <p:iterate type="lt">
                                    <p:tmPct val="5000"/>
                                  </p:iterate>
                                  <p:childTnLst>
                                    <p:set>
                                      <p:cBhvr>
                                        <p:cTn id="33" dur="1" fill="hold">
                                          <p:stCondLst>
                                            <p:cond delay="0"/>
                                          </p:stCondLst>
                                        </p:cTn>
                                        <p:tgtEl>
                                          <p:spTgt spid="63497"/>
                                        </p:tgtEl>
                                        <p:attrNameLst>
                                          <p:attrName>style.visibility</p:attrName>
                                        </p:attrNameLst>
                                      </p:cBhvr>
                                      <p:to>
                                        <p:strVal val="visible"/>
                                      </p:to>
                                    </p:set>
                                    <p:anim calcmode="lin" valueType="num">
                                      <p:cBhvr>
                                        <p:cTn id="34" dur="1000" fill="hold"/>
                                        <p:tgtEl>
                                          <p:spTgt spid="63497"/>
                                        </p:tgtEl>
                                        <p:attrNameLst>
                                          <p:attrName>ppt_w</p:attrName>
                                        </p:attrNameLst>
                                      </p:cBhvr>
                                      <p:tavLst>
                                        <p:tav tm="0">
                                          <p:val>
                                            <p:fltVal val="0"/>
                                          </p:val>
                                        </p:tav>
                                        <p:tav tm="100000">
                                          <p:val>
                                            <p:strVal val="#ppt_w"/>
                                          </p:val>
                                        </p:tav>
                                      </p:tavLst>
                                    </p:anim>
                                    <p:anim calcmode="lin" valueType="num">
                                      <p:cBhvr>
                                        <p:cTn id="35" dur="1000" fill="hold"/>
                                        <p:tgtEl>
                                          <p:spTgt spid="63497"/>
                                        </p:tgtEl>
                                        <p:attrNameLst>
                                          <p:attrName>ppt_h</p:attrName>
                                        </p:attrNameLst>
                                      </p:cBhvr>
                                      <p:tavLst>
                                        <p:tav tm="0">
                                          <p:val>
                                            <p:fltVal val="0"/>
                                          </p:val>
                                        </p:tav>
                                        <p:tav tm="100000">
                                          <p:val>
                                            <p:strVal val="#ppt_h"/>
                                          </p:val>
                                        </p:tav>
                                      </p:tavLst>
                                    </p:anim>
                                    <p:anim calcmode="lin" valueType="num">
                                      <p:cBhvr>
                                        <p:cTn id="36" dur="1000" fill="hold"/>
                                        <p:tgtEl>
                                          <p:spTgt spid="63497"/>
                                        </p:tgtEl>
                                        <p:attrNameLst>
                                          <p:attrName>style.rotation</p:attrName>
                                        </p:attrNameLst>
                                      </p:cBhvr>
                                      <p:tavLst>
                                        <p:tav tm="0">
                                          <p:val>
                                            <p:fltVal val="90"/>
                                          </p:val>
                                        </p:tav>
                                        <p:tav tm="100000">
                                          <p:val>
                                            <p:fltVal val="0"/>
                                          </p:val>
                                        </p:tav>
                                      </p:tavLst>
                                    </p:anim>
                                    <p:animEffect transition="in" filter="fade">
                                      <p:cBhvr>
                                        <p:cTn id="37" dur="1000"/>
                                        <p:tgtEl>
                                          <p:spTgt spid="63497"/>
                                        </p:tgtEl>
                                      </p:cBhvr>
                                    </p:animEffect>
                                  </p:childTnLst>
                                </p:cTn>
                              </p:par>
                            </p:childTnLst>
                          </p:cTn>
                        </p:par>
                        <p:par>
                          <p:cTn id="38" fill="hold">
                            <p:stCondLst>
                              <p:cond delay="11850"/>
                            </p:stCondLst>
                            <p:childTnLst>
                              <p:par>
                                <p:cTn id="39" presetID="31" presetClass="entr" presetSubtype="0" fill="hold" grpId="0" nodeType="afterEffect">
                                  <p:stCondLst>
                                    <p:cond delay="0"/>
                                  </p:stCondLst>
                                  <p:iterate type="lt">
                                    <p:tmPct val="5000"/>
                                  </p:iterate>
                                  <p:childTnLst>
                                    <p:set>
                                      <p:cBhvr>
                                        <p:cTn id="40" dur="1" fill="hold">
                                          <p:stCondLst>
                                            <p:cond delay="0"/>
                                          </p:stCondLst>
                                        </p:cTn>
                                        <p:tgtEl>
                                          <p:spTgt spid="63507"/>
                                        </p:tgtEl>
                                        <p:attrNameLst>
                                          <p:attrName>style.visibility</p:attrName>
                                        </p:attrNameLst>
                                      </p:cBhvr>
                                      <p:to>
                                        <p:strVal val="visible"/>
                                      </p:to>
                                    </p:set>
                                    <p:anim calcmode="lin" valueType="num">
                                      <p:cBhvr>
                                        <p:cTn id="41" dur="1000" fill="hold"/>
                                        <p:tgtEl>
                                          <p:spTgt spid="63507"/>
                                        </p:tgtEl>
                                        <p:attrNameLst>
                                          <p:attrName>ppt_w</p:attrName>
                                        </p:attrNameLst>
                                      </p:cBhvr>
                                      <p:tavLst>
                                        <p:tav tm="0">
                                          <p:val>
                                            <p:fltVal val="0"/>
                                          </p:val>
                                        </p:tav>
                                        <p:tav tm="100000">
                                          <p:val>
                                            <p:strVal val="#ppt_w"/>
                                          </p:val>
                                        </p:tav>
                                      </p:tavLst>
                                    </p:anim>
                                    <p:anim calcmode="lin" valueType="num">
                                      <p:cBhvr>
                                        <p:cTn id="42" dur="1000" fill="hold"/>
                                        <p:tgtEl>
                                          <p:spTgt spid="63507"/>
                                        </p:tgtEl>
                                        <p:attrNameLst>
                                          <p:attrName>ppt_h</p:attrName>
                                        </p:attrNameLst>
                                      </p:cBhvr>
                                      <p:tavLst>
                                        <p:tav tm="0">
                                          <p:val>
                                            <p:fltVal val="0"/>
                                          </p:val>
                                        </p:tav>
                                        <p:tav tm="100000">
                                          <p:val>
                                            <p:strVal val="#ppt_h"/>
                                          </p:val>
                                        </p:tav>
                                      </p:tavLst>
                                    </p:anim>
                                    <p:anim calcmode="lin" valueType="num">
                                      <p:cBhvr>
                                        <p:cTn id="43" dur="1000" fill="hold"/>
                                        <p:tgtEl>
                                          <p:spTgt spid="63507"/>
                                        </p:tgtEl>
                                        <p:attrNameLst>
                                          <p:attrName>style.rotation</p:attrName>
                                        </p:attrNameLst>
                                      </p:cBhvr>
                                      <p:tavLst>
                                        <p:tav tm="0">
                                          <p:val>
                                            <p:fltVal val="90"/>
                                          </p:val>
                                        </p:tav>
                                        <p:tav tm="100000">
                                          <p:val>
                                            <p:fltVal val="0"/>
                                          </p:val>
                                        </p:tav>
                                      </p:tavLst>
                                    </p:anim>
                                    <p:animEffect transition="in" filter="fade">
                                      <p:cBhvr>
                                        <p:cTn id="44" dur="1000"/>
                                        <p:tgtEl>
                                          <p:spTgt spid="63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505" grpId="0"/>
      <p:bldP spid="63497" grpId="0"/>
      <p:bldP spid="6350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ontraception.jpg"/>
          <p:cNvPicPr>
            <a:picLocks noChangeAspect="1"/>
          </p:cNvPicPr>
          <p:nvPr/>
        </p:nvPicPr>
        <p:blipFill>
          <a:blip r:embed="rId3" cstate="print"/>
          <a:srcRect/>
          <a:stretch>
            <a:fillRect/>
          </a:stretch>
        </p:blipFill>
        <p:spPr>
          <a:xfrm>
            <a:off x="2255693" y="1488558"/>
            <a:ext cx="4717678" cy="47102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3558" name="Rectangle 6"/>
          <p:cNvSpPr>
            <a:spLocks noGrp="1" noRot="1" noChangeArrowheads="1"/>
          </p:cNvSpPr>
          <p:nvPr>
            <p:ph type="title"/>
          </p:nvPr>
        </p:nvSpPr>
        <p:spPr/>
        <p:txBody>
          <a:bodyPr/>
          <a:lstStyle/>
          <a:p>
            <a:pPr eaLnBrk="1" hangingPunct="1">
              <a:defRPr/>
            </a:pPr>
            <a:r>
              <a:rPr lang="en-US" dirty="0">
                <a:solidFill>
                  <a:schemeClr val="hlink"/>
                </a:solidFill>
              </a:rPr>
              <a:t>NFP is not Contraceptive</a:t>
            </a:r>
          </a:p>
        </p:txBody>
      </p:sp>
      <p:grpSp>
        <p:nvGrpSpPr>
          <p:cNvPr id="2" name="Group 11"/>
          <p:cNvGrpSpPr>
            <a:grpSpLocks/>
          </p:cNvGrpSpPr>
          <p:nvPr/>
        </p:nvGrpSpPr>
        <p:grpSpPr bwMode="auto">
          <a:xfrm rot="16200000">
            <a:off x="2425221" y="1652588"/>
            <a:ext cx="4381500" cy="4381500"/>
            <a:chOff x="1521" y="1041"/>
            <a:chExt cx="2760" cy="2760"/>
          </a:xfrm>
        </p:grpSpPr>
        <p:sp>
          <p:nvSpPr>
            <p:cNvPr id="54277" name="Oval 9"/>
            <p:cNvSpPr>
              <a:spLocks noChangeArrowheads="1"/>
            </p:cNvSpPr>
            <p:nvPr/>
          </p:nvSpPr>
          <p:spPr bwMode="auto">
            <a:xfrm>
              <a:off x="1521" y="1041"/>
              <a:ext cx="2760" cy="2760"/>
            </a:xfrm>
            <a:prstGeom prst="ellipse">
              <a:avLst/>
            </a:prstGeom>
            <a:noFill/>
            <a:ln w="381000">
              <a:solidFill>
                <a:srgbClr val="FF0000"/>
              </a:solidFill>
              <a:round/>
              <a:headEnd/>
              <a:tailEnd/>
            </a:ln>
          </p:spPr>
          <p:txBody>
            <a:bodyPr wrap="none" anchor="ctr"/>
            <a:lstStyle/>
            <a:p>
              <a:endParaRPr lang="en-US">
                <a:solidFill>
                  <a:srgbClr val="FFFFFF"/>
                </a:solidFill>
              </a:endParaRPr>
            </a:p>
          </p:txBody>
        </p:sp>
        <p:sp>
          <p:nvSpPr>
            <p:cNvPr id="54278" name="Line 10"/>
            <p:cNvSpPr>
              <a:spLocks noChangeShapeType="1"/>
            </p:cNvSpPr>
            <p:nvPr/>
          </p:nvSpPr>
          <p:spPr bwMode="auto">
            <a:xfrm>
              <a:off x="1814" y="1513"/>
              <a:ext cx="2166" cy="1839"/>
            </a:xfrm>
            <a:prstGeom prst="line">
              <a:avLst/>
            </a:prstGeom>
            <a:noFill/>
            <a:ln w="381000">
              <a:solidFill>
                <a:srgbClr val="FF0000"/>
              </a:solidFill>
              <a:round/>
              <a:headEnd/>
              <a:tailEnd/>
            </a:ln>
          </p:spPr>
          <p:txBody>
            <a:bodyPr/>
            <a:lstStyle/>
            <a:p>
              <a:endParaRPr 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style.rotation</p:attrName>
                                        </p:attrNameLst>
                                      </p:cBhvr>
                                      <p:tavLst>
                                        <p:tav tm="0">
                                          <p:val>
                                            <p:fltVal val="720"/>
                                          </p:val>
                                        </p:tav>
                                        <p:tav tm="100000">
                                          <p:val>
                                            <p:fltVal val="0"/>
                                          </p:val>
                                        </p:tav>
                                      </p:tavLst>
                                    </p:anim>
                                    <p:anim calcmode="lin" valueType="num">
                                      <p:cBhvr>
                                        <p:cTn id="9" dur="1000" fill="hold"/>
                                        <p:tgtEl>
                                          <p:spTgt spid="2"/>
                                        </p:tgtEl>
                                        <p:attrNameLst>
                                          <p:attrName>ppt_h</p:attrName>
                                        </p:attrNameLst>
                                      </p:cBhvr>
                                      <p:tavLst>
                                        <p:tav tm="0">
                                          <p:val>
                                            <p:fltVal val="0"/>
                                          </p:val>
                                        </p:tav>
                                        <p:tav tm="100000">
                                          <p:val>
                                            <p:strVal val="#ppt_h"/>
                                          </p:val>
                                        </p:tav>
                                      </p:tavLst>
                                    </p:anim>
                                    <p:anim calcmode="lin" valueType="num">
                                      <p:cBhvr>
                                        <p:cTn id="10" dur="1000" fill="hold"/>
                                        <p:tgtEl>
                                          <p:spTgt spid="2"/>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7" descr="MPj03210690000[1]"/>
          <p:cNvPicPr>
            <a:picLocks noChangeAspect="1" noChangeArrowheads="1"/>
          </p:cNvPicPr>
          <p:nvPr/>
        </p:nvPicPr>
        <p:blipFill>
          <a:blip r:embed="rId3" cstate="print"/>
          <a:srcRect/>
          <a:stretch>
            <a:fillRect/>
          </a:stretch>
        </p:blipFill>
        <p:spPr bwMode="auto">
          <a:xfrm>
            <a:off x="1221581" y="1427163"/>
            <a:ext cx="6700838" cy="4781550"/>
          </a:xfrm>
          <a:prstGeom prst="roundRect">
            <a:avLst>
              <a:gd name="adj" fmla="val 3281"/>
            </a:avLst>
          </a:prstGeom>
          <a:ln>
            <a:noFill/>
          </a:ln>
          <a:effectLst>
            <a:outerShdw blurRad="292100" dist="139700" dir="2700000" algn="tl" rotWithShape="0">
              <a:srgbClr val="333333">
                <a:alpha val="65000"/>
              </a:srgbClr>
            </a:outerShdw>
            <a:softEdge rad="31750"/>
          </a:effectLst>
        </p:spPr>
      </p:pic>
      <p:sp>
        <p:nvSpPr>
          <p:cNvPr id="31749" name="Rectangle 5"/>
          <p:cNvSpPr>
            <a:spLocks noGrp="1" noRot="1" noChangeArrowheads="1"/>
          </p:cNvSpPr>
          <p:nvPr>
            <p:ph type="title"/>
          </p:nvPr>
        </p:nvSpPr>
        <p:spPr/>
        <p:txBody>
          <a:bodyPr/>
          <a:lstStyle/>
          <a:p>
            <a:pPr eaLnBrk="1" hangingPunct="1">
              <a:defRPr/>
            </a:pPr>
            <a:r>
              <a:rPr lang="en-US" dirty="0">
                <a:solidFill>
                  <a:schemeClr val="hlink"/>
                </a:solidFill>
              </a:rPr>
              <a:t>Types of Contraception</a:t>
            </a:r>
          </a:p>
        </p:txBody>
      </p:sp>
      <p:sp>
        <p:nvSpPr>
          <p:cNvPr id="5" name="TextBox 4"/>
          <p:cNvSpPr txBox="1"/>
          <p:nvPr/>
        </p:nvSpPr>
        <p:spPr>
          <a:xfrm>
            <a:off x="3081432" y="1899920"/>
            <a:ext cx="2981137" cy="3785652"/>
          </a:xfrm>
          <a:prstGeom prst="rect">
            <a:avLst/>
          </a:prstGeom>
          <a:noFill/>
        </p:spPr>
        <p:txBody>
          <a:bodyPr wrap="none" rtlCol="0">
            <a:spAutoFit/>
          </a:bodyPr>
          <a:lstStyle/>
          <a:p>
            <a:pPr marL="233363" indent="-233363" algn="l">
              <a:lnSpc>
                <a:spcPct val="150000"/>
              </a:lnSpc>
              <a:buFont typeface="Arial" pitchFamily="34" charset="0"/>
              <a:buChar char="•"/>
            </a:pPr>
            <a:r>
              <a:rPr lang="en-US" sz="4000" dirty="0">
                <a:ln w="18415" cmpd="sng">
                  <a:solidFill>
                    <a:srgbClr val="FFFFFF"/>
                  </a:solidFill>
                  <a:prstDash val="solid"/>
                </a:ln>
                <a:solidFill>
                  <a:srgbClr val="FFFFFF"/>
                </a:solidFill>
                <a:effectLst>
                  <a:outerShdw blurRad="127000" dist="127000" sx="102000" sy="102000" algn="ctr" rotWithShape="0">
                    <a:prstClr val="black">
                      <a:alpha val="40000"/>
                    </a:prstClr>
                  </a:outerShdw>
                </a:effectLst>
                <a:latin typeface="Calisto MT" pitchFamily="18" charset="0"/>
              </a:rPr>
              <a:t>Barriers</a:t>
            </a:r>
          </a:p>
          <a:p>
            <a:pPr marL="233363" indent="-233363" algn="l">
              <a:lnSpc>
                <a:spcPct val="150000"/>
              </a:lnSpc>
              <a:buFont typeface="Arial" pitchFamily="34" charset="0"/>
              <a:buChar char="•"/>
            </a:pPr>
            <a:r>
              <a:rPr lang="en-US" sz="4000" dirty="0">
                <a:ln w="18415" cmpd="sng">
                  <a:solidFill>
                    <a:srgbClr val="FFFFFF"/>
                  </a:solidFill>
                  <a:prstDash val="solid"/>
                </a:ln>
                <a:solidFill>
                  <a:srgbClr val="FFFFFF"/>
                </a:solidFill>
                <a:effectLst>
                  <a:outerShdw blurRad="127000" dist="127000" sx="102000" sy="102000" algn="ctr" rotWithShape="0">
                    <a:prstClr val="black">
                      <a:alpha val="40000"/>
                    </a:prstClr>
                  </a:outerShdw>
                </a:effectLst>
                <a:latin typeface="Calisto MT" pitchFamily="18" charset="0"/>
              </a:rPr>
              <a:t>Chemicals</a:t>
            </a:r>
          </a:p>
          <a:p>
            <a:pPr marL="233363" indent="-233363" algn="l">
              <a:lnSpc>
                <a:spcPct val="150000"/>
              </a:lnSpc>
              <a:buFont typeface="Arial" pitchFamily="34" charset="0"/>
              <a:buChar char="•"/>
            </a:pPr>
            <a:r>
              <a:rPr lang="en-US" sz="4000" dirty="0">
                <a:ln w="18415" cmpd="sng">
                  <a:solidFill>
                    <a:srgbClr val="FFFFFF"/>
                  </a:solidFill>
                  <a:prstDash val="solid"/>
                </a:ln>
                <a:solidFill>
                  <a:srgbClr val="FFFFFF"/>
                </a:solidFill>
                <a:effectLst>
                  <a:outerShdw blurRad="127000" dist="127000" sx="102000" sy="102000" algn="ctr" rotWithShape="0">
                    <a:prstClr val="black">
                      <a:alpha val="40000"/>
                    </a:prstClr>
                  </a:outerShdw>
                </a:effectLst>
                <a:latin typeface="Calisto MT" pitchFamily="18" charset="0"/>
              </a:rPr>
              <a:t>Devices</a:t>
            </a:r>
          </a:p>
          <a:p>
            <a:pPr marL="233363" indent="-233363" algn="l">
              <a:lnSpc>
                <a:spcPct val="150000"/>
              </a:lnSpc>
              <a:buFont typeface="Arial" pitchFamily="34" charset="0"/>
              <a:buChar char="•"/>
            </a:pPr>
            <a:r>
              <a:rPr lang="en-US" sz="4000" dirty="0">
                <a:ln w="18415" cmpd="sng">
                  <a:solidFill>
                    <a:srgbClr val="FFFFFF"/>
                  </a:solidFill>
                  <a:prstDash val="solid"/>
                </a:ln>
                <a:solidFill>
                  <a:srgbClr val="FFFFFF"/>
                </a:solidFill>
                <a:effectLst>
                  <a:outerShdw blurRad="127000" dist="127000" sx="102000" sy="102000" algn="ctr" rotWithShape="0">
                    <a:prstClr val="black">
                      <a:alpha val="40000"/>
                    </a:prstClr>
                  </a:outerShdw>
                </a:effectLst>
                <a:latin typeface="Calisto MT" pitchFamily="18" charset="0"/>
              </a:rPr>
              <a:t>Withdrawal</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1000"/>
                                        <p:tgtEl>
                                          <p:spTgt spid="5">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1000"/>
                                        <p:tgtEl>
                                          <p:spTgt spid="5">
                                            <p:txEl>
                                              <p:pRg st="2" end="2"/>
                                            </p:txEl>
                                          </p:spTgt>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1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hat's the Difference?"/>
          <p:cNvSpPr>
            <a:spLocks noGrp="1"/>
          </p:cNvSpPr>
          <p:nvPr>
            <p:ph type="title"/>
          </p:nvPr>
        </p:nvSpPr>
        <p:spPr/>
        <p:txBody>
          <a:bodyPr/>
          <a:lstStyle/>
          <a:p>
            <a:r>
              <a:rPr lang="en-US" dirty="0">
                <a:solidFill>
                  <a:srgbClr val="FFFF00"/>
                </a:solidFill>
              </a:rPr>
              <a:t>What’s The Difference?</a:t>
            </a:r>
          </a:p>
        </p:txBody>
      </p:sp>
      <p:sp>
        <p:nvSpPr>
          <p:cNvPr id="3" name="Effectiveness Rates" hidden="1"/>
          <p:cNvSpPr>
            <a:spLocks noGrp="1"/>
          </p:cNvSpPr>
          <p:nvPr>
            <p:ph idx="1"/>
          </p:nvPr>
        </p:nvSpPr>
        <p:spPr>
          <a:xfrm>
            <a:off x="457200" y="1369463"/>
            <a:ext cx="8229600" cy="4709160"/>
          </a:xfrm>
        </p:spPr>
        <p:txBody>
          <a:bodyPr numCol="2">
            <a:noAutofit/>
          </a:bodyPr>
          <a:lstStyle/>
          <a:p>
            <a:pPr marL="0" indent="0" algn="ctr">
              <a:buNone/>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Natural Family Planning</a:t>
            </a:r>
          </a:p>
          <a:p>
            <a:pPr marL="0" indent="0" algn="ctr">
              <a:buNone/>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Effectiveness Rates</a:t>
            </a:r>
          </a:p>
          <a:p>
            <a:pPr>
              <a:buNone/>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p>
          <a:p>
            <a:pPr marL="0" indent="0">
              <a:lnSpc>
                <a:spcPts val="2800"/>
              </a:lnSpc>
              <a:spcBef>
                <a:spcPts val="600"/>
              </a:spcBef>
              <a:buNone/>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Sympto-Thermal and Ovulation methods have up to </a:t>
            </a:r>
            <a:r>
              <a:rPr lang="en-US" sz="1800" dirty="0">
                <a:ln w="18415" cmpd="sng">
                  <a:solidFill>
                    <a:srgbClr val="FFFFFF"/>
                  </a:solidFill>
                  <a:prstDash val="solid"/>
                </a:ln>
                <a:solidFill>
                  <a:srgbClr val="FFFF00"/>
                </a:solidFill>
                <a:effectLst>
                  <a:outerShdw blurRad="63500" dir="3600000" algn="tl" rotWithShape="0">
                    <a:srgbClr val="000000">
                      <a:alpha val="70000"/>
                    </a:srgbClr>
                  </a:outerShdw>
                </a:effectLst>
              </a:rPr>
              <a:t>99% effectiveness rate </a:t>
            </a: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if properly learned and used according to instructions for avoiding or delaying pregnancy.</a:t>
            </a:r>
          </a:p>
          <a:p>
            <a:pPr>
              <a:buNone/>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buNone/>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buNone/>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buNone/>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buNone/>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0" indent="0" algn="ctr">
              <a:buNone/>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Contraception</a:t>
            </a:r>
          </a:p>
          <a:p>
            <a:pPr marL="0" indent="0" algn="ctr">
              <a:buNone/>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Effectiveness Rates</a:t>
            </a:r>
          </a:p>
          <a:p>
            <a:pPr marL="0" indent="0">
              <a:buNone/>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230188" indent="-230188">
              <a:spcBef>
                <a:spcPts val="600"/>
              </a:spcBef>
              <a:buFont typeface="Arial" pitchFamily="34" charset="0"/>
              <a:buChar cha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Pill, patch, rings = 92%</a:t>
            </a:r>
          </a:p>
          <a:p>
            <a:pPr marL="230188" indent="-230188">
              <a:spcBef>
                <a:spcPts val="600"/>
              </a:spcBef>
              <a:buFont typeface="Arial" pitchFamily="34" charset="0"/>
              <a:buChar cha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Injectables = 97%</a:t>
            </a:r>
          </a:p>
          <a:p>
            <a:pPr marL="230188" indent="-230188">
              <a:spcBef>
                <a:spcPts val="600"/>
              </a:spcBef>
              <a:buFont typeface="Arial" pitchFamily="34" charset="0"/>
              <a:buChar cha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IUD = 98-99%</a:t>
            </a:r>
          </a:p>
          <a:p>
            <a:pPr marL="230188" indent="-230188">
              <a:spcBef>
                <a:spcPts val="600"/>
              </a:spcBef>
              <a:buFont typeface="Arial" pitchFamily="34" charset="0"/>
              <a:buChar cha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Diaphragm = 84%</a:t>
            </a:r>
          </a:p>
          <a:p>
            <a:pPr marL="230188" indent="-230188">
              <a:spcBef>
                <a:spcPts val="600"/>
              </a:spcBef>
              <a:buFont typeface="Arial" pitchFamily="34" charset="0"/>
              <a:buChar cha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Cervical Cap = 68-84%</a:t>
            </a:r>
          </a:p>
          <a:p>
            <a:pPr marL="230188" indent="-230188">
              <a:spcBef>
                <a:spcPts val="600"/>
              </a:spcBef>
              <a:buFont typeface="Arial" pitchFamily="34" charset="0"/>
              <a:buChar cha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Condoms = Male-85%, Females-79%</a:t>
            </a:r>
          </a:p>
          <a:p>
            <a:pPr marL="230188" indent="-230188">
              <a:spcBef>
                <a:spcPts val="600"/>
              </a:spcBef>
              <a:buFont typeface="Arial" pitchFamily="34" charset="0"/>
              <a:buChar cha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Spermicides-71%</a:t>
            </a:r>
          </a:p>
          <a:p>
            <a:pPr marL="230188" indent="-230188">
              <a:spcBef>
                <a:spcPts val="600"/>
              </a:spcBef>
              <a:buFont typeface="Arial" pitchFamily="34" charset="0"/>
              <a:buChar cha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Withdrawal 73%</a:t>
            </a:r>
          </a:p>
          <a:p>
            <a:pPr marL="230188" indent="-230188">
              <a:spcBef>
                <a:spcPts val="600"/>
              </a:spcBef>
              <a:buFont typeface="Arial" pitchFamily="34" charset="0"/>
              <a:buChar cha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Surgical Sterilization = 99%</a:t>
            </a:r>
          </a:p>
        </p:txBody>
      </p:sp>
      <p:sp>
        <p:nvSpPr>
          <p:cNvPr id="6" name="Medical Differences" hidden="1"/>
          <p:cNvSpPr txBox="1">
            <a:spLocks/>
          </p:cNvSpPr>
          <p:nvPr/>
        </p:nvSpPr>
        <p:spPr>
          <a:xfrm>
            <a:off x="460738" y="1373001"/>
            <a:ext cx="8229600" cy="4709160"/>
          </a:xfrm>
          <a:prstGeom prst="rect">
            <a:avLst/>
          </a:prstGeom>
        </p:spPr>
        <p:txBody>
          <a:bodyPr vert="horz" numCol="2">
            <a:noAutofit/>
          </a:bodyPr>
          <a:lstStyle/>
          <a:p>
            <a:pPr marL="0" marR="0" lvl="0" indent="0" algn="ctr"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r>
              <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rPr>
              <a:t>Natural Family Planning</a:t>
            </a:r>
          </a:p>
          <a:p>
            <a:pPr lvl="0" eaLnBrk="1" fontAlgn="auto" hangingPunct="1">
              <a:spcBef>
                <a:spcPct val="20000"/>
              </a:spcBef>
              <a:spcAft>
                <a:spcPts val="0"/>
              </a:spcAft>
              <a:buClr>
                <a:schemeClr val="tx1">
                  <a:shade val="95000"/>
                </a:schemeClr>
              </a:buClr>
              <a:buSzPct val="65000"/>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Medical Differences</a:t>
            </a:r>
          </a:p>
          <a:p>
            <a:pPr marL="548640" lvl="0" indent="-411480" algn="l" eaLnBrk="1" fontAlgn="auto" hangingPunct="1">
              <a:spcBef>
                <a:spcPct val="20000"/>
              </a:spcBef>
              <a:spcAft>
                <a:spcPts val="0"/>
              </a:spcAft>
              <a:buClr>
                <a:schemeClr val="tx1">
                  <a:shade val="95000"/>
                </a:schemeClr>
              </a:buClr>
              <a:buSzPct val="65000"/>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 </a:t>
            </a:r>
          </a:p>
          <a:p>
            <a:pPr marL="233363" lvl="0" indent="-233363" algn="l" eaLnBrk="1" fontAlgn="auto" hangingPunct="1">
              <a:lnSpc>
                <a:spcPts val="1500"/>
              </a:lnSpc>
              <a:spcBef>
                <a:spcPts val="1200"/>
              </a:spcBef>
              <a:spcAft>
                <a:spcPts val="0"/>
              </a:spcAft>
              <a:buClr>
                <a:schemeClr val="tx1">
                  <a:shade val="95000"/>
                </a:schemeClr>
              </a:buClr>
              <a:buSzPct val="65000"/>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No health risks to woman from use</a:t>
            </a:r>
          </a:p>
          <a:p>
            <a:pPr marL="233363" lvl="0" indent="-233363" algn="l" eaLnBrk="1" fontAlgn="auto" hangingPunct="1">
              <a:lnSpc>
                <a:spcPts val="1500"/>
              </a:lnSpc>
              <a:spcBef>
                <a:spcPts val="1200"/>
              </a:spcBef>
              <a:spcAft>
                <a:spcPts val="0"/>
              </a:spcAft>
              <a:buClr>
                <a:schemeClr val="tx1">
                  <a:shade val="95000"/>
                </a:schemeClr>
              </a:buClr>
              <a:buSzPct val="65000"/>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Harmless to child if conception occurs while using</a:t>
            </a:r>
          </a:p>
          <a:p>
            <a:pPr marL="233363" lvl="0" indent="-233363" algn="l" eaLnBrk="1" fontAlgn="auto" hangingPunct="1">
              <a:lnSpc>
                <a:spcPts val="1500"/>
              </a:lnSpc>
              <a:spcBef>
                <a:spcPts val="1200"/>
              </a:spcBef>
              <a:spcAft>
                <a:spcPts val="0"/>
              </a:spcAft>
              <a:buClr>
                <a:schemeClr val="tx1">
                  <a:shade val="95000"/>
                </a:schemeClr>
              </a:buClr>
              <a:buSzPct val="65000"/>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Works with fertility cycles and for all women in any phase of reproductive life</a:t>
            </a:r>
          </a:p>
          <a:p>
            <a:pPr marL="233363" lvl="0" indent="-233363" algn="l" eaLnBrk="1" fontAlgn="auto" hangingPunct="1">
              <a:lnSpc>
                <a:spcPts val="1500"/>
              </a:lnSpc>
              <a:spcBef>
                <a:spcPts val="1200"/>
              </a:spcBef>
              <a:spcAft>
                <a:spcPts val="0"/>
              </a:spcAft>
              <a:buClr>
                <a:schemeClr val="tx1">
                  <a:shade val="95000"/>
                </a:schemeClr>
              </a:buClr>
              <a:buSzPct val="65000"/>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No impact on future fertility</a:t>
            </a:r>
          </a:p>
          <a:p>
            <a:pPr marR="0" lvl="0" algn="ctr"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endPar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endParaRPr>
          </a:p>
          <a:p>
            <a:pPr marR="0" lvl="0" algn="ctr"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a:p>
            <a:pPr marR="0" lvl="0" algn="ctr"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endPar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endParaRPr>
          </a:p>
          <a:p>
            <a:pPr marR="0" lvl="0" algn="ctr"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endPar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endParaRPr>
          </a:p>
          <a:p>
            <a:pPr marR="0" lvl="0" algn="ctr"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endPar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endParaRPr>
          </a:p>
          <a:p>
            <a:pPr marR="0" lvl="0"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r>
              <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rPr>
              <a:t> Contraception</a:t>
            </a:r>
          </a:p>
          <a:p>
            <a:pPr lvl="0" eaLnBrk="1" fontAlgn="auto" hangingPunct="1">
              <a:spcBef>
                <a:spcPct val="20000"/>
              </a:spcBef>
              <a:spcAft>
                <a:spcPts val="0"/>
              </a:spcAft>
              <a:buClr>
                <a:schemeClr val="tx1">
                  <a:shade val="95000"/>
                </a:schemeClr>
              </a:buClr>
              <a:buSzPct val="65000"/>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Medical Differences</a:t>
            </a:r>
          </a:p>
          <a:p>
            <a:pPr lvl="0" eaLnBrk="1" fontAlgn="auto" hangingPunct="1">
              <a:spcBef>
                <a:spcPct val="20000"/>
              </a:spcBef>
              <a:spcAft>
                <a:spcPts val="0"/>
              </a:spcAft>
              <a:buClr>
                <a:schemeClr val="tx1">
                  <a:shade val="95000"/>
                </a:schemeClr>
              </a:buClr>
              <a:buSzPct val="65000"/>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233363" indent="-233363" algn="l" eaLnBrk="1" fontAlgn="auto" hangingPunct="1">
              <a:lnSpc>
                <a:spcPts val="1500"/>
              </a:lnSpc>
              <a:spcBef>
                <a:spcPts val="1200"/>
              </a:spcBef>
              <a:spcAft>
                <a:spcPts val="0"/>
              </a:spcAft>
              <a:buClr>
                <a:schemeClr val="tx1">
                  <a:shade val="95000"/>
                </a:schemeClr>
              </a:buClr>
              <a:buSzPct val="65000"/>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Possible physical side effects to woman from use</a:t>
            </a:r>
          </a:p>
          <a:p>
            <a:pPr marL="233363" indent="-233363" algn="l" eaLnBrk="1" fontAlgn="auto" hangingPunct="1">
              <a:lnSpc>
                <a:spcPts val="1500"/>
              </a:lnSpc>
              <a:spcBef>
                <a:spcPts val="1200"/>
              </a:spcBef>
              <a:spcAft>
                <a:spcPts val="0"/>
              </a:spcAft>
              <a:buClr>
                <a:schemeClr val="tx1">
                  <a:shade val="95000"/>
                </a:schemeClr>
              </a:buClr>
              <a:buSzPct val="65000"/>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May lead to early abortion if child is conceived while using</a:t>
            </a:r>
          </a:p>
          <a:p>
            <a:pPr marL="233363" indent="-233363" algn="l" eaLnBrk="1" fontAlgn="auto" hangingPunct="1">
              <a:lnSpc>
                <a:spcPts val="1500"/>
              </a:lnSpc>
              <a:spcBef>
                <a:spcPts val="1200"/>
              </a:spcBef>
              <a:spcAft>
                <a:spcPts val="0"/>
              </a:spcAft>
              <a:buClr>
                <a:schemeClr val="tx1">
                  <a:shade val="95000"/>
                </a:schemeClr>
              </a:buClr>
              <a:buSzPct val="65000"/>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Suppresses or eliminates fertility</a:t>
            </a:r>
          </a:p>
          <a:p>
            <a:pPr marL="233363" indent="-233363" algn="l" eaLnBrk="1" fontAlgn="auto" hangingPunct="1">
              <a:lnSpc>
                <a:spcPts val="1500"/>
              </a:lnSpc>
              <a:spcBef>
                <a:spcPts val="1200"/>
              </a:spcBef>
              <a:spcAft>
                <a:spcPts val="0"/>
              </a:spcAft>
              <a:buClr>
                <a:schemeClr val="tx1">
                  <a:shade val="95000"/>
                </a:schemeClr>
              </a:buClr>
              <a:buSzPct val="65000"/>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May impact future fertility</a:t>
            </a:r>
          </a:p>
          <a:p>
            <a:pPr marL="0" marR="0" lvl="0" indent="0"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endPar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endParaRPr>
          </a:p>
        </p:txBody>
      </p:sp>
      <p:sp>
        <p:nvSpPr>
          <p:cNvPr id="7" name="Moral Differences" hidden="1"/>
          <p:cNvSpPr txBox="1">
            <a:spLocks/>
          </p:cNvSpPr>
          <p:nvPr/>
        </p:nvSpPr>
        <p:spPr>
          <a:xfrm>
            <a:off x="464280" y="1365912"/>
            <a:ext cx="8382007" cy="5151845"/>
          </a:xfrm>
          <a:prstGeom prst="rect">
            <a:avLst/>
          </a:prstGeom>
        </p:spPr>
        <p:txBody>
          <a:bodyPr vert="horz" numCol="2">
            <a:noAutofit/>
          </a:bodyPr>
          <a:lstStyle/>
          <a:p>
            <a:pPr marL="0" marR="0" lvl="0" indent="0" algn="ctr"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r>
              <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rPr>
              <a:t>Natural Family Planning</a:t>
            </a:r>
          </a:p>
          <a:p>
            <a:pPr lvl="0" eaLnBrk="1" fontAlgn="auto" hangingPunct="1">
              <a:spcBef>
                <a:spcPct val="20000"/>
              </a:spcBef>
              <a:spcAft>
                <a:spcPts val="0"/>
              </a:spcAft>
              <a:buClr>
                <a:schemeClr val="tx1">
                  <a:shade val="95000"/>
                </a:schemeClr>
              </a:buClr>
              <a:buSzPct val="65000"/>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Moral Differences</a:t>
            </a:r>
          </a:p>
          <a:p>
            <a:pPr lvl="0" indent="-411480" algn="l" eaLnBrk="1" fontAlgn="auto" hangingPunct="1">
              <a:lnSpc>
                <a:spcPts val="1000"/>
              </a:lnSpc>
              <a:spcBef>
                <a:spcPts val="0"/>
              </a:spcBef>
              <a:spcAft>
                <a:spcPts val="0"/>
              </a:spcAft>
              <a:buClr>
                <a:schemeClr val="tx1">
                  <a:shade val="95000"/>
                </a:schemeClr>
              </a:buClr>
              <a:buSzPct val="65000"/>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 </a:t>
            </a:r>
            <a:endParaRPr lang="en-US" sz="9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a:p>
            <a:pPr marL="233363" indent="-233363" algn="l">
              <a:lnSpc>
                <a:spcPts val="16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Unitive &amp; procreative elements present</a:t>
            </a:r>
          </a:p>
          <a:p>
            <a:pPr marL="233363" indent="-233363" algn="l">
              <a:lnSpc>
                <a:spcPts val="16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Conscious choice to engage in or avoid sexual intercourse during fertile times</a:t>
            </a:r>
          </a:p>
          <a:p>
            <a:pPr marL="233363" indent="-233363" algn="l">
              <a:lnSpc>
                <a:spcPts val="16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Promotes viewing fertility as a gift</a:t>
            </a:r>
          </a:p>
          <a:p>
            <a:pPr marL="233363" indent="-233363" algn="l">
              <a:lnSpc>
                <a:spcPts val="16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Promotes idea of “children as gift”</a:t>
            </a:r>
          </a:p>
          <a:p>
            <a:pPr marL="233363" indent="-233363" algn="l">
              <a:lnSpc>
                <a:spcPts val="16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Promotes self mastery, maturity, generosity</a:t>
            </a:r>
          </a:p>
          <a:p>
            <a:pPr marL="233363" indent="-233363" algn="l">
              <a:lnSpc>
                <a:spcPts val="16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Fosters acceptance to new life and unplanned pregnancy</a:t>
            </a:r>
          </a:p>
          <a:p>
            <a:pPr marL="233363" indent="-233363" algn="l">
              <a:lnSpc>
                <a:spcPts val="16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Fosters responsible sexual behavior</a:t>
            </a:r>
          </a:p>
          <a:p>
            <a:pPr marR="0" lvl="0"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r>
              <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rPr>
              <a:t> </a:t>
            </a:r>
          </a:p>
          <a:p>
            <a:pPr marR="0" lvl="0"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endPar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endParaRPr>
          </a:p>
          <a:p>
            <a:pPr marR="0" lvl="0"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endPar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endParaRPr>
          </a:p>
          <a:p>
            <a:pPr marR="0" lvl="0"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r>
              <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rPr>
              <a:t>Contraception</a:t>
            </a:r>
          </a:p>
          <a:p>
            <a:pPr lvl="0" eaLnBrk="1" fontAlgn="auto" hangingPunct="1">
              <a:spcBef>
                <a:spcPct val="20000"/>
              </a:spcBef>
              <a:spcAft>
                <a:spcPts val="0"/>
              </a:spcAft>
              <a:buClr>
                <a:schemeClr val="tx1">
                  <a:shade val="95000"/>
                </a:schemeClr>
              </a:buClr>
              <a:buSzPct val="65000"/>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Moral Differences</a:t>
            </a:r>
          </a:p>
          <a:p>
            <a:pPr lvl="0" eaLnBrk="1" fontAlgn="auto" hangingPunct="1">
              <a:spcBef>
                <a:spcPct val="20000"/>
              </a:spcBef>
              <a:spcAft>
                <a:spcPts val="0"/>
              </a:spcAft>
              <a:buClr>
                <a:schemeClr val="tx1">
                  <a:shade val="95000"/>
                </a:schemeClr>
              </a:buClr>
              <a:buSzPct val="65000"/>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233363" indent="-233363"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Unitive and/or procreative elements absent</a:t>
            </a:r>
          </a:p>
          <a:p>
            <a:pPr marL="233363" indent="-233363"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Often unaware if fertile or infertile which necessitates continuous contraception</a:t>
            </a:r>
          </a:p>
          <a:p>
            <a:pPr marL="233363" indent="-233363"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Treats fertility as a disease</a:t>
            </a:r>
          </a:p>
          <a:p>
            <a:pPr marL="233363" indent="-233363"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Encourages attitude of “children as burden”</a:t>
            </a:r>
          </a:p>
          <a:p>
            <a:pPr marL="233363" indent="-233363"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Promotes selfishness, immaturity</a:t>
            </a:r>
          </a:p>
          <a:p>
            <a:pPr marL="233363" indent="-233363"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May resort to abortion if pregnancy occurs</a:t>
            </a:r>
          </a:p>
          <a:p>
            <a:pPr marL="233363" indent="-233363"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Pill, Patches, Implants, Rings, Injectables, and IUD, act as abortifacients</a:t>
            </a:r>
          </a:p>
          <a:p>
            <a:pPr marL="233363" indent="-233363"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Enables irresponsible sexual behavior</a:t>
            </a:r>
          </a:p>
          <a:p>
            <a:pPr marL="0" marR="0" lvl="0" indent="0" defTabSz="914400" rtl="0" eaLnBrk="1" fontAlgn="auto" latinLnBrk="0" hangingPunct="1">
              <a:lnSpc>
                <a:spcPts val="1500"/>
              </a:lnSpc>
              <a:spcBef>
                <a:spcPct val="20000"/>
              </a:spcBef>
              <a:spcAft>
                <a:spcPts val="0"/>
              </a:spcAft>
              <a:buClr>
                <a:schemeClr val="tx1">
                  <a:shade val="95000"/>
                </a:schemeClr>
              </a:buClr>
              <a:buSzPct val="65000"/>
              <a:buFont typeface="Wingdings 2"/>
              <a:buNone/>
              <a:tabLst/>
              <a:defRPr/>
            </a:pPr>
            <a:endPar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endParaRPr>
          </a:p>
        </p:txBody>
      </p:sp>
      <p:sp>
        <p:nvSpPr>
          <p:cNvPr id="8" name="Relational Differences"/>
          <p:cNvSpPr txBox="1">
            <a:spLocks/>
          </p:cNvSpPr>
          <p:nvPr/>
        </p:nvSpPr>
        <p:spPr>
          <a:xfrm>
            <a:off x="383620" y="1271318"/>
            <a:ext cx="8382007" cy="5151845"/>
          </a:xfrm>
          <a:prstGeom prst="rect">
            <a:avLst/>
          </a:prstGeom>
        </p:spPr>
        <p:txBody>
          <a:bodyPr vert="horz" numCol="2">
            <a:noAutofit/>
          </a:bodyPr>
          <a:lstStyle/>
          <a:p>
            <a:pPr marL="0" marR="0" lvl="0" indent="0" algn="ctr"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r>
              <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rPr>
              <a:t>Natural Family Planning</a:t>
            </a:r>
          </a:p>
          <a:p>
            <a:pPr marL="0" marR="0" lvl="0" indent="0" algn="ctr"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Relational Differences</a:t>
            </a:r>
          </a:p>
          <a:p>
            <a:pPr marL="288925" lvl="0" indent="-288925" algn="l" eaLnBrk="1" fontAlgn="auto" hangingPunct="1">
              <a:lnSpc>
                <a:spcPts val="1000"/>
              </a:lnSpc>
              <a:spcBef>
                <a:spcPts val="0"/>
              </a:spcBef>
              <a:spcAft>
                <a:spcPts val="0"/>
              </a:spcAft>
              <a:buClr>
                <a:schemeClr val="tx1">
                  <a:shade val="95000"/>
                </a:schemeClr>
              </a:buClr>
              <a:buSzPct val="65000"/>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 </a:t>
            </a:r>
          </a:p>
          <a:p>
            <a:pPr marL="288925" indent="-288925"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Encourages shared responsibility</a:t>
            </a:r>
          </a:p>
          <a:p>
            <a:pPr marL="288925" indent="-288925"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Enhances couple communication</a:t>
            </a:r>
          </a:p>
          <a:p>
            <a:pPr marL="288925" indent="-288925"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Abstain from sex if avoiding pregnancy</a:t>
            </a:r>
          </a:p>
          <a:p>
            <a:pPr marL="288925" indent="-288925"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Fosters mutual respect</a:t>
            </a:r>
          </a:p>
          <a:p>
            <a:pPr marL="288925" indent="-288925"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Acknowledges that sexual intercourse may result in pregnancy</a:t>
            </a:r>
          </a:p>
          <a:p>
            <a:pPr marL="288925" indent="-288925"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Promotes growth/longevity of marriage</a:t>
            </a:r>
          </a:p>
          <a:p>
            <a:pPr marR="0" lvl="0"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r>
              <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rPr>
              <a:t> </a:t>
            </a:r>
          </a:p>
          <a:p>
            <a:pPr marR="0" lvl="0"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endPar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endParaRPr>
          </a:p>
          <a:p>
            <a:pPr marR="0" lvl="0"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endPar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endParaRPr>
          </a:p>
          <a:p>
            <a:pPr marR="0" lvl="0"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a:p>
            <a:pPr marR="0" lvl="0"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endPar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endParaRPr>
          </a:p>
          <a:p>
            <a:pPr marR="0" lvl="0"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r>
              <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rPr>
              <a:t>Contraception</a:t>
            </a:r>
          </a:p>
          <a:p>
            <a:pPr lvl="0" eaLnBrk="1" fontAlgn="auto" hangingPunct="1">
              <a:spcBef>
                <a:spcPct val="20000"/>
              </a:spcBef>
              <a:spcAft>
                <a:spcPts val="0"/>
              </a:spcAft>
              <a:buClr>
                <a:schemeClr val="tx1">
                  <a:shade val="95000"/>
                </a:schemeClr>
              </a:buClr>
              <a:buSzPct val="65000"/>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Relational Differences</a:t>
            </a:r>
          </a:p>
          <a:p>
            <a:pPr lvl="0" eaLnBrk="1" fontAlgn="auto" hangingPunct="1">
              <a:spcBef>
                <a:spcPct val="20000"/>
              </a:spcBef>
              <a:spcAft>
                <a:spcPts val="0"/>
              </a:spcAft>
              <a:buClr>
                <a:schemeClr val="tx1">
                  <a:shade val="95000"/>
                </a:schemeClr>
              </a:buClr>
              <a:buSzPct val="65000"/>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228600" indent="-228600"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Is primarily an individual responsibility</a:t>
            </a:r>
          </a:p>
          <a:p>
            <a:pPr marL="228600" indent="-228600"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Lessens need for discussion</a:t>
            </a:r>
          </a:p>
          <a:p>
            <a:pPr marL="228600" indent="-228600"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Engage in sex while avoiding pregnancy</a:t>
            </a:r>
          </a:p>
          <a:p>
            <a:pPr marL="228600" indent="-228600"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Creates environment to “use” partner</a:t>
            </a:r>
          </a:p>
          <a:p>
            <a:pPr marL="228600" indent="-228600"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Mentally and physically separates connection between sex and pregnancy</a:t>
            </a:r>
          </a:p>
          <a:p>
            <a:pPr marL="228600" indent="-228600"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May result in promiscuity, infidelity and divorce</a:t>
            </a:r>
          </a:p>
          <a:p>
            <a:pPr marL="0" marR="0" lvl="0" indent="0" defTabSz="914400" rtl="0" eaLnBrk="1" fontAlgn="auto" latinLnBrk="0" hangingPunct="1">
              <a:lnSpc>
                <a:spcPts val="1500"/>
              </a:lnSpc>
              <a:spcBef>
                <a:spcPct val="20000"/>
              </a:spcBef>
              <a:spcAft>
                <a:spcPts val="0"/>
              </a:spcAft>
              <a:buClr>
                <a:schemeClr val="tx1">
                  <a:shade val="95000"/>
                </a:schemeClr>
              </a:buClr>
              <a:buSzPct val="65000"/>
              <a:buFont typeface="Wingdings 2"/>
              <a:buNone/>
              <a:tabLst/>
              <a:defRPr/>
            </a:pPr>
            <a:endPar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animEffect transition="in" filter="fade">
                                      <p:cBhvr>
                                        <p:cTn id="23" dur="500"/>
                                        <p:tgtEl>
                                          <p:spTgt spid="3">
                                            <p:txEl>
                                              <p:pRg st="9" end="9"/>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Effect transition="in" filter="fade">
                                      <p:cBhvr>
                                        <p:cTn id="27" dur="500"/>
                                        <p:tgtEl>
                                          <p:spTgt spid="3">
                                            <p:txEl>
                                              <p:pRg st="10" end="10"/>
                                            </p:txEl>
                                          </p:spTgt>
                                        </p:tgtEl>
                                      </p:cBhvr>
                                    </p:animEffect>
                                  </p:childTnLst>
                                </p:cTn>
                              </p:par>
                              <p:par>
                                <p:cTn id="28" presetID="10" presetClass="entr" presetSubtype="0" fill="hold" grpId="0" nodeType="withEffect">
                                  <p:stCondLst>
                                    <p:cond delay="100"/>
                                  </p:stCondLst>
                                  <p:childTnLst>
                                    <p:set>
                                      <p:cBhvr>
                                        <p:cTn id="29" dur="1" fill="hold">
                                          <p:stCondLst>
                                            <p:cond delay="0"/>
                                          </p:stCondLst>
                                        </p:cTn>
                                        <p:tgtEl>
                                          <p:spTgt spid="3">
                                            <p:txEl>
                                              <p:pRg st="12" end="12"/>
                                            </p:txEl>
                                          </p:spTgt>
                                        </p:tgtEl>
                                        <p:attrNameLst>
                                          <p:attrName>style.visibility</p:attrName>
                                        </p:attrNameLst>
                                      </p:cBhvr>
                                      <p:to>
                                        <p:strVal val="visible"/>
                                      </p:to>
                                    </p:set>
                                    <p:animEffect transition="in" filter="fade">
                                      <p:cBhvr>
                                        <p:cTn id="30" dur="600"/>
                                        <p:tgtEl>
                                          <p:spTgt spid="3">
                                            <p:txEl>
                                              <p:pRg st="12" end="12"/>
                                            </p:txEl>
                                          </p:spTgt>
                                        </p:tgtEl>
                                      </p:cBhvr>
                                    </p:animEffect>
                                  </p:childTnLst>
                                </p:cTn>
                              </p:par>
                              <p:par>
                                <p:cTn id="31" presetID="10" presetClass="entr" presetSubtype="0" fill="hold" grpId="0" nodeType="withEffect">
                                  <p:stCondLst>
                                    <p:cond delay="200"/>
                                  </p:stCondLst>
                                  <p:childTnLst>
                                    <p:set>
                                      <p:cBhvr>
                                        <p:cTn id="32" dur="1" fill="hold">
                                          <p:stCondLst>
                                            <p:cond delay="0"/>
                                          </p:stCondLst>
                                        </p:cTn>
                                        <p:tgtEl>
                                          <p:spTgt spid="3">
                                            <p:txEl>
                                              <p:pRg st="13" end="13"/>
                                            </p:txEl>
                                          </p:spTgt>
                                        </p:tgtEl>
                                        <p:attrNameLst>
                                          <p:attrName>style.visibility</p:attrName>
                                        </p:attrNameLst>
                                      </p:cBhvr>
                                      <p:to>
                                        <p:strVal val="visible"/>
                                      </p:to>
                                    </p:set>
                                    <p:animEffect transition="in" filter="fade">
                                      <p:cBhvr>
                                        <p:cTn id="33" dur="600"/>
                                        <p:tgtEl>
                                          <p:spTgt spid="3">
                                            <p:txEl>
                                              <p:pRg st="13" end="13"/>
                                            </p:txEl>
                                          </p:spTgt>
                                        </p:tgtEl>
                                      </p:cBhvr>
                                    </p:animEffect>
                                  </p:childTnLst>
                                </p:cTn>
                              </p:par>
                              <p:par>
                                <p:cTn id="34" presetID="10" presetClass="entr" presetSubtype="0" fill="hold" grpId="0" nodeType="withEffect">
                                  <p:stCondLst>
                                    <p:cond delay="300"/>
                                  </p:stCondLst>
                                  <p:childTnLst>
                                    <p:set>
                                      <p:cBhvr>
                                        <p:cTn id="35" dur="1" fill="hold">
                                          <p:stCondLst>
                                            <p:cond delay="0"/>
                                          </p:stCondLst>
                                        </p:cTn>
                                        <p:tgtEl>
                                          <p:spTgt spid="3">
                                            <p:txEl>
                                              <p:pRg st="14" end="14"/>
                                            </p:txEl>
                                          </p:spTgt>
                                        </p:tgtEl>
                                        <p:attrNameLst>
                                          <p:attrName>style.visibility</p:attrName>
                                        </p:attrNameLst>
                                      </p:cBhvr>
                                      <p:to>
                                        <p:strVal val="visible"/>
                                      </p:to>
                                    </p:set>
                                    <p:animEffect transition="in" filter="fade">
                                      <p:cBhvr>
                                        <p:cTn id="36" dur="600"/>
                                        <p:tgtEl>
                                          <p:spTgt spid="3">
                                            <p:txEl>
                                              <p:pRg st="14" end="14"/>
                                            </p:txEl>
                                          </p:spTgt>
                                        </p:tgtEl>
                                      </p:cBhvr>
                                    </p:animEffect>
                                  </p:childTnLst>
                                </p:cTn>
                              </p:par>
                              <p:par>
                                <p:cTn id="37" presetID="10" presetClass="entr" presetSubtype="0" fill="hold" grpId="0" nodeType="withEffect">
                                  <p:stCondLst>
                                    <p:cond delay="400"/>
                                  </p:stCondLst>
                                  <p:childTnLst>
                                    <p:set>
                                      <p:cBhvr>
                                        <p:cTn id="38" dur="1" fill="hold">
                                          <p:stCondLst>
                                            <p:cond delay="0"/>
                                          </p:stCondLst>
                                        </p:cTn>
                                        <p:tgtEl>
                                          <p:spTgt spid="3">
                                            <p:txEl>
                                              <p:pRg st="15" end="15"/>
                                            </p:txEl>
                                          </p:spTgt>
                                        </p:tgtEl>
                                        <p:attrNameLst>
                                          <p:attrName>style.visibility</p:attrName>
                                        </p:attrNameLst>
                                      </p:cBhvr>
                                      <p:to>
                                        <p:strVal val="visible"/>
                                      </p:to>
                                    </p:set>
                                    <p:animEffect transition="in" filter="fade">
                                      <p:cBhvr>
                                        <p:cTn id="39" dur="600"/>
                                        <p:tgtEl>
                                          <p:spTgt spid="3">
                                            <p:txEl>
                                              <p:pRg st="15" end="15"/>
                                            </p:txEl>
                                          </p:spTgt>
                                        </p:tgtEl>
                                      </p:cBhvr>
                                    </p:animEffect>
                                  </p:childTnLst>
                                </p:cTn>
                              </p:par>
                              <p:par>
                                <p:cTn id="40" presetID="10" presetClass="entr" presetSubtype="0" fill="hold" grpId="0" nodeType="withEffect">
                                  <p:stCondLst>
                                    <p:cond delay="500"/>
                                  </p:stCondLst>
                                  <p:childTnLst>
                                    <p:set>
                                      <p:cBhvr>
                                        <p:cTn id="41" dur="1" fill="hold">
                                          <p:stCondLst>
                                            <p:cond delay="0"/>
                                          </p:stCondLst>
                                        </p:cTn>
                                        <p:tgtEl>
                                          <p:spTgt spid="3">
                                            <p:txEl>
                                              <p:pRg st="16" end="16"/>
                                            </p:txEl>
                                          </p:spTgt>
                                        </p:tgtEl>
                                        <p:attrNameLst>
                                          <p:attrName>style.visibility</p:attrName>
                                        </p:attrNameLst>
                                      </p:cBhvr>
                                      <p:to>
                                        <p:strVal val="visible"/>
                                      </p:to>
                                    </p:set>
                                    <p:animEffect transition="in" filter="fade">
                                      <p:cBhvr>
                                        <p:cTn id="42" dur="600"/>
                                        <p:tgtEl>
                                          <p:spTgt spid="3">
                                            <p:txEl>
                                              <p:pRg st="16" end="16"/>
                                            </p:txEl>
                                          </p:spTgt>
                                        </p:tgtEl>
                                      </p:cBhvr>
                                    </p:animEffect>
                                  </p:childTnLst>
                                </p:cTn>
                              </p:par>
                              <p:par>
                                <p:cTn id="43" presetID="10" presetClass="entr" presetSubtype="0" fill="hold" grpId="0" nodeType="withEffect">
                                  <p:stCondLst>
                                    <p:cond delay="600"/>
                                  </p:stCondLst>
                                  <p:childTnLst>
                                    <p:set>
                                      <p:cBhvr>
                                        <p:cTn id="44" dur="1" fill="hold">
                                          <p:stCondLst>
                                            <p:cond delay="0"/>
                                          </p:stCondLst>
                                        </p:cTn>
                                        <p:tgtEl>
                                          <p:spTgt spid="3">
                                            <p:txEl>
                                              <p:pRg st="17" end="17"/>
                                            </p:txEl>
                                          </p:spTgt>
                                        </p:tgtEl>
                                        <p:attrNameLst>
                                          <p:attrName>style.visibility</p:attrName>
                                        </p:attrNameLst>
                                      </p:cBhvr>
                                      <p:to>
                                        <p:strVal val="visible"/>
                                      </p:to>
                                    </p:set>
                                    <p:animEffect transition="in" filter="fade">
                                      <p:cBhvr>
                                        <p:cTn id="45" dur="600"/>
                                        <p:tgtEl>
                                          <p:spTgt spid="3">
                                            <p:txEl>
                                              <p:pRg st="17" end="17"/>
                                            </p:txEl>
                                          </p:spTgt>
                                        </p:tgtEl>
                                      </p:cBhvr>
                                    </p:animEffect>
                                  </p:childTnLst>
                                </p:cTn>
                              </p:par>
                              <p:par>
                                <p:cTn id="46" presetID="10" presetClass="entr" presetSubtype="0" fill="hold" grpId="0" nodeType="withEffect">
                                  <p:stCondLst>
                                    <p:cond delay="700"/>
                                  </p:stCondLst>
                                  <p:childTnLst>
                                    <p:set>
                                      <p:cBhvr>
                                        <p:cTn id="47" dur="1" fill="hold">
                                          <p:stCondLst>
                                            <p:cond delay="0"/>
                                          </p:stCondLst>
                                        </p:cTn>
                                        <p:tgtEl>
                                          <p:spTgt spid="3">
                                            <p:txEl>
                                              <p:pRg st="18" end="18"/>
                                            </p:txEl>
                                          </p:spTgt>
                                        </p:tgtEl>
                                        <p:attrNameLst>
                                          <p:attrName>style.visibility</p:attrName>
                                        </p:attrNameLst>
                                      </p:cBhvr>
                                      <p:to>
                                        <p:strVal val="visible"/>
                                      </p:to>
                                    </p:set>
                                    <p:animEffect transition="in" filter="fade">
                                      <p:cBhvr>
                                        <p:cTn id="48" dur="600"/>
                                        <p:tgtEl>
                                          <p:spTgt spid="3">
                                            <p:txEl>
                                              <p:pRg st="18" end="18"/>
                                            </p:txEl>
                                          </p:spTgt>
                                        </p:tgtEl>
                                      </p:cBhvr>
                                    </p:animEffect>
                                  </p:childTnLst>
                                </p:cTn>
                              </p:par>
                              <p:par>
                                <p:cTn id="49" presetID="10" presetClass="entr" presetSubtype="0" fill="hold" grpId="0" nodeType="withEffect">
                                  <p:stCondLst>
                                    <p:cond delay="800"/>
                                  </p:stCondLst>
                                  <p:childTnLst>
                                    <p:set>
                                      <p:cBhvr>
                                        <p:cTn id="50" dur="1" fill="hold">
                                          <p:stCondLst>
                                            <p:cond delay="0"/>
                                          </p:stCondLst>
                                        </p:cTn>
                                        <p:tgtEl>
                                          <p:spTgt spid="3">
                                            <p:txEl>
                                              <p:pRg st="19" end="19"/>
                                            </p:txEl>
                                          </p:spTgt>
                                        </p:tgtEl>
                                        <p:attrNameLst>
                                          <p:attrName>style.visibility</p:attrName>
                                        </p:attrNameLst>
                                      </p:cBhvr>
                                      <p:to>
                                        <p:strVal val="visible"/>
                                      </p:to>
                                    </p:set>
                                    <p:animEffect transition="in" filter="fade">
                                      <p:cBhvr>
                                        <p:cTn id="51" dur="600"/>
                                        <p:tgtEl>
                                          <p:spTgt spid="3">
                                            <p:txEl>
                                              <p:pRg st="19" end="19"/>
                                            </p:txEl>
                                          </p:spTgt>
                                        </p:tgtEl>
                                      </p:cBhvr>
                                    </p:animEffect>
                                  </p:childTnLst>
                                </p:cTn>
                              </p:par>
                              <p:par>
                                <p:cTn id="52" presetID="10" presetClass="entr" presetSubtype="0" fill="hold" grpId="0" nodeType="withEffect">
                                  <p:stCondLst>
                                    <p:cond delay="900"/>
                                  </p:stCondLst>
                                  <p:childTnLst>
                                    <p:set>
                                      <p:cBhvr>
                                        <p:cTn id="53" dur="1" fill="hold">
                                          <p:stCondLst>
                                            <p:cond delay="0"/>
                                          </p:stCondLst>
                                        </p:cTn>
                                        <p:tgtEl>
                                          <p:spTgt spid="3">
                                            <p:txEl>
                                              <p:pRg st="20" end="20"/>
                                            </p:txEl>
                                          </p:spTgt>
                                        </p:tgtEl>
                                        <p:attrNameLst>
                                          <p:attrName>style.visibility</p:attrName>
                                        </p:attrNameLst>
                                      </p:cBhvr>
                                      <p:to>
                                        <p:strVal val="visible"/>
                                      </p:to>
                                    </p:set>
                                    <p:animEffect transition="in" filter="fade">
                                      <p:cBhvr>
                                        <p:cTn id="54" dur="600"/>
                                        <p:tgtEl>
                                          <p:spTgt spid="3">
                                            <p:txEl>
                                              <p:pRg st="20" end="2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1" nodeType="clickEffect">
                                  <p:stCondLst>
                                    <p:cond delay="0"/>
                                  </p:stCondLst>
                                  <p:childTnLst>
                                    <p:animEffect transition="out" filter="fade">
                                      <p:cBhvr>
                                        <p:cTn id="58" dur="500"/>
                                        <p:tgtEl>
                                          <p:spTgt spid="3">
                                            <p:txEl>
                                              <p:pRg st="0" end="0"/>
                                            </p:txEl>
                                          </p:spTgt>
                                        </p:tgtEl>
                                      </p:cBhvr>
                                    </p:animEffect>
                                    <p:set>
                                      <p:cBhvr>
                                        <p:cTn id="59" dur="1" fill="hold">
                                          <p:stCondLst>
                                            <p:cond delay="499"/>
                                          </p:stCondLst>
                                        </p:cTn>
                                        <p:tgtEl>
                                          <p:spTgt spid="3">
                                            <p:txEl>
                                              <p:pRg st="0" end="0"/>
                                            </p:txEl>
                                          </p:spTgt>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3">
                                            <p:txEl>
                                              <p:pRg st="1" end="1"/>
                                            </p:txEl>
                                          </p:spTgt>
                                        </p:tgtEl>
                                      </p:cBhvr>
                                    </p:animEffect>
                                    <p:set>
                                      <p:cBhvr>
                                        <p:cTn id="62" dur="1" fill="hold">
                                          <p:stCondLst>
                                            <p:cond delay="499"/>
                                          </p:stCondLst>
                                        </p:cTn>
                                        <p:tgtEl>
                                          <p:spTgt spid="3">
                                            <p:txEl>
                                              <p:pRg st="1" end="1"/>
                                            </p:txEl>
                                          </p:spTgt>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3">
                                            <p:txEl>
                                              <p:pRg st="2" end="2"/>
                                            </p:txEl>
                                          </p:spTgt>
                                        </p:tgtEl>
                                      </p:cBhvr>
                                    </p:animEffect>
                                    <p:set>
                                      <p:cBhvr>
                                        <p:cTn id="65" dur="1" fill="hold">
                                          <p:stCondLst>
                                            <p:cond delay="499"/>
                                          </p:stCondLst>
                                        </p:cTn>
                                        <p:tgtEl>
                                          <p:spTgt spid="3">
                                            <p:txEl>
                                              <p:pRg st="2" end="2"/>
                                            </p:txEl>
                                          </p:spTgt>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3">
                                            <p:txEl>
                                              <p:pRg st="3" end="3"/>
                                            </p:txEl>
                                          </p:spTgt>
                                        </p:tgtEl>
                                      </p:cBhvr>
                                    </p:animEffect>
                                    <p:set>
                                      <p:cBhvr>
                                        <p:cTn id="68" dur="1" fill="hold">
                                          <p:stCondLst>
                                            <p:cond delay="499"/>
                                          </p:stCondLst>
                                        </p:cTn>
                                        <p:tgtEl>
                                          <p:spTgt spid="3">
                                            <p:txEl>
                                              <p:pRg st="3" end="3"/>
                                            </p:txEl>
                                          </p:spTgt>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3">
                                            <p:txEl>
                                              <p:pRg st="9" end="9"/>
                                            </p:txEl>
                                          </p:spTgt>
                                        </p:tgtEl>
                                      </p:cBhvr>
                                    </p:animEffect>
                                    <p:set>
                                      <p:cBhvr>
                                        <p:cTn id="71" dur="1" fill="hold">
                                          <p:stCondLst>
                                            <p:cond delay="499"/>
                                          </p:stCondLst>
                                        </p:cTn>
                                        <p:tgtEl>
                                          <p:spTgt spid="3">
                                            <p:txEl>
                                              <p:pRg st="9" end="9"/>
                                            </p:txEl>
                                          </p:spTgt>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3">
                                            <p:txEl>
                                              <p:pRg st="10" end="10"/>
                                            </p:txEl>
                                          </p:spTgt>
                                        </p:tgtEl>
                                      </p:cBhvr>
                                    </p:animEffect>
                                    <p:set>
                                      <p:cBhvr>
                                        <p:cTn id="74" dur="1" fill="hold">
                                          <p:stCondLst>
                                            <p:cond delay="499"/>
                                          </p:stCondLst>
                                        </p:cTn>
                                        <p:tgtEl>
                                          <p:spTgt spid="3">
                                            <p:txEl>
                                              <p:pRg st="10" end="10"/>
                                            </p:txEl>
                                          </p:spTgt>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3">
                                            <p:txEl>
                                              <p:pRg st="12" end="12"/>
                                            </p:txEl>
                                          </p:spTgt>
                                        </p:tgtEl>
                                      </p:cBhvr>
                                    </p:animEffect>
                                    <p:set>
                                      <p:cBhvr>
                                        <p:cTn id="77" dur="1" fill="hold">
                                          <p:stCondLst>
                                            <p:cond delay="499"/>
                                          </p:stCondLst>
                                        </p:cTn>
                                        <p:tgtEl>
                                          <p:spTgt spid="3">
                                            <p:txEl>
                                              <p:pRg st="12" end="12"/>
                                            </p:txEl>
                                          </p:spTgt>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3">
                                            <p:txEl>
                                              <p:pRg st="13" end="13"/>
                                            </p:txEl>
                                          </p:spTgt>
                                        </p:tgtEl>
                                      </p:cBhvr>
                                    </p:animEffect>
                                    <p:set>
                                      <p:cBhvr>
                                        <p:cTn id="80" dur="1" fill="hold">
                                          <p:stCondLst>
                                            <p:cond delay="499"/>
                                          </p:stCondLst>
                                        </p:cTn>
                                        <p:tgtEl>
                                          <p:spTgt spid="3">
                                            <p:txEl>
                                              <p:pRg st="13" end="13"/>
                                            </p:txEl>
                                          </p:spTgt>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3">
                                            <p:txEl>
                                              <p:pRg st="14" end="14"/>
                                            </p:txEl>
                                          </p:spTgt>
                                        </p:tgtEl>
                                      </p:cBhvr>
                                    </p:animEffect>
                                    <p:set>
                                      <p:cBhvr>
                                        <p:cTn id="83" dur="1" fill="hold">
                                          <p:stCondLst>
                                            <p:cond delay="499"/>
                                          </p:stCondLst>
                                        </p:cTn>
                                        <p:tgtEl>
                                          <p:spTgt spid="3">
                                            <p:txEl>
                                              <p:pRg st="14" end="14"/>
                                            </p:txEl>
                                          </p:spTgt>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3">
                                            <p:txEl>
                                              <p:pRg st="15" end="15"/>
                                            </p:txEl>
                                          </p:spTgt>
                                        </p:tgtEl>
                                      </p:cBhvr>
                                    </p:animEffect>
                                    <p:set>
                                      <p:cBhvr>
                                        <p:cTn id="86" dur="1" fill="hold">
                                          <p:stCondLst>
                                            <p:cond delay="499"/>
                                          </p:stCondLst>
                                        </p:cTn>
                                        <p:tgtEl>
                                          <p:spTgt spid="3">
                                            <p:txEl>
                                              <p:pRg st="15" end="15"/>
                                            </p:txEl>
                                          </p:spTgt>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3">
                                            <p:txEl>
                                              <p:pRg st="16" end="16"/>
                                            </p:txEl>
                                          </p:spTgt>
                                        </p:tgtEl>
                                      </p:cBhvr>
                                    </p:animEffect>
                                    <p:set>
                                      <p:cBhvr>
                                        <p:cTn id="89" dur="1" fill="hold">
                                          <p:stCondLst>
                                            <p:cond delay="499"/>
                                          </p:stCondLst>
                                        </p:cTn>
                                        <p:tgtEl>
                                          <p:spTgt spid="3">
                                            <p:txEl>
                                              <p:pRg st="16" end="16"/>
                                            </p:txEl>
                                          </p:spTgt>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3">
                                            <p:txEl>
                                              <p:pRg st="17" end="17"/>
                                            </p:txEl>
                                          </p:spTgt>
                                        </p:tgtEl>
                                      </p:cBhvr>
                                    </p:animEffect>
                                    <p:set>
                                      <p:cBhvr>
                                        <p:cTn id="92" dur="1" fill="hold">
                                          <p:stCondLst>
                                            <p:cond delay="499"/>
                                          </p:stCondLst>
                                        </p:cTn>
                                        <p:tgtEl>
                                          <p:spTgt spid="3">
                                            <p:txEl>
                                              <p:pRg st="17" end="17"/>
                                            </p:txEl>
                                          </p:spTgt>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3">
                                            <p:txEl>
                                              <p:pRg st="18" end="18"/>
                                            </p:txEl>
                                          </p:spTgt>
                                        </p:tgtEl>
                                      </p:cBhvr>
                                    </p:animEffect>
                                    <p:set>
                                      <p:cBhvr>
                                        <p:cTn id="95" dur="1" fill="hold">
                                          <p:stCondLst>
                                            <p:cond delay="499"/>
                                          </p:stCondLst>
                                        </p:cTn>
                                        <p:tgtEl>
                                          <p:spTgt spid="3">
                                            <p:txEl>
                                              <p:pRg st="18" end="18"/>
                                            </p:txEl>
                                          </p:spTgt>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3">
                                            <p:txEl>
                                              <p:pRg st="19" end="19"/>
                                            </p:txEl>
                                          </p:spTgt>
                                        </p:tgtEl>
                                      </p:cBhvr>
                                    </p:animEffect>
                                    <p:set>
                                      <p:cBhvr>
                                        <p:cTn id="98" dur="1" fill="hold">
                                          <p:stCondLst>
                                            <p:cond delay="499"/>
                                          </p:stCondLst>
                                        </p:cTn>
                                        <p:tgtEl>
                                          <p:spTgt spid="3">
                                            <p:txEl>
                                              <p:pRg st="19" end="19"/>
                                            </p:txEl>
                                          </p:spTgt>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3">
                                            <p:txEl>
                                              <p:pRg st="20" end="20"/>
                                            </p:txEl>
                                          </p:spTgt>
                                        </p:tgtEl>
                                      </p:cBhvr>
                                    </p:animEffect>
                                    <p:set>
                                      <p:cBhvr>
                                        <p:cTn id="101" dur="1" fill="hold">
                                          <p:stCondLst>
                                            <p:cond delay="499"/>
                                          </p:stCondLst>
                                        </p:cTn>
                                        <p:tgtEl>
                                          <p:spTgt spid="3">
                                            <p:txEl>
                                              <p:pRg st="20" end="20"/>
                                            </p:txEl>
                                          </p:spTgt>
                                        </p:tgtEl>
                                        <p:attrNameLst>
                                          <p:attrName>style.visibility</p:attrName>
                                        </p:attrNameLst>
                                      </p:cBhvr>
                                      <p:to>
                                        <p:strVal val="hidden"/>
                                      </p:to>
                                    </p:set>
                                  </p:childTnLst>
                                </p:cTn>
                              </p:par>
                            </p:childTnLst>
                          </p:cTn>
                        </p:par>
                        <p:par>
                          <p:cTn id="102" fill="hold">
                            <p:stCondLst>
                              <p:cond delay="500"/>
                            </p:stCondLst>
                            <p:childTnLst>
                              <p:par>
                                <p:cTn id="103" presetID="10" presetClass="entr" presetSubtype="0" fill="hold" grpId="1" nodeType="afterEffect">
                                  <p:stCondLst>
                                    <p:cond delay="0"/>
                                  </p:stCondLst>
                                  <p:childTnLst>
                                    <p:set>
                                      <p:cBhvr>
                                        <p:cTn id="104" dur="1" fill="hold">
                                          <p:stCondLst>
                                            <p:cond delay="0"/>
                                          </p:stCondLst>
                                        </p:cTn>
                                        <p:tgtEl>
                                          <p:spTgt spid="6">
                                            <p:txEl>
                                              <p:pRg st="0" end="0"/>
                                            </p:txEl>
                                          </p:spTgt>
                                        </p:tgtEl>
                                        <p:attrNameLst>
                                          <p:attrName>style.visibility</p:attrName>
                                        </p:attrNameLst>
                                      </p:cBhvr>
                                      <p:to>
                                        <p:strVal val="visible"/>
                                      </p:to>
                                    </p:set>
                                    <p:animEffect transition="in" filter="fade">
                                      <p:cBhvr>
                                        <p:cTn id="105" dur="500"/>
                                        <p:tgtEl>
                                          <p:spTgt spid="6">
                                            <p:txEl>
                                              <p:pRg st="0" end="0"/>
                                            </p:txEl>
                                          </p:spTgt>
                                        </p:tgtEl>
                                      </p:cBhvr>
                                    </p:animEffect>
                                  </p:childTnLst>
                                </p:cTn>
                              </p:par>
                            </p:childTnLst>
                          </p:cTn>
                        </p:par>
                        <p:par>
                          <p:cTn id="106" fill="hold">
                            <p:stCondLst>
                              <p:cond delay="1000"/>
                            </p:stCondLst>
                            <p:childTnLst>
                              <p:par>
                                <p:cTn id="107" presetID="10" presetClass="entr" presetSubtype="0" fill="hold" grpId="1" nodeType="afterEffect">
                                  <p:stCondLst>
                                    <p:cond delay="0"/>
                                  </p:stCondLst>
                                  <p:childTnLst>
                                    <p:set>
                                      <p:cBhvr>
                                        <p:cTn id="108" dur="1" fill="hold">
                                          <p:stCondLst>
                                            <p:cond delay="0"/>
                                          </p:stCondLst>
                                        </p:cTn>
                                        <p:tgtEl>
                                          <p:spTgt spid="6">
                                            <p:txEl>
                                              <p:pRg st="1" end="1"/>
                                            </p:txEl>
                                          </p:spTgt>
                                        </p:tgtEl>
                                        <p:attrNameLst>
                                          <p:attrName>style.visibility</p:attrName>
                                        </p:attrNameLst>
                                      </p:cBhvr>
                                      <p:to>
                                        <p:strVal val="visible"/>
                                      </p:to>
                                    </p:set>
                                    <p:animEffect transition="in" filter="fade">
                                      <p:cBhvr>
                                        <p:cTn id="109" dur="500"/>
                                        <p:tgtEl>
                                          <p:spTgt spid="6">
                                            <p:txEl>
                                              <p:pRg st="1" end="1"/>
                                            </p:txEl>
                                          </p:spTgt>
                                        </p:tgtEl>
                                      </p:cBhvr>
                                    </p:animEffect>
                                  </p:childTnLst>
                                </p:cTn>
                              </p:par>
                            </p:childTnLst>
                          </p:cTn>
                        </p:par>
                        <p:par>
                          <p:cTn id="110" fill="hold">
                            <p:stCondLst>
                              <p:cond delay="1500"/>
                            </p:stCondLst>
                            <p:childTnLst>
                              <p:par>
                                <p:cTn id="111" presetID="10" presetClass="entr" presetSubtype="0" fill="hold" grpId="1" nodeType="afterEffect">
                                  <p:stCondLst>
                                    <p:cond delay="0"/>
                                  </p:stCondLst>
                                  <p:childTnLst>
                                    <p:set>
                                      <p:cBhvr>
                                        <p:cTn id="112" dur="1" fill="hold">
                                          <p:stCondLst>
                                            <p:cond delay="0"/>
                                          </p:stCondLst>
                                        </p:cTn>
                                        <p:tgtEl>
                                          <p:spTgt spid="6">
                                            <p:txEl>
                                              <p:pRg st="12" end="12"/>
                                            </p:txEl>
                                          </p:spTgt>
                                        </p:tgtEl>
                                        <p:attrNameLst>
                                          <p:attrName>style.visibility</p:attrName>
                                        </p:attrNameLst>
                                      </p:cBhvr>
                                      <p:to>
                                        <p:strVal val="visible"/>
                                      </p:to>
                                    </p:set>
                                    <p:animEffect transition="in" filter="fade">
                                      <p:cBhvr>
                                        <p:cTn id="113" dur="500"/>
                                        <p:tgtEl>
                                          <p:spTgt spid="6">
                                            <p:txEl>
                                              <p:pRg st="12" end="12"/>
                                            </p:txEl>
                                          </p:spTgt>
                                        </p:tgtEl>
                                      </p:cBhvr>
                                    </p:animEffect>
                                  </p:childTnLst>
                                </p:cTn>
                              </p:par>
                            </p:childTnLst>
                          </p:cTn>
                        </p:par>
                        <p:par>
                          <p:cTn id="114" fill="hold">
                            <p:stCondLst>
                              <p:cond delay="2000"/>
                            </p:stCondLst>
                            <p:childTnLst>
                              <p:par>
                                <p:cTn id="115" presetID="10" presetClass="entr" presetSubtype="0" fill="hold" grpId="1" nodeType="afterEffect">
                                  <p:stCondLst>
                                    <p:cond delay="0"/>
                                  </p:stCondLst>
                                  <p:childTnLst>
                                    <p:set>
                                      <p:cBhvr>
                                        <p:cTn id="116" dur="1" fill="hold">
                                          <p:stCondLst>
                                            <p:cond delay="0"/>
                                          </p:stCondLst>
                                        </p:cTn>
                                        <p:tgtEl>
                                          <p:spTgt spid="6">
                                            <p:txEl>
                                              <p:pRg st="13" end="13"/>
                                            </p:txEl>
                                          </p:spTgt>
                                        </p:tgtEl>
                                        <p:attrNameLst>
                                          <p:attrName>style.visibility</p:attrName>
                                        </p:attrNameLst>
                                      </p:cBhvr>
                                      <p:to>
                                        <p:strVal val="visible"/>
                                      </p:to>
                                    </p:set>
                                    <p:animEffect transition="in" filter="fade">
                                      <p:cBhvr>
                                        <p:cTn id="117" dur="500"/>
                                        <p:tgtEl>
                                          <p:spTgt spid="6">
                                            <p:txEl>
                                              <p:pRg st="13" end="13"/>
                                            </p:txEl>
                                          </p:spTgt>
                                        </p:tgtEl>
                                      </p:cBhvr>
                                    </p:animEffect>
                                  </p:childTnLst>
                                </p:cTn>
                              </p:par>
                            </p:childTnLst>
                          </p:cTn>
                        </p:par>
                        <p:par>
                          <p:cTn id="118" fill="hold">
                            <p:stCondLst>
                              <p:cond delay="2500"/>
                            </p:stCondLst>
                            <p:childTnLst>
                              <p:par>
                                <p:cTn id="119" presetID="10" presetClass="entr" presetSubtype="0" fill="hold" grpId="1" nodeType="afterEffect">
                                  <p:stCondLst>
                                    <p:cond delay="300"/>
                                  </p:stCondLst>
                                  <p:childTnLst>
                                    <p:set>
                                      <p:cBhvr>
                                        <p:cTn id="120" dur="1" fill="hold">
                                          <p:stCondLst>
                                            <p:cond delay="0"/>
                                          </p:stCondLst>
                                        </p:cTn>
                                        <p:tgtEl>
                                          <p:spTgt spid="6">
                                            <p:txEl>
                                              <p:pRg st="3" end="3"/>
                                            </p:txEl>
                                          </p:spTgt>
                                        </p:tgtEl>
                                        <p:attrNameLst>
                                          <p:attrName>style.visibility</p:attrName>
                                        </p:attrNameLst>
                                      </p:cBhvr>
                                      <p:to>
                                        <p:strVal val="visible"/>
                                      </p:to>
                                    </p:set>
                                    <p:animEffect transition="in" filter="fade">
                                      <p:cBhvr>
                                        <p:cTn id="121" dur="500"/>
                                        <p:tgtEl>
                                          <p:spTgt spid="6">
                                            <p:txEl>
                                              <p:pRg st="3" end="3"/>
                                            </p:txEl>
                                          </p:spTgt>
                                        </p:tgtEl>
                                      </p:cBhvr>
                                    </p:animEffect>
                                  </p:childTnLst>
                                </p:cTn>
                              </p:par>
                              <p:par>
                                <p:cTn id="122" presetID="10" presetClass="entr" presetSubtype="0" fill="hold" grpId="1" nodeType="withEffect">
                                  <p:stCondLst>
                                    <p:cond delay="500"/>
                                  </p:stCondLst>
                                  <p:childTnLst>
                                    <p:set>
                                      <p:cBhvr>
                                        <p:cTn id="123" dur="1" fill="hold">
                                          <p:stCondLst>
                                            <p:cond delay="0"/>
                                          </p:stCondLst>
                                        </p:cTn>
                                        <p:tgtEl>
                                          <p:spTgt spid="6">
                                            <p:txEl>
                                              <p:pRg st="4" end="4"/>
                                            </p:txEl>
                                          </p:spTgt>
                                        </p:tgtEl>
                                        <p:attrNameLst>
                                          <p:attrName>style.visibility</p:attrName>
                                        </p:attrNameLst>
                                      </p:cBhvr>
                                      <p:to>
                                        <p:strVal val="visible"/>
                                      </p:to>
                                    </p:set>
                                    <p:animEffect transition="in" filter="fade">
                                      <p:cBhvr>
                                        <p:cTn id="124" dur="500"/>
                                        <p:tgtEl>
                                          <p:spTgt spid="6">
                                            <p:txEl>
                                              <p:pRg st="4" end="4"/>
                                            </p:txEl>
                                          </p:spTgt>
                                        </p:tgtEl>
                                      </p:cBhvr>
                                    </p:animEffect>
                                  </p:childTnLst>
                                </p:cTn>
                              </p:par>
                              <p:par>
                                <p:cTn id="125" presetID="10" presetClass="entr" presetSubtype="0" fill="hold" grpId="1" nodeType="withEffect">
                                  <p:stCondLst>
                                    <p:cond delay="700"/>
                                  </p:stCondLst>
                                  <p:childTnLst>
                                    <p:set>
                                      <p:cBhvr>
                                        <p:cTn id="126" dur="1" fill="hold">
                                          <p:stCondLst>
                                            <p:cond delay="0"/>
                                          </p:stCondLst>
                                        </p:cTn>
                                        <p:tgtEl>
                                          <p:spTgt spid="6">
                                            <p:txEl>
                                              <p:pRg st="5" end="5"/>
                                            </p:txEl>
                                          </p:spTgt>
                                        </p:tgtEl>
                                        <p:attrNameLst>
                                          <p:attrName>style.visibility</p:attrName>
                                        </p:attrNameLst>
                                      </p:cBhvr>
                                      <p:to>
                                        <p:strVal val="visible"/>
                                      </p:to>
                                    </p:set>
                                    <p:animEffect transition="in" filter="fade">
                                      <p:cBhvr>
                                        <p:cTn id="127" dur="500"/>
                                        <p:tgtEl>
                                          <p:spTgt spid="6">
                                            <p:txEl>
                                              <p:pRg st="5" end="5"/>
                                            </p:txEl>
                                          </p:spTgt>
                                        </p:tgtEl>
                                      </p:cBhvr>
                                    </p:animEffect>
                                  </p:childTnLst>
                                </p:cTn>
                              </p:par>
                              <p:par>
                                <p:cTn id="128" presetID="10" presetClass="entr" presetSubtype="0" fill="hold" grpId="1" nodeType="withEffect">
                                  <p:stCondLst>
                                    <p:cond delay="900"/>
                                  </p:stCondLst>
                                  <p:childTnLst>
                                    <p:set>
                                      <p:cBhvr>
                                        <p:cTn id="129" dur="1" fill="hold">
                                          <p:stCondLst>
                                            <p:cond delay="0"/>
                                          </p:stCondLst>
                                        </p:cTn>
                                        <p:tgtEl>
                                          <p:spTgt spid="6">
                                            <p:txEl>
                                              <p:pRg st="6" end="6"/>
                                            </p:txEl>
                                          </p:spTgt>
                                        </p:tgtEl>
                                        <p:attrNameLst>
                                          <p:attrName>style.visibility</p:attrName>
                                        </p:attrNameLst>
                                      </p:cBhvr>
                                      <p:to>
                                        <p:strVal val="visible"/>
                                      </p:to>
                                    </p:set>
                                    <p:animEffect transition="in" filter="fade">
                                      <p:cBhvr>
                                        <p:cTn id="130" dur="500"/>
                                        <p:tgtEl>
                                          <p:spTgt spid="6">
                                            <p:txEl>
                                              <p:pRg st="6" end="6"/>
                                            </p:txEl>
                                          </p:spTgt>
                                        </p:tgtEl>
                                      </p:cBhvr>
                                    </p:animEffect>
                                  </p:childTnLst>
                                </p:cTn>
                              </p:par>
                            </p:childTnLst>
                          </p:cTn>
                        </p:par>
                        <p:par>
                          <p:cTn id="131" fill="hold">
                            <p:stCondLst>
                              <p:cond delay="3900"/>
                            </p:stCondLst>
                            <p:childTnLst>
                              <p:par>
                                <p:cTn id="132" presetID="10" presetClass="entr" presetSubtype="0" fill="hold" grpId="1" nodeType="afterEffect">
                                  <p:stCondLst>
                                    <p:cond delay="0"/>
                                  </p:stCondLst>
                                  <p:childTnLst>
                                    <p:set>
                                      <p:cBhvr>
                                        <p:cTn id="133" dur="1" fill="hold">
                                          <p:stCondLst>
                                            <p:cond delay="0"/>
                                          </p:stCondLst>
                                        </p:cTn>
                                        <p:tgtEl>
                                          <p:spTgt spid="6">
                                            <p:txEl>
                                              <p:pRg st="15" end="15"/>
                                            </p:txEl>
                                          </p:spTgt>
                                        </p:tgtEl>
                                        <p:attrNameLst>
                                          <p:attrName>style.visibility</p:attrName>
                                        </p:attrNameLst>
                                      </p:cBhvr>
                                      <p:to>
                                        <p:strVal val="visible"/>
                                      </p:to>
                                    </p:set>
                                    <p:animEffect transition="in" filter="fade">
                                      <p:cBhvr>
                                        <p:cTn id="134" dur="500"/>
                                        <p:tgtEl>
                                          <p:spTgt spid="6">
                                            <p:txEl>
                                              <p:pRg st="15" end="15"/>
                                            </p:txEl>
                                          </p:spTgt>
                                        </p:tgtEl>
                                      </p:cBhvr>
                                    </p:animEffect>
                                  </p:childTnLst>
                                </p:cTn>
                              </p:par>
                              <p:par>
                                <p:cTn id="135" presetID="10" presetClass="entr" presetSubtype="0" fill="hold" grpId="1" nodeType="withEffect">
                                  <p:stCondLst>
                                    <p:cond delay="200"/>
                                  </p:stCondLst>
                                  <p:childTnLst>
                                    <p:set>
                                      <p:cBhvr>
                                        <p:cTn id="136" dur="1" fill="hold">
                                          <p:stCondLst>
                                            <p:cond delay="0"/>
                                          </p:stCondLst>
                                        </p:cTn>
                                        <p:tgtEl>
                                          <p:spTgt spid="6">
                                            <p:txEl>
                                              <p:pRg st="16" end="16"/>
                                            </p:txEl>
                                          </p:spTgt>
                                        </p:tgtEl>
                                        <p:attrNameLst>
                                          <p:attrName>style.visibility</p:attrName>
                                        </p:attrNameLst>
                                      </p:cBhvr>
                                      <p:to>
                                        <p:strVal val="visible"/>
                                      </p:to>
                                    </p:set>
                                    <p:animEffect transition="in" filter="fade">
                                      <p:cBhvr>
                                        <p:cTn id="137" dur="500"/>
                                        <p:tgtEl>
                                          <p:spTgt spid="6">
                                            <p:txEl>
                                              <p:pRg st="16" end="16"/>
                                            </p:txEl>
                                          </p:spTgt>
                                        </p:tgtEl>
                                      </p:cBhvr>
                                    </p:animEffect>
                                  </p:childTnLst>
                                </p:cTn>
                              </p:par>
                              <p:par>
                                <p:cTn id="138" presetID="10" presetClass="entr" presetSubtype="0" fill="hold" grpId="1" nodeType="withEffect">
                                  <p:stCondLst>
                                    <p:cond delay="400"/>
                                  </p:stCondLst>
                                  <p:childTnLst>
                                    <p:set>
                                      <p:cBhvr>
                                        <p:cTn id="139" dur="1" fill="hold">
                                          <p:stCondLst>
                                            <p:cond delay="0"/>
                                          </p:stCondLst>
                                        </p:cTn>
                                        <p:tgtEl>
                                          <p:spTgt spid="6">
                                            <p:txEl>
                                              <p:pRg st="17" end="17"/>
                                            </p:txEl>
                                          </p:spTgt>
                                        </p:tgtEl>
                                        <p:attrNameLst>
                                          <p:attrName>style.visibility</p:attrName>
                                        </p:attrNameLst>
                                      </p:cBhvr>
                                      <p:to>
                                        <p:strVal val="visible"/>
                                      </p:to>
                                    </p:set>
                                    <p:animEffect transition="in" filter="fade">
                                      <p:cBhvr>
                                        <p:cTn id="140" dur="500"/>
                                        <p:tgtEl>
                                          <p:spTgt spid="6">
                                            <p:txEl>
                                              <p:pRg st="17" end="17"/>
                                            </p:txEl>
                                          </p:spTgt>
                                        </p:tgtEl>
                                      </p:cBhvr>
                                    </p:animEffect>
                                  </p:childTnLst>
                                </p:cTn>
                              </p:par>
                              <p:par>
                                <p:cTn id="141" presetID="10" presetClass="entr" presetSubtype="0" fill="hold" grpId="1" nodeType="withEffect">
                                  <p:stCondLst>
                                    <p:cond delay="600"/>
                                  </p:stCondLst>
                                  <p:childTnLst>
                                    <p:set>
                                      <p:cBhvr>
                                        <p:cTn id="142" dur="1" fill="hold">
                                          <p:stCondLst>
                                            <p:cond delay="0"/>
                                          </p:stCondLst>
                                        </p:cTn>
                                        <p:tgtEl>
                                          <p:spTgt spid="6">
                                            <p:txEl>
                                              <p:pRg st="18" end="18"/>
                                            </p:txEl>
                                          </p:spTgt>
                                        </p:tgtEl>
                                        <p:attrNameLst>
                                          <p:attrName>style.visibility</p:attrName>
                                        </p:attrNameLst>
                                      </p:cBhvr>
                                      <p:to>
                                        <p:strVal val="visible"/>
                                      </p:to>
                                    </p:set>
                                    <p:animEffect transition="in" filter="fade">
                                      <p:cBhvr>
                                        <p:cTn id="143" dur="500"/>
                                        <p:tgtEl>
                                          <p:spTgt spid="6">
                                            <p:txEl>
                                              <p:pRg st="18" end="18"/>
                                            </p:txEl>
                                          </p:spTgt>
                                        </p:tgtEl>
                                      </p:cBhvr>
                                    </p:animEffect>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2" nodeType="clickEffect">
                                  <p:stCondLst>
                                    <p:cond delay="0"/>
                                  </p:stCondLst>
                                  <p:childTnLst>
                                    <p:animEffect transition="out" filter="fade">
                                      <p:cBhvr>
                                        <p:cTn id="147" dur="500"/>
                                        <p:tgtEl>
                                          <p:spTgt spid="6">
                                            <p:txEl>
                                              <p:pRg st="0" end="0"/>
                                            </p:txEl>
                                          </p:spTgt>
                                        </p:tgtEl>
                                      </p:cBhvr>
                                    </p:animEffect>
                                    <p:set>
                                      <p:cBhvr>
                                        <p:cTn id="148" dur="1" fill="hold">
                                          <p:stCondLst>
                                            <p:cond delay="499"/>
                                          </p:stCondLst>
                                        </p:cTn>
                                        <p:tgtEl>
                                          <p:spTgt spid="6">
                                            <p:txEl>
                                              <p:pRg st="0" end="0"/>
                                            </p:txEl>
                                          </p:spTgt>
                                        </p:tgtEl>
                                        <p:attrNameLst>
                                          <p:attrName>style.visibility</p:attrName>
                                        </p:attrNameLst>
                                      </p:cBhvr>
                                      <p:to>
                                        <p:strVal val="hidden"/>
                                      </p:to>
                                    </p:set>
                                  </p:childTnLst>
                                </p:cTn>
                              </p:par>
                              <p:par>
                                <p:cTn id="149" presetID="10" presetClass="exit" presetSubtype="0" fill="hold" grpId="2" nodeType="withEffect">
                                  <p:stCondLst>
                                    <p:cond delay="0"/>
                                  </p:stCondLst>
                                  <p:childTnLst>
                                    <p:animEffect transition="out" filter="fade">
                                      <p:cBhvr>
                                        <p:cTn id="150" dur="500"/>
                                        <p:tgtEl>
                                          <p:spTgt spid="6">
                                            <p:txEl>
                                              <p:pRg st="1" end="1"/>
                                            </p:txEl>
                                          </p:spTgt>
                                        </p:tgtEl>
                                      </p:cBhvr>
                                    </p:animEffect>
                                    <p:set>
                                      <p:cBhvr>
                                        <p:cTn id="151" dur="1" fill="hold">
                                          <p:stCondLst>
                                            <p:cond delay="499"/>
                                          </p:stCondLst>
                                        </p:cTn>
                                        <p:tgtEl>
                                          <p:spTgt spid="6">
                                            <p:txEl>
                                              <p:pRg st="1" end="1"/>
                                            </p:txEl>
                                          </p:spTgt>
                                        </p:tgtEl>
                                        <p:attrNameLst>
                                          <p:attrName>style.visibility</p:attrName>
                                        </p:attrNameLst>
                                      </p:cBhvr>
                                      <p:to>
                                        <p:strVal val="hidden"/>
                                      </p:to>
                                    </p:set>
                                  </p:childTnLst>
                                </p:cTn>
                              </p:par>
                              <p:par>
                                <p:cTn id="152" presetID="10" presetClass="exit" presetSubtype="0" fill="hold" grpId="2" nodeType="withEffect">
                                  <p:stCondLst>
                                    <p:cond delay="0"/>
                                  </p:stCondLst>
                                  <p:childTnLst>
                                    <p:animEffect transition="out" filter="fade">
                                      <p:cBhvr>
                                        <p:cTn id="153" dur="500"/>
                                        <p:tgtEl>
                                          <p:spTgt spid="6">
                                            <p:txEl>
                                              <p:pRg st="2" end="2"/>
                                            </p:txEl>
                                          </p:spTgt>
                                        </p:tgtEl>
                                      </p:cBhvr>
                                    </p:animEffect>
                                    <p:set>
                                      <p:cBhvr>
                                        <p:cTn id="154" dur="1" fill="hold">
                                          <p:stCondLst>
                                            <p:cond delay="499"/>
                                          </p:stCondLst>
                                        </p:cTn>
                                        <p:tgtEl>
                                          <p:spTgt spid="6">
                                            <p:txEl>
                                              <p:pRg st="2" end="2"/>
                                            </p:txEl>
                                          </p:spTgt>
                                        </p:tgtEl>
                                        <p:attrNameLst>
                                          <p:attrName>style.visibility</p:attrName>
                                        </p:attrNameLst>
                                      </p:cBhvr>
                                      <p:to>
                                        <p:strVal val="hidden"/>
                                      </p:to>
                                    </p:set>
                                  </p:childTnLst>
                                </p:cTn>
                              </p:par>
                              <p:par>
                                <p:cTn id="155" presetID="10" presetClass="exit" presetSubtype="0" fill="hold" grpId="2" nodeType="withEffect">
                                  <p:stCondLst>
                                    <p:cond delay="0"/>
                                  </p:stCondLst>
                                  <p:childTnLst>
                                    <p:animEffect transition="out" filter="fade">
                                      <p:cBhvr>
                                        <p:cTn id="156" dur="500"/>
                                        <p:tgtEl>
                                          <p:spTgt spid="6">
                                            <p:txEl>
                                              <p:pRg st="3" end="3"/>
                                            </p:txEl>
                                          </p:spTgt>
                                        </p:tgtEl>
                                      </p:cBhvr>
                                    </p:animEffect>
                                    <p:set>
                                      <p:cBhvr>
                                        <p:cTn id="157" dur="1" fill="hold">
                                          <p:stCondLst>
                                            <p:cond delay="499"/>
                                          </p:stCondLst>
                                        </p:cTn>
                                        <p:tgtEl>
                                          <p:spTgt spid="6">
                                            <p:txEl>
                                              <p:pRg st="3" end="3"/>
                                            </p:txEl>
                                          </p:spTgt>
                                        </p:tgtEl>
                                        <p:attrNameLst>
                                          <p:attrName>style.visibility</p:attrName>
                                        </p:attrNameLst>
                                      </p:cBhvr>
                                      <p:to>
                                        <p:strVal val="hidden"/>
                                      </p:to>
                                    </p:set>
                                  </p:childTnLst>
                                </p:cTn>
                              </p:par>
                              <p:par>
                                <p:cTn id="158" presetID="10" presetClass="exit" presetSubtype="0" fill="hold" grpId="2" nodeType="withEffect">
                                  <p:stCondLst>
                                    <p:cond delay="0"/>
                                  </p:stCondLst>
                                  <p:childTnLst>
                                    <p:animEffect transition="out" filter="fade">
                                      <p:cBhvr>
                                        <p:cTn id="159" dur="500"/>
                                        <p:tgtEl>
                                          <p:spTgt spid="6">
                                            <p:txEl>
                                              <p:pRg st="4" end="4"/>
                                            </p:txEl>
                                          </p:spTgt>
                                        </p:tgtEl>
                                      </p:cBhvr>
                                    </p:animEffect>
                                    <p:set>
                                      <p:cBhvr>
                                        <p:cTn id="160" dur="1" fill="hold">
                                          <p:stCondLst>
                                            <p:cond delay="499"/>
                                          </p:stCondLst>
                                        </p:cTn>
                                        <p:tgtEl>
                                          <p:spTgt spid="6">
                                            <p:txEl>
                                              <p:pRg st="4" end="4"/>
                                            </p:txEl>
                                          </p:spTgt>
                                        </p:tgtEl>
                                        <p:attrNameLst>
                                          <p:attrName>style.visibility</p:attrName>
                                        </p:attrNameLst>
                                      </p:cBhvr>
                                      <p:to>
                                        <p:strVal val="hidden"/>
                                      </p:to>
                                    </p:set>
                                  </p:childTnLst>
                                </p:cTn>
                              </p:par>
                              <p:par>
                                <p:cTn id="161" presetID="10" presetClass="exit" presetSubtype="0" fill="hold" grpId="2" nodeType="withEffect">
                                  <p:stCondLst>
                                    <p:cond delay="0"/>
                                  </p:stCondLst>
                                  <p:childTnLst>
                                    <p:animEffect transition="out" filter="fade">
                                      <p:cBhvr>
                                        <p:cTn id="162" dur="500"/>
                                        <p:tgtEl>
                                          <p:spTgt spid="6">
                                            <p:txEl>
                                              <p:pRg st="5" end="5"/>
                                            </p:txEl>
                                          </p:spTgt>
                                        </p:tgtEl>
                                      </p:cBhvr>
                                    </p:animEffect>
                                    <p:set>
                                      <p:cBhvr>
                                        <p:cTn id="163" dur="1" fill="hold">
                                          <p:stCondLst>
                                            <p:cond delay="499"/>
                                          </p:stCondLst>
                                        </p:cTn>
                                        <p:tgtEl>
                                          <p:spTgt spid="6">
                                            <p:txEl>
                                              <p:pRg st="5" end="5"/>
                                            </p:txEl>
                                          </p:spTgt>
                                        </p:tgtEl>
                                        <p:attrNameLst>
                                          <p:attrName>style.visibility</p:attrName>
                                        </p:attrNameLst>
                                      </p:cBhvr>
                                      <p:to>
                                        <p:strVal val="hidden"/>
                                      </p:to>
                                    </p:set>
                                  </p:childTnLst>
                                </p:cTn>
                              </p:par>
                              <p:par>
                                <p:cTn id="164" presetID="10" presetClass="exit" presetSubtype="0" fill="hold" grpId="2" nodeType="withEffect">
                                  <p:stCondLst>
                                    <p:cond delay="0"/>
                                  </p:stCondLst>
                                  <p:childTnLst>
                                    <p:animEffect transition="out" filter="fade">
                                      <p:cBhvr>
                                        <p:cTn id="165" dur="500"/>
                                        <p:tgtEl>
                                          <p:spTgt spid="6">
                                            <p:txEl>
                                              <p:pRg st="6" end="6"/>
                                            </p:txEl>
                                          </p:spTgt>
                                        </p:tgtEl>
                                      </p:cBhvr>
                                    </p:animEffect>
                                    <p:set>
                                      <p:cBhvr>
                                        <p:cTn id="166" dur="1" fill="hold">
                                          <p:stCondLst>
                                            <p:cond delay="499"/>
                                          </p:stCondLst>
                                        </p:cTn>
                                        <p:tgtEl>
                                          <p:spTgt spid="6">
                                            <p:txEl>
                                              <p:pRg st="6" end="6"/>
                                            </p:txEl>
                                          </p:spTgt>
                                        </p:tgtEl>
                                        <p:attrNameLst>
                                          <p:attrName>style.visibility</p:attrName>
                                        </p:attrNameLst>
                                      </p:cBhvr>
                                      <p:to>
                                        <p:strVal val="hidden"/>
                                      </p:to>
                                    </p:set>
                                  </p:childTnLst>
                                </p:cTn>
                              </p:par>
                              <p:par>
                                <p:cTn id="167" presetID="10" presetClass="exit" presetSubtype="0" fill="hold" grpId="2" nodeType="withEffect">
                                  <p:stCondLst>
                                    <p:cond delay="0"/>
                                  </p:stCondLst>
                                  <p:childTnLst>
                                    <p:animEffect transition="out" filter="fade">
                                      <p:cBhvr>
                                        <p:cTn id="168" dur="500"/>
                                        <p:tgtEl>
                                          <p:spTgt spid="6">
                                            <p:txEl>
                                              <p:pRg st="12" end="12"/>
                                            </p:txEl>
                                          </p:spTgt>
                                        </p:tgtEl>
                                      </p:cBhvr>
                                    </p:animEffect>
                                    <p:set>
                                      <p:cBhvr>
                                        <p:cTn id="169" dur="1" fill="hold">
                                          <p:stCondLst>
                                            <p:cond delay="499"/>
                                          </p:stCondLst>
                                        </p:cTn>
                                        <p:tgtEl>
                                          <p:spTgt spid="6">
                                            <p:txEl>
                                              <p:pRg st="12" end="12"/>
                                            </p:txEl>
                                          </p:spTgt>
                                        </p:tgtEl>
                                        <p:attrNameLst>
                                          <p:attrName>style.visibility</p:attrName>
                                        </p:attrNameLst>
                                      </p:cBhvr>
                                      <p:to>
                                        <p:strVal val="hidden"/>
                                      </p:to>
                                    </p:set>
                                  </p:childTnLst>
                                </p:cTn>
                              </p:par>
                              <p:par>
                                <p:cTn id="170" presetID="10" presetClass="exit" presetSubtype="0" fill="hold" grpId="2" nodeType="withEffect">
                                  <p:stCondLst>
                                    <p:cond delay="0"/>
                                  </p:stCondLst>
                                  <p:childTnLst>
                                    <p:animEffect transition="out" filter="fade">
                                      <p:cBhvr>
                                        <p:cTn id="171" dur="500"/>
                                        <p:tgtEl>
                                          <p:spTgt spid="6">
                                            <p:txEl>
                                              <p:pRg st="13" end="13"/>
                                            </p:txEl>
                                          </p:spTgt>
                                        </p:tgtEl>
                                      </p:cBhvr>
                                    </p:animEffect>
                                    <p:set>
                                      <p:cBhvr>
                                        <p:cTn id="172" dur="1" fill="hold">
                                          <p:stCondLst>
                                            <p:cond delay="499"/>
                                          </p:stCondLst>
                                        </p:cTn>
                                        <p:tgtEl>
                                          <p:spTgt spid="6">
                                            <p:txEl>
                                              <p:pRg st="13" end="13"/>
                                            </p:txEl>
                                          </p:spTgt>
                                        </p:tgtEl>
                                        <p:attrNameLst>
                                          <p:attrName>style.visibility</p:attrName>
                                        </p:attrNameLst>
                                      </p:cBhvr>
                                      <p:to>
                                        <p:strVal val="hidden"/>
                                      </p:to>
                                    </p:set>
                                  </p:childTnLst>
                                </p:cTn>
                              </p:par>
                              <p:par>
                                <p:cTn id="173" presetID="10" presetClass="exit" presetSubtype="0" fill="hold" grpId="2" nodeType="withEffect">
                                  <p:stCondLst>
                                    <p:cond delay="0"/>
                                  </p:stCondLst>
                                  <p:childTnLst>
                                    <p:animEffect transition="out" filter="fade">
                                      <p:cBhvr>
                                        <p:cTn id="174" dur="500"/>
                                        <p:tgtEl>
                                          <p:spTgt spid="6">
                                            <p:txEl>
                                              <p:pRg st="15" end="15"/>
                                            </p:txEl>
                                          </p:spTgt>
                                        </p:tgtEl>
                                      </p:cBhvr>
                                    </p:animEffect>
                                    <p:set>
                                      <p:cBhvr>
                                        <p:cTn id="175" dur="1" fill="hold">
                                          <p:stCondLst>
                                            <p:cond delay="499"/>
                                          </p:stCondLst>
                                        </p:cTn>
                                        <p:tgtEl>
                                          <p:spTgt spid="6">
                                            <p:txEl>
                                              <p:pRg st="15" end="15"/>
                                            </p:txEl>
                                          </p:spTgt>
                                        </p:tgtEl>
                                        <p:attrNameLst>
                                          <p:attrName>style.visibility</p:attrName>
                                        </p:attrNameLst>
                                      </p:cBhvr>
                                      <p:to>
                                        <p:strVal val="hidden"/>
                                      </p:to>
                                    </p:set>
                                  </p:childTnLst>
                                </p:cTn>
                              </p:par>
                              <p:par>
                                <p:cTn id="176" presetID="10" presetClass="exit" presetSubtype="0" fill="hold" grpId="2" nodeType="withEffect">
                                  <p:stCondLst>
                                    <p:cond delay="0"/>
                                  </p:stCondLst>
                                  <p:childTnLst>
                                    <p:animEffect transition="out" filter="fade">
                                      <p:cBhvr>
                                        <p:cTn id="177" dur="500"/>
                                        <p:tgtEl>
                                          <p:spTgt spid="6">
                                            <p:txEl>
                                              <p:pRg st="16" end="16"/>
                                            </p:txEl>
                                          </p:spTgt>
                                        </p:tgtEl>
                                      </p:cBhvr>
                                    </p:animEffect>
                                    <p:set>
                                      <p:cBhvr>
                                        <p:cTn id="178" dur="1" fill="hold">
                                          <p:stCondLst>
                                            <p:cond delay="499"/>
                                          </p:stCondLst>
                                        </p:cTn>
                                        <p:tgtEl>
                                          <p:spTgt spid="6">
                                            <p:txEl>
                                              <p:pRg st="16" end="16"/>
                                            </p:txEl>
                                          </p:spTgt>
                                        </p:tgtEl>
                                        <p:attrNameLst>
                                          <p:attrName>style.visibility</p:attrName>
                                        </p:attrNameLst>
                                      </p:cBhvr>
                                      <p:to>
                                        <p:strVal val="hidden"/>
                                      </p:to>
                                    </p:set>
                                  </p:childTnLst>
                                </p:cTn>
                              </p:par>
                              <p:par>
                                <p:cTn id="179" presetID="10" presetClass="exit" presetSubtype="0" fill="hold" grpId="2" nodeType="withEffect">
                                  <p:stCondLst>
                                    <p:cond delay="0"/>
                                  </p:stCondLst>
                                  <p:childTnLst>
                                    <p:animEffect transition="out" filter="fade">
                                      <p:cBhvr>
                                        <p:cTn id="180" dur="500"/>
                                        <p:tgtEl>
                                          <p:spTgt spid="6">
                                            <p:txEl>
                                              <p:pRg st="17" end="17"/>
                                            </p:txEl>
                                          </p:spTgt>
                                        </p:tgtEl>
                                      </p:cBhvr>
                                    </p:animEffect>
                                    <p:set>
                                      <p:cBhvr>
                                        <p:cTn id="181" dur="1" fill="hold">
                                          <p:stCondLst>
                                            <p:cond delay="499"/>
                                          </p:stCondLst>
                                        </p:cTn>
                                        <p:tgtEl>
                                          <p:spTgt spid="6">
                                            <p:txEl>
                                              <p:pRg st="17" end="17"/>
                                            </p:txEl>
                                          </p:spTgt>
                                        </p:tgtEl>
                                        <p:attrNameLst>
                                          <p:attrName>style.visibility</p:attrName>
                                        </p:attrNameLst>
                                      </p:cBhvr>
                                      <p:to>
                                        <p:strVal val="hidden"/>
                                      </p:to>
                                    </p:set>
                                  </p:childTnLst>
                                </p:cTn>
                              </p:par>
                              <p:par>
                                <p:cTn id="182" presetID="10" presetClass="exit" presetSubtype="0" fill="hold" grpId="2" nodeType="withEffect">
                                  <p:stCondLst>
                                    <p:cond delay="0"/>
                                  </p:stCondLst>
                                  <p:childTnLst>
                                    <p:animEffect transition="out" filter="fade">
                                      <p:cBhvr>
                                        <p:cTn id="183" dur="500"/>
                                        <p:tgtEl>
                                          <p:spTgt spid="6">
                                            <p:txEl>
                                              <p:pRg st="18" end="18"/>
                                            </p:txEl>
                                          </p:spTgt>
                                        </p:tgtEl>
                                      </p:cBhvr>
                                    </p:animEffect>
                                    <p:set>
                                      <p:cBhvr>
                                        <p:cTn id="184" dur="1" fill="hold">
                                          <p:stCondLst>
                                            <p:cond delay="499"/>
                                          </p:stCondLst>
                                        </p:cTn>
                                        <p:tgtEl>
                                          <p:spTgt spid="6">
                                            <p:txEl>
                                              <p:pRg st="18" end="18"/>
                                            </p:txEl>
                                          </p:spTgt>
                                        </p:tgtEl>
                                        <p:attrNameLst>
                                          <p:attrName>style.visibility</p:attrName>
                                        </p:attrNameLst>
                                      </p:cBhvr>
                                      <p:to>
                                        <p:strVal val="hidden"/>
                                      </p:to>
                                    </p:set>
                                  </p:childTnLst>
                                </p:cTn>
                              </p:par>
                            </p:childTnLst>
                          </p:cTn>
                        </p:par>
                        <p:par>
                          <p:cTn id="185" fill="hold">
                            <p:stCondLst>
                              <p:cond delay="500"/>
                            </p:stCondLst>
                            <p:childTnLst>
                              <p:par>
                                <p:cTn id="186" presetID="10" presetClass="entr" presetSubtype="0" fill="hold" grpId="0" nodeType="afterEffect">
                                  <p:stCondLst>
                                    <p:cond delay="0"/>
                                  </p:stCondLst>
                                  <p:childTnLst>
                                    <p:set>
                                      <p:cBhvr>
                                        <p:cTn id="187" dur="1" fill="hold">
                                          <p:stCondLst>
                                            <p:cond delay="0"/>
                                          </p:stCondLst>
                                        </p:cTn>
                                        <p:tgtEl>
                                          <p:spTgt spid="7">
                                            <p:txEl>
                                              <p:pRg st="0" end="0"/>
                                            </p:txEl>
                                          </p:spTgt>
                                        </p:tgtEl>
                                        <p:attrNameLst>
                                          <p:attrName>style.visibility</p:attrName>
                                        </p:attrNameLst>
                                      </p:cBhvr>
                                      <p:to>
                                        <p:strVal val="visible"/>
                                      </p:to>
                                    </p:set>
                                    <p:animEffect transition="in" filter="fade">
                                      <p:cBhvr>
                                        <p:cTn id="188" dur="500"/>
                                        <p:tgtEl>
                                          <p:spTgt spid="7">
                                            <p:txEl>
                                              <p:pRg st="0" end="0"/>
                                            </p:txEl>
                                          </p:spTgt>
                                        </p:tgtEl>
                                      </p:cBhvr>
                                    </p:animEffect>
                                  </p:childTnLst>
                                </p:cTn>
                              </p:par>
                            </p:childTnLst>
                          </p:cTn>
                        </p:par>
                        <p:par>
                          <p:cTn id="189" fill="hold">
                            <p:stCondLst>
                              <p:cond delay="1000"/>
                            </p:stCondLst>
                            <p:childTnLst>
                              <p:par>
                                <p:cTn id="190" presetID="10" presetClass="entr" presetSubtype="0" fill="hold" grpId="0" nodeType="afterEffect">
                                  <p:stCondLst>
                                    <p:cond delay="0"/>
                                  </p:stCondLst>
                                  <p:childTnLst>
                                    <p:set>
                                      <p:cBhvr>
                                        <p:cTn id="191" dur="1" fill="hold">
                                          <p:stCondLst>
                                            <p:cond delay="0"/>
                                          </p:stCondLst>
                                        </p:cTn>
                                        <p:tgtEl>
                                          <p:spTgt spid="7">
                                            <p:txEl>
                                              <p:pRg st="1" end="1"/>
                                            </p:txEl>
                                          </p:spTgt>
                                        </p:tgtEl>
                                        <p:attrNameLst>
                                          <p:attrName>style.visibility</p:attrName>
                                        </p:attrNameLst>
                                      </p:cBhvr>
                                      <p:to>
                                        <p:strVal val="visible"/>
                                      </p:to>
                                    </p:set>
                                    <p:animEffect transition="in" filter="fade">
                                      <p:cBhvr>
                                        <p:cTn id="192" dur="500"/>
                                        <p:tgtEl>
                                          <p:spTgt spid="7">
                                            <p:txEl>
                                              <p:pRg st="1" end="1"/>
                                            </p:txEl>
                                          </p:spTgt>
                                        </p:tgtEl>
                                      </p:cBhvr>
                                    </p:animEffect>
                                  </p:childTnLst>
                                </p:cTn>
                              </p:par>
                            </p:childTnLst>
                          </p:cTn>
                        </p:par>
                        <p:par>
                          <p:cTn id="193" fill="hold">
                            <p:stCondLst>
                              <p:cond delay="1500"/>
                            </p:stCondLst>
                            <p:childTnLst>
                              <p:par>
                                <p:cTn id="194" presetID="10" presetClass="entr" presetSubtype="0" fill="hold" grpId="0" nodeType="afterEffect">
                                  <p:stCondLst>
                                    <p:cond delay="0"/>
                                  </p:stCondLst>
                                  <p:childTnLst>
                                    <p:set>
                                      <p:cBhvr>
                                        <p:cTn id="195" dur="1" fill="hold">
                                          <p:stCondLst>
                                            <p:cond delay="0"/>
                                          </p:stCondLst>
                                        </p:cTn>
                                        <p:tgtEl>
                                          <p:spTgt spid="7">
                                            <p:txEl>
                                              <p:pRg st="10" end="10"/>
                                            </p:txEl>
                                          </p:spTgt>
                                        </p:tgtEl>
                                        <p:attrNameLst>
                                          <p:attrName>style.visibility</p:attrName>
                                        </p:attrNameLst>
                                      </p:cBhvr>
                                      <p:to>
                                        <p:strVal val="visible"/>
                                      </p:to>
                                    </p:set>
                                    <p:animEffect transition="in" filter="fade">
                                      <p:cBhvr>
                                        <p:cTn id="196" dur="500"/>
                                        <p:tgtEl>
                                          <p:spTgt spid="7">
                                            <p:txEl>
                                              <p:pRg st="10" end="10"/>
                                            </p:txEl>
                                          </p:spTgt>
                                        </p:tgtEl>
                                      </p:cBhvr>
                                    </p:animEffect>
                                  </p:childTnLst>
                                </p:cTn>
                              </p:par>
                            </p:childTnLst>
                          </p:cTn>
                        </p:par>
                        <p:par>
                          <p:cTn id="197" fill="hold">
                            <p:stCondLst>
                              <p:cond delay="2000"/>
                            </p:stCondLst>
                            <p:childTnLst>
                              <p:par>
                                <p:cTn id="198" presetID="10" presetClass="entr" presetSubtype="0" fill="hold" grpId="0" nodeType="afterEffect">
                                  <p:stCondLst>
                                    <p:cond delay="0"/>
                                  </p:stCondLst>
                                  <p:childTnLst>
                                    <p:set>
                                      <p:cBhvr>
                                        <p:cTn id="199" dur="1" fill="hold">
                                          <p:stCondLst>
                                            <p:cond delay="0"/>
                                          </p:stCondLst>
                                        </p:cTn>
                                        <p:tgtEl>
                                          <p:spTgt spid="7">
                                            <p:txEl>
                                              <p:pRg st="13" end="13"/>
                                            </p:txEl>
                                          </p:spTgt>
                                        </p:tgtEl>
                                        <p:attrNameLst>
                                          <p:attrName>style.visibility</p:attrName>
                                        </p:attrNameLst>
                                      </p:cBhvr>
                                      <p:to>
                                        <p:strVal val="visible"/>
                                      </p:to>
                                    </p:set>
                                    <p:animEffect transition="in" filter="fade">
                                      <p:cBhvr>
                                        <p:cTn id="200" dur="500"/>
                                        <p:tgtEl>
                                          <p:spTgt spid="7">
                                            <p:txEl>
                                              <p:pRg st="13" end="13"/>
                                            </p:txEl>
                                          </p:spTgt>
                                        </p:tgtEl>
                                      </p:cBhvr>
                                    </p:animEffect>
                                  </p:childTnLst>
                                </p:cTn>
                              </p:par>
                            </p:childTnLst>
                          </p:cTn>
                        </p:par>
                        <p:par>
                          <p:cTn id="201" fill="hold">
                            <p:stCondLst>
                              <p:cond delay="2500"/>
                            </p:stCondLst>
                            <p:childTnLst>
                              <p:par>
                                <p:cTn id="202" presetID="10" presetClass="entr" presetSubtype="0" fill="hold" grpId="0" nodeType="afterEffect">
                                  <p:stCondLst>
                                    <p:cond delay="0"/>
                                  </p:stCondLst>
                                  <p:childTnLst>
                                    <p:set>
                                      <p:cBhvr>
                                        <p:cTn id="203" dur="1" fill="hold">
                                          <p:stCondLst>
                                            <p:cond delay="0"/>
                                          </p:stCondLst>
                                        </p:cTn>
                                        <p:tgtEl>
                                          <p:spTgt spid="7">
                                            <p:txEl>
                                              <p:pRg st="14" end="14"/>
                                            </p:txEl>
                                          </p:spTgt>
                                        </p:tgtEl>
                                        <p:attrNameLst>
                                          <p:attrName>style.visibility</p:attrName>
                                        </p:attrNameLst>
                                      </p:cBhvr>
                                      <p:to>
                                        <p:strVal val="visible"/>
                                      </p:to>
                                    </p:set>
                                    <p:animEffect transition="in" filter="fade">
                                      <p:cBhvr>
                                        <p:cTn id="204" dur="500"/>
                                        <p:tgtEl>
                                          <p:spTgt spid="7">
                                            <p:txEl>
                                              <p:pRg st="14" end="14"/>
                                            </p:txEl>
                                          </p:spTgt>
                                        </p:tgtEl>
                                      </p:cBhvr>
                                    </p:animEffect>
                                  </p:childTnLst>
                                </p:cTn>
                              </p:par>
                            </p:childTnLst>
                          </p:cTn>
                        </p:par>
                        <p:par>
                          <p:cTn id="205" fill="hold">
                            <p:stCondLst>
                              <p:cond delay="3000"/>
                            </p:stCondLst>
                            <p:childTnLst>
                              <p:par>
                                <p:cTn id="206" presetID="10" presetClass="entr" presetSubtype="0" fill="hold" nodeType="afterEffect">
                                  <p:stCondLst>
                                    <p:cond delay="0"/>
                                  </p:stCondLst>
                                  <p:childTnLst>
                                    <p:set>
                                      <p:cBhvr>
                                        <p:cTn id="207" dur="1" fill="hold">
                                          <p:stCondLst>
                                            <p:cond delay="0"/>
                                          </p:stCondLst>
                                        </p:cTn>
                                        <p:tgtEl>
                                          <p:spTgt spid="7">
                                            <p:txEl>
                                              <p:pRg st="3" end="3"/>
                                            </p:txEl>
                                          </p:spTgt>
                                        </p:tgtEl>
                                        <p:attrNameLst>
                                          <p:attrName>style.visibility</p:attrName>
                                        </p:attrNameLst>
                                      </p:cBhvr>
                                      <p:to>
                                        <p:strVal val="visible"/>
                                      </p:to>
                                    </p:set>
                                    <p:animEffect transition="in" filter="fade">
                                      <p:cBhvr>
                                        <p:cTn id="208" dur="500"/>
                                        <p:tgtEl>
                                          <p:spTgt spid="7">
                                            <p:txEl>
                                              <p:pRg st="3" end="3"/>
                                            </p:txEl>
                                          </p:spTgt>
                                        </p:tgtEl>
                                      </p:cBhvr>
                                    </p:animEffect>
                                  </p:childTnLst>
                                </p:cTn>
                              </p:par>
                              <p:par>
                                <p:cTn id="209" presetID="10" presetClass="entr" presetSubtype="0" fill="hold" nodeType="withEffect">
                                  <p:stCondLst>
                                    <p:cond delay="200"/>
                                  </p:stCondLst>
                                  <p:childTnLst>
                                    <p:set>
                                      <p:cBhvr>
                                        <p:cTn id="210" dur="1" fill="hold">
                                          <p:stCondLst>
                                            <p:cond delay="0"/>
                                          </p:stCondLst>
                                        </p:cTn>
                                        <p:tgtEl>
                                          <p:spTgt spid="7">
                                            <p:txEl>
                                              <p:pRg st="4" end="4"/>
                                            </p:txEl>
                                          </p:spTgt>
                                        </p:tgtEl>
                                        <p:attrNameLst>
                                          <p:attrName>style.visibility</p:attrName>
                                        </p:attrNameLst>
                                      </p:cBhvr>
                                      <p:to>
                                        <p:strVal val="visible"/>
                                      </p:to>
                                    </p:set>
                                    <p:animEffect transition="in" filter="fade">
                                      <p:cBhvr>
                                        <p:cTn id="211" dur="500"/>
                                        <p:tgtEl>
                                          <p:spTgt spid="7">
                                            <p:txEl>
                                              <p:pRg st="4" end="4"/>
                                            </p:txEl>
                                          </p:spTgt>
                                        </p:tgtEl>
                                      </p:cBhvr>
                                    </p:animEffect>
                                  </p:childTnLst>
                                </p:cTn>
                              </p:par>
                              <p:par>
                                <p:cTn id="212" presetID="10" presetClass="entr" presetSubtype="0" fill="hold" nodeType="withEffect">
                                  <p:stCondLst>
                                    <p:cond delay="400"/>
                                  </p:stCondLst>
                                  <p:childTnLst>
                                    <p:set>
                                      <p:cBhvr>
                                        <p:cTn id="213" dur="1" fill="hold">
                                          <p:stCondLst>
                                            <p:cond delay="0"/>
                                          </p:stCondLst>
                                        </p:cTn>
                                        <p:tgtEl>
                                          <p:spTgt spid="7">
                                            <p:txEl>
                                              <p:pRg st="5" end="5"/>
                                            </p:txEl>
                                          </p:spTgt>
                                        </p:tgtEl>
                                        <p:attrNameLst>
                                          <p:attrName>style.visibility</p:attrName>
                                        </p:attrNameLst>
                                      </p:cBhvr>
                                      <p:to>
                                        <p:strVal val="visible"/>
                                      </p:to>
                                    </p:set>
                                    <p:animEffect transition="in" filter="fade">
                                      <p:cBhvr>
                                        <p:cTn id="214" dur="500"/>
                                        <p:tgtEl>
                                          <p:spTgt spid="7">
                                            <p:txEl>
                                              <p:pRg st="5" end="5"/>
                                            </p:txEl>
                                          </p:spTgt>
                                        </p:tgtEl>
                                      </p:cBhvr>
                                    </p:animEffect>
                                  </p:childTnLst>
                                </p:cTn>
                              </p:par>
                              <p:par>
                                <p:cTn id="215" presetID="10" presetClass="entr" presetSubtype="0" fill="hold" nodeType="withEffect">
                                  <p:stCondLst>
                                    <p:cond delay="600"/>
                                  </p:stCondLst>
                                  <p:childTnLst>
                                    <p:set>
                                      <p:cBhvr>
                                        <p:cTn id="216" dur="1" fill="hold">
                                          <p:stCondLst>
                                            <p:cond delay="0"/>
                                          </p:stCondLst>
                                        </p:cTn>
                                        <p:tgtEl>
                                          <p:spTgt spid="7">
                                            <p:txEl>
                                              <p:pRg st="6" end="6"/>
                                            </p:txEl>
                                          </p:spTgt>
                                        </p:tgtEl>
                                        <p:attrNameLst>
                                          <p:attrName>style.visibility</p:attrName>
                                        </p:attrNameLst>
                                      </p:cBhvr>
                                      <p:to>
                                        <p:strVal val="visible"/>
                                      </p:to>
                                    </p:set>
                                    <p:animEffect transition="in" filter="fade">
                                      <p:cBhvr>
                                        <p:cTn id="217" dur="500"/>
                                        <p:tgtEl>
                                          <p:spTgt spid="7">
                                            <p:txEl>
                                              <p:pRg st="6" end="6"/>
                                            </p:txEl>
                                          </p:spTgt>
                                        </p:tgtEl>
                                      </p:cBhvr>
                                    </p:animEffect>
                                  </p:childTnLst>
                                </p:cTn>
                              </p:par>
                              <p:par>
                                <p:cTn id="218" presetID="10" presetClass="entr" presetSubtype="0" fill="hold" nodeType="withEffect">
                                  <p:stCondLst>
                                    <p:cond delay="800"/>
                                  </p:stCondLst>
                                  <p:childTnLst>
                                    <p:set>
                                      <p:cBhvr>
                                        <p:cTn id="219" dur="1" fill="hold">
                                          <p:stCondLst>
                                            <p:cond delay="0"/>
                                          </p:stCondLst>
                                        </p:cTn>
                                        <p:tgtEl>
                                          <p:spTgt spid="7">
                                            <p:txEl>
                                              <p:pRg st="7" end="7"/>
                                            </p:txEl>
                                          </p:spTgt>
                                        </p:tgtEl>
                                        <p:attrNameLst>
                                          <p:attrName>style.visibility</p:attrName>
                                        </p:attrNameLst>
                                      </p:cBhvr>
                                      <p:to>
                                        <p:strVal val="visible"/>
                                      </p:to>
                                    </p:set>
                                    <p:animEffect transition="in" filter="fade">
                                      <p:cBhvr>
                                        <p:cTn id="220" dur="500"/>
                                        <p:tgtEl>
                                          <p:spTgt spid="7">
                                            <p:txEl>
                                              <p:pRg st="7" end="7"/>
                                            </p:txEl>
                                          </p:spTgt>
                                        </p:tgtEl>
                                      </p:cBhvr>
                                    </p:animEffect>
                                  </p:childTnLst>
                                </p:cTn>
                              </p:par>
                              <p:par>
                                <p:cTn id="221" presetID="10" presetClass="entr" presetSubtype="0" fill="hold" nodeType="withEffect">
                                  <p:stCondLst>
                                    <p:cond delay="1000"/>
                                  </p:stCondLst>
                                  <p:childTnLst>
                                    <p:set>
                                      <p:cBhvr>
                                        <p:cTn id="222" dur="1" fill="hold">
                                          <p:stCondLst>
                                            <p:cond delay="0"/>
                                          </p:stCondLst>
                                        </p:cTn>
                                        <p:tgtEl>
                                          <p:spTgt spid="7">
                                            <p:txEl>
                                              <p:pRg st="8" end="8"/>
                                            </p:txEl>
                                          </p:spTgt>
                                        </p:tgtEl>
                                        <p:attrNameLst>
                                          <p:attrName>style.visibility</p:attrName>
                                        </p:attrNameLst>
                                      </p:cBhvr>
                                      <p:to>
                                        <p:strVal val="visible"/>
                                      </p:to>
                                    </p:set>
                                    <p:animEffect transition="in" filter="fade">
                                      <p:cBhvr>
                                        <p:cTn id="223" dur="500"/>
                                        <p:tgtEl>
                                          <p:spTgt spid="7">
                                            <p:txEl>
                                              <p:pRg st="8" end="8"/>
                                            </p:txEl>
                                          </p:spTgt>
                                        </p:tgtEl>
                                      </p:cBhvr>
                                    </p:animEffect>
                                  </p:childTnLst>
                                </p:cTn>
                              </p:par>
                              <p:par>
                                <p:cTn id="224" presetID="10" presetClass="entr" presetSubtype="0" fill="hold" nodeType="withEffect">
                                  <p:stCondLst>
                                    <p:cond delay="1200"/>
                                  </p:stCondLst>
                                  <p:childTnLst>
                                    <p:set>
                                      <p:cBhvr>
                                        <p:cTn id="225" dur="1" fill="hold">
                                          <p:stCondLst>
                                            <p:cond delay="0"/>
                                          </p:stCondLst>
                                        </p:cTn>
                                        <p:tgtEl>
                                          <p:spTgt spid="7">
                                            <p:txEl>
                                              <p:pRg st="9" end="9"/>
                                            </p:txEl>
                                          </p:spTgt>
                                        </p:tgtEl>
                                        <p:attrNameLst>
                                          <p:attrName>style.visibility</p:attrName>
                                        </p:attrNameLst>
                                      </p:cBhvr>
                                      <p:to>
                                        <p:strVal val="visible"/>
                                      </p:to>
                                    </p:set>
                                    <p:animEffect transition="in" filter="fade">
                                      <p:cBhvr>
                                        <p:cTn id="226" dur="500"/>
                                        <p:tgtEl>
                                          <p:spTgt spid="7">
                                            <p:txEl>
                                              <p:pRg st="9" end="9"/>
                                            </p:txEl>
                                          </p:spTgt>
                                        </p:tgtEl>
                                      </p:cBhvr>
                                    </p:animEffect>
                                  </p:childTnLst>
                                </p:cTn>
                              </p:par>
                            </p:childTnLst>
                          </p:cTn>
                        </p:par>
                        <p:par>
                          <p:cTn id="227" fill="hold">
                            <p:stCondLst>
                              <p:cond delay="4700"/>
                            </p:stCondLst>
                            <p:childTnLst>
                              <p:par>
                                <p:cTn id="228" presetID="10" presetClass="entr" presetSubtype="0" fill="hold" nodeType="afterEffect">
                                  <p:stCondLst>
                                    <p:cond delay="0"/>
                                  </p:stCondLst>
                                  <p:childTnLst>
                                    <p:set>
                                      <p:cBhvr>
                                        <p:cTn id="229" dur="1" fill="hold">
                                          <p:stCondLst>
                                            <p:cond delay="0"/>
                                          </p:stCondLst>
                                        </p:cTn>
                                        <p:tgtEl>
                                          <p:spTgt spid="7">
                                            <p:txEl>
                                              <p:pRg st="16" end="16"/>
                                            </p:txEl>
                                          </p:spTgt>
                                        </p:tgtEl>
                                        <p:attrNameLst>
                                          <p:attrName>style.visibility</p:attrName>
                                        </p:attrNameLst>
                                      </p:cBhvr>
                                      <p:to>
                                        <p:strVal val="visible"/>
                                      </p:to>
                                    </p:set>
                                    <p:animEffect transition="in" filter="fade">
                                      <p:cBhvr>
                                        <p:cTn id="230" dur="500"/>
                                        <p:tgtEl>
                                          <p:spTgt spid="7">
                                            <p:txEl>
                                              <p:pRg st="16" end="16"/>
                                            </p:txEl>
                                          </p:spTgt>
                                        </p:tgtEl>
                                      </p:cBhvr>
                                    </p:animEffect>
                                  </p:childTnLst>
                                </p:cTn>
                              </p:par>
                              <p:par>
                                <p:cTn id="231" presetID="10" presetClass="entr" presetSubtype="0" fill="hold" nodeType="withEffect">
                                  <p:stCondLst>
                                    <p:cond delay="200"/>
                                  </p:stCondLst>
                                  <p:childTnLst>
                                    <p:set>
                                      <p:cBhvr>
                                        <p:cTn id="232" dur="1" fill="hold">
                                          <p:stCondLst>
                                            <p:cond delay="0"/>
                                          </p:stCondLst>
                                        </p:cTn>
                                        <p:tgtEl>
                                          <p:spTgt spid="7">
                                            <p:txEl>
                                              <p:pRg st="17" end="17"/>
                                            </p:txEl>
                                          </p:spTgt>
                                        </p:tgtEl>
                                        <p:attrNameLst>
                                          <p:attrName>style.visibility</p:attrName>
                                        </p:attrNameLst>
                                      </p:cBhvr>
                                      <p:to>
                                        <p:strVal val="visible"/>
                                      </p:to>
                                    </p:set>
                                    <p:animEffect transition="in" filter="fade">
                                      <p:cBhvr>
                                        <p:cTn id="233" dur="500"/>
                                        <p:tgtEl>
                                          <p:spTgt spid="7">
                                            <p:txEl>
                                              <p:pRg st="17" end="17"/>
                                            </p:txEl>
                                          </p:spTgt>
                                        </p:tgtEl>
                                      </p:cBhvr>
                                    </p:animEffect>
                                  </p:childTnLst>
                                </p:cTn>
                              </p:par>
                              <p:par>
                                <p:cTn id="234" presetID="10" presetClass="entr" presetSubtype="0" fill="hold" nodeType="withEffect">
                                  <p:stCondLst>
                                    <p:cond delay="400"/>
                                  </p:stCondLst>
                                  <p:childTnLst>
                                    <p:set>
                                      <p:cBhvr>
                                        <p:cTn id="235" dur="1" fill="hold">
                                          <p:stCondLst>
                                            <p:cond delay="0"/>
                                          </p:stCondLst>
                                        </p:cTn>
                                        <p:tgtEl>
                                          <p:spTgt spid="7">
                                            <p:txEl>
                                              <p:pRg st="18" end="18"/>
                                            </p:txEl>
                                          </p:spTgt>
                                        </p:tgtEl>
                                        <p:attrNameLst>
                                          <p:attrName>style.visibility</p:attrName>
                                        </p:attrNameLst>
                                      </p:cBhvr>
                                      <p:to>
                                        <p:strVal val="visible"/>
                                      </p:to>
                                    </p:set>
                                    <p:animEffect transition="in" filter="fade">
                                      <p:cBhvr>
                                        <p:cTn id="236" dur="500"/>
                                        <p:tgtEl>
                                          <p:spTgt spid="7">
                                            <p:txEl>
                                              <p:pRg st="18" end="18"/>
                                            </p:txEl>
                                          </p:spTgt>
                                        </p:tgtEl>
                                      </p:cBhvr>
                                    </p:animEffect>
                                  </p:childTnLst>
                                </p:cTn>
                              </p:par>
                              <p:par>
                                <p:cTn id="237" presetID="10" presetClass="entr" presetSubtype="0" fill="hold" nodeType="withEffect">
                                  <p:stCondLst>
                                    <p:cond delay="600"/>
                                  </p:stCondLst>
                                  <p:childTnLst>
                                    <p:set>
                                      <p:cBhvr>
                                        <p:cTn id="238" dur="1" fill="hold">
                                          <p:stCondLst>
                                            <p:cond delay="0"/>
                                          </p:stCondLst>
                                        </p:cTn>
                                        <p:tgtEl>
                                          <p:spTgt spid="7">
                                            <p:txEl>
                                              <p:pRg st="19" end="19"/>
                                            </p:txEl>
                                          </p:spTgt>
                                        </p:tgtEl>
                                        <p:attrNameLst>
                                          <p:attrName>style.visibility</p:attrName>
                                        </p:attrNameLst>
                                      </p:cBhvr>
                                      <p:to>
                                        <p:strVal val="visible"/>
                                      </p:to>
                                    </p:set>
                                    <p:animEffect transition="in" filter="fade">
                                      <p:cBhvr>
                                        <p:cTn id="239" dur="500"/>
                                        <p:tgtEl>
                                          <p:spTgt spid="7">
                                            <p:txEl>
                                              <p:pRg st="19" end="19"/>
                                            </p:txEl>
                                          </p:spTgt>
                                        </p:tgtEl>
                                      </p:cBhvr>
                                    </p:animEffect>
                                  </p:childTnLst>
                                </p:cTn>
                              </p:par>
                              <p:par>
                                <p:cTn id="240" presetID="10" presetClass="entr" presetSubtype="0" fill="hold" nodeType="withEffect">
                                  <p:stCondLst>
                                    <p:cond delay="800"/>
                                  </p:stCondLst>
                                  <p:childTnLst>
                                    <p:set>
                                      <p:cBhvr>
                                        <p:cTn id="241" dur="1" fill="hold">
                                          <p:stCondLst>
                                            <p:cond delay="0"/>
                                          </p:stCondLst>
                                        </p:cTn>
                                        <p:tgtEl>
                                          <p:spTgt spid="7">
                                            <p:txEl>
                                              <p:pRg st="20" end="20"/>
                                            </p:txEl>
                                          </p:spTgt>
                                        </p:tgtEl>
                                        <p:attrNameLst>
                                          <p:attrName>style.visibility</p:attrName>
                                        </p:attrNameLst>
                                      </p:cBhvr>
                                      <p:to>
                                        <p:strVal val="visible"/>
                                      </p:to>
                                    </p:set>
                                    <p:animEffect transition="in" filter="fade">
                                      <p:cBhvr>
                                        <p:cTn id="242" dur="500"/>
                                        <p:tgtEl>
                                          <p:spTgt spid="7">
                                            <p:txEl>
                                              <p:pRg st="20" end="20"/>
                                            </p:txEl>
                                          </p:spTgt>
                                        </p:tgtEl>
                                      </p:cBhvr>
                                    </p:animEffect>
                                  </p:childTnLst>
                                </p:cTn>
                              </p:par>
                              <p:par>
                                <p:cTn id="243" presetID="10" presetClass="entr" presetSubtype="0" fill="hold" nodeType="withEffect">
                                  <p:stCondLst>
                                    <p:cond delay="1000"/>
                                  </p:stCondLst>
                                  <p:childTnLst>
                                    <p:set>
                                      <p:cBhvr>
                                        <p:cTn id="244" dur="1" fill="hold">
                                          <p:stCondLst>
                                            <p:cond delay="0"/>
                                          </p:stCondLst>
                                        </p:cTn>
                                        <p:tgtEl>
                                          <p:spTgt spid="7">
                                            <p:txEl>
                                              <p:pRg st="21" end="21"/>
                                            </p:txEl>
                                          </p:spTgt>
                                        </p:tgtEl>
                                        <p:attrNameLst>
                                          <p:attrName>style.visibility</p:attrName>
                                        </p:attrNameLst>
                                      </p:cBhvr>
                                      <p:to>
                                        <p:strVal val="visible"/>
                                      </p:to>
                                    </p:set>
                                    <p:animEffect transition="in" filter="fade">
                                      <p:cBhvr>
                                        <p:cTn id="245" dur="500"/>
                                        <p:tgtEl>
                                          <p:spTgt spid="7">
                                            <p:txEl>
                                              <p:pRg st="21" end="21"/>
                                            </p:txEl>
                                          </p:spTgt>
                                        </p:tgtEl>
                                      </p:cBhvr>
                                    </p:animEffect>
                                  </p:childTnLst>
                                </p:cTn>
                              </p:par>
                              <p:par>
                                <p:cTn id="246" presetID="10" presetClass="entr" presetSubtype="0" fill="hold" nodeType="withEffect">
                                  <p:stCondLst>
                                    <p:cond delay="1200"/>
                                  </p:stCondLst>
                                  <p:childTnLst>
                                    <p:set>
                                      <p:cBhvr>
                                        <p:cTn id="247" dur="1" fill="hold">
                                          <p:stCondLst>
                                            <p:cond delay="0"/>
                                          </p:stCondLst>
                                        </p:cTn>
                                        <p:tgtEl>
                                          <p:spTgt spid="7">
                                            <p:txEl>
                                              <p:pRg st="22" end="22"/>
                                            </p:txEl>
                                          </p:spTgt>
                                        </p:tgtEl>
                                        <p:attrNameLst>
                                          <p:attrName>style.visibility</p:attrName>
                                        </p:attrNameLst>
                                      </p:cBhvr>
                                      <p:to>
                                        <p:strVal val="visible"/>
                                      </p:to>
                                    </p:set>
                                    <p:animEffect transition="in" filter="fade">
                                      <p:cBhvr>
                                        <p:cTn id="248" dur="500"/>
                                        <p:tgtEl>
                                          <p:spTgt spid="7">
                                            <p:txEl>
                                              <p:pRg st="22" end="22"/>
                                            </p:txEl>
                                          </p:spTgt>
                                        </p:tgtEl>
                                      </p:cBhvr>
                                    </p:animEffect>
                                  </p:childTnLst>
                                </p:cTn>
                              </p:par>
                              <p:par>
                                <p:cTn id="249" presetID="10" presetClass="entr" presetSubtype="0" fill="hold" nodeType="withEffect">
                                  <p:stCondLst>
                                    <p:cond delay="1400"/>
                                  </p:stCondLst>
                                  <p:childTnLst>
                                    <p:set>
                                      <p:cBhvr>
                                        <p:cTn id="250" dur="1" fill="hold">
                                          <p:stCondLst>
                                            <p:cond delay="0"/>
                                          </p:stCondLst>
                                        </p:cTn>
                                        <p:tgtEl>
                                          <p:spTgt spid="7">
                                            <p:txEl>
                                              <p:pRg st="23" end="23"/>
                                            </p:txEl>
                                          </p:spTgt>
                                        </p:tgtEl>
                                        <p:attrNameLst>
                                          <p:attrName>style.visibility</p:attrName>
                                        </p:attrNameLst>
                                      </p:cBhvr>
                                      <p:to>
                                        <p:strVal val="visible"/>
                                      </p:to>
                                    </p:set>
                                    <p:animEffect transition="in" filter="fade">
                                      <p:cBhvr>
                                        <p:cTn id="251" dur="500"/>
                                        <p:tgtEl>
                                          <p:spTgt spid="7">
                                            <p:txEl>
                                              <p:pRg st="23" end="23"/>
                                            </p:txEl>
                                          </p:spTgt>
                                        </p:tgtEl>
                                      </p:cBhvr>
                                    </p:animEffect>
                                  </p:childTnLst>
                                </p:cTn>
                              </p:par>
                            </p:childTnLst>
                          </p:cTn>
                        </p:par>
                      </p:childTnLst>
                    </p:cTn>
                  </p:par>
                  <p:par>
                    <p:cTn id="252" fill="hold">
                      <p:stCondLst>
                        <p:cond delay="indefinite"/>
                      </p:stCondLst>
                      <p:childTnLst>
                        <p:par>
                          <p:cTn id="253" fill="hold">
                            <p:stCondLst>
                              <p:cond delay="0"/>
                            </p:stCondLst>
                            <p:childTnLst>
                              <p:par>
                                <p:cTn id="254" presetID="10" presetClass="exit" presetSubtype="0" fill="hold" grpId="1" nodeType="clickEffect">
                                  <p:stCondLst>
                                    <p:cond delay="0"/>
                                  </p:stCondLst>
                                  <p:childTnLst>
                                    <p:animEffect transition="out" filter="fade">
                                      <p:cBhvr>
                                        <p:cTn id="255" dur="500"/>
                                        <p:tgtEl>
                                          <p:spTgt spid="7">
                                            <p:txEl>
                                              <p:pRg st="0" end="0"/>
                                            </p:txEl>
                                          </p:spTgt>
                                        </p:tgtEl>
                                      </p:cBhvr>
                                    </p:animEffect>
                                    <p:set>
                                      <p:cBhvr>
                                        <p:cTn id="256" dur="1" fill="hold">
                                          <p:stCondLst>
                                            <p:cond delay="499"/>
                                          </p:stCondLst>
                                        </p:cTn>
                                        <p:tgtEl>
                                          <p:spTgt spid="7">
                                            <p:txEl>
                                              <p:pRg st="0" end="0"/>
                                            </p:txEl>
                                          </p:spTgt>
                                        </p:tgtEl>
                                        <p:attrNameLst>
                                          <p:attrName>style.visibility</p:attrName>
                                        </p:attrNameLst>
                                      </p:cBhvr>
                                      <p:to>
                                        <p:strVal val="hidden"/>
                                      </p:to>
                                    </p:set>
                                  </p:childTnLst>
                                </p:cTn>
                              </p:par>
                              <p:par>
                                <p:cTn id="257" presetID="10" presetClass="exit" presetSubtype="0" fill="hold" grpId="1" nodeType="withEffect">
                                  <p:stCondLst>
                                    <p:cond delay="0"/>
                                  </p:stCondLst>
                                  <p:childTnLst>
                                    <p:animEffect transition="out" filter="fade">
                                      <p:cBhvr>
                                        <p:cTn id="258" dur="500"/>
                                        <p:tgtEl>
                                          <p:spTgt spid="7">
                                            <p:txEl>
                                              <p:pRg st="1" end="1"/>
                                            </p:txEl>
                                          </p:spTgt>
                                        </p:tgtEl>
                                      </p:cBhvr>
                                    </p:animEffect>
                                    <p:set>
                                      <p:cBhvr>
                                        <p:cTn id="259" dur="1" fill="hold">
                                          <p:stCondLst>
                                            <p:cond delay="499"/>
                                          </p:stCondLst>
                                        </p:cTn>
                                        <p:tgtEl>
                                          <p:spTgt spid="7">
                                            <p:txEl>
                                              <p:pRg st="1" end="1"/>
                                            </p:txEl>
                                          </p:spTgt>
                                        </p:tgtEl>
                                        <p:attrNameLst>
                                          <p:attrName>style.visibility</p:attrName>
                                        </p:attrNameLst>
                                      </p:cBhvr>
                                      <p:to>
                                        <p:strVal val="hidden"/>
                                      </p:to>
                                    </p:set>
                                  </p:childTnLst>
                                </p:cTn>
                              </p:par>
                              <p:par>
                                <p:cTn id="260" presetID="10" presetClass="exit" presetSubtype="0" fill="hold" grpId="1" nodeType="withEffect">
                                  <p:stCondLst>
                                    <p:cond delay="0"/>
                                  </p:stCondLst>
                                  <p:childTnLst>
                                    <p:animEffect transition="out" filter="fade">
                                      <p:cBhvr>
                                        <p:cTn id="261" dur="500"/>
                                        <p:tgtEl>
                                          <p:spTgt spid="7">
                                            <p:txEl>
                                              <p:pRg st="2" end="2"/>
                                            </p:txEl>
                                          </p:spTgt>
                                        </p:tgtEl>
                                      </p:cBhvr>
                                    </p:animEffect>
                                    <p:set>
                                      <p:cBhvr>
                                        <p:cTn id="262" dur="1" fill="hold">
                                          <p:stCondLst>
                                            <p:cond delay="499"/>
                                          </p:stCondLst>
                                        </p:cTn>
                                        <p:tgtEl>
                                          <p:spTgt spid="7">
                                            <p:txEl>
                                              <p:pRg st="2" end="2"/>
                                            </p:txEl>
                                          </p:spTgt>
                                        </p:tgtEl>
                                        <p:attrNameLst>
                                          <p:attrName>style.visibility</p:attrName>
                                        </p:attrNameLst>
                                      </p:cBhvr>
                                      <p:to>
                                        <p:strVal val="hidden"/>
                                      </p:to>
                                    </p:set>
                                  </p:childTnLst>
                                </p:cTn>
                              </p:par>
                              <p:par>
                                <p:cTn id="263" presetID="10" presetClass="exit" presetSubtype="0" fill="hold" grpId="1" nodeType="withEffect">
                                  <p:stCondLst>
                                    <p:cond delay="0"/>
                                  </p:stCondLst>
                                  <p:childTnLst>
                                    <p:animEffect transition="out" filter="fade">
                                      <p:cBhvr>
                                        <p:cTn id="264" dur="500"/>
                                        <p:tgtEl>
                                          <p:spTgt spid="7">
                                            <p:txEl>
                                              <p:pRg st="3" end="3"/>
                                            </p:txEl>
                                          </p:spTgt>
                                        </p:tgtEl>
                                      </p:cBhvr>
                                    </p:animEffect>
                                    <p:set>
                                      <p:cBhvr>
                                        <p:cTn id="265" dur="1" fill="hold">
                                          <p:stCondLst>
                                            <p:cond delay="499"/>
                                          </p:stCondLst>
                                        </p:cTn>
                                        <p:tgtEl>
                                          <p:spTgt spid="7">
                                            <p:txEl>
                                              <p:pRg st="3" end="3"/>
                                            </p:txEl>
                                          </p:spTgt>
                                        </p:tgtEl>
                                        <p:attrNameLst>
                                          <p:attrName>style.visibility</p:attrName>
                                        </p:attrNameLst>
                                      </p:cBhvr>
                                      <p:to>
                                        <p:strVal val="hidden"/>
                                      </p:to>
                                    </p:set>
                                  </p:childTnLst>
                                </p:cTn>
                              </p:par>
                              <p:par>
                                <p:cTn id="266" presetID="10" presetClass="exit" presetSubtype="0" fill="hold" grpId="1" nodeType="withEffect">
                                  <p:stCondLst>
                                    <p:cond delay="0"/>
                                  </p:stCondLst>
                                  <p:childTnLst>
                                    <p:animEffect transition="out" filter="fade">
                                      <p:cBhvr>
                                        <p:cTn id="267" dur="500"/>
                                        <p:tgtEl>
                                          <p:spTgt spid="7">
                                            <p:txEl>
                                              <p:pRg st="4" end="4"/>
                                            </p:txEl>
                                          </p:spTgt>
                                        </p:tgtEl>
                                      </p:cBhvr>
                                    </p:animEffect>
                                    <p:set>
                                      <p:cBhvr>
                                        <p:cTn id="268" dur="1" fill="hold">
                                          <p:stCondLst>
                                            <p:cond delay="499"/>
                                          </p:stCondLst>
                                        </p:cTn>
                                        <p:tgtEl>
                                          <p:spTgt spid="7">
                                            <p:txEl>
                                              <p:pRg st="4" end="4"/>
                                            </p:txEl>
                                          </p:spTgt>
                                        </p:tgtEl>
                                        <p:attrNameLst>
                                          <p:attrName>style.visibility</p:attrName>
                                        </p:attrNameLst>
                                      </p:cBhvr>
                                      <p:to>
                                        <p:strVal val="hidden"/>
                                      </p:to>
                                    </p:set>
                                  </p:childTnLst>
                                </p:cTn>
                              </p:par>
                              <p:par>
                                <p:cTn id="269" presetID="10" presetClass="exit" presetSubtype="0" fill="hold" grpId="1" nodeType="withEffect">
                                  <p:stCondLst>
                                    <p:cond delay="0"/>
                                  </p:stCondLst>
                                  <p:childTnLst>
                                    <p:animEffect transition="out" filter="fade">
                                      <p:cBhvr>
                                        <p:cTn id="270" dur="500"/>
                                        <p:tgtEl>
                                          <p:spTgt spid="7">
                                            <p:txEl>
                                              <p:pRg st="5" end="5"/>
                                            </p:txEl>
                                          </p:spTgt>
                                        </p:tgtEl>
                                      </p:cBhvr>
                                    </p:animEffect>
                                    <p:set>
                                      <p:cBhvr>
                                        <p:cTn id="271" dur="1" fill="hold">
                                          <p:stCondLst>
                                            <p:cond delay="499"/>
                                          </p:stCondLst>
                                        </p:cTn>
                                        <p:tgtEl>
                                          <p:spTgt spid="7">
                                            <p:txEl>
                                              <p:pRg st="5" end="5"/>
                                            </p:txEl>
                                          </p:spTgt>
                                        </p:tgtEl>
                                        <p:attrNameLst>
                                          <p:attrName>style.visibility</p:attrName>
                                        </p:attrNameLst>
                                      </p:cBhvr>
                                      <p:to>
                                        <p:strVal val="hidden"/>
                                      </p:to>
                                    </p:set>
                                  </p:childTnLst>
                                </p:cTn>
                              </p:par>
                              <p:par>
                                <p:cTn id="272" presetID="10" presetClass="exit" presetSubtype="0" fill="hold" grpId="1" nodeType="withEffect">
                                  <p:stCondLst>
                                    <p:cond delay="0"/>
                                  </p:stCondLst>
                                  <p:childTnLst>
                                    <p:animEffect transition="out" filter="fade">
                                      <p:cBhvr>
                                        <p:cTn id="273" dur="500"/>
                                        <p:tgtEl>
                                          <p:spTgt spid="7">
                                            <p:txEl>
                                              <p:pRg st="6" end="6"/>
                                            </p:txEl>
                                          </p:spTgt>
                                        </p:tgtEl>
                                      </p:cBhvr>
                                    </p:animEffect>
                                    <p:set>
                                      <p:cBhvr>
                                        <p:cTn id="274" dur="1" fill="hold">
                                          <p:stCondLst>
                                            <p:cond delay="499"/>
                                          </p:stCondLst>
                                        </p:cTn>
                                        <p:tgtEl>
                                          <p:spTgt spid="7">
                                            <p:txEl>
                                              <p:pRg st="6" end="6"/>
                                            </p:txEl>
                                          </p:spTgt>
                                        </p:tgtEl>
                                        <p:attrNameLst>
                                          <p:attrName>style.visibility</p:attrName>
                                        </p:attrNameLst>
                                      </p:cBhvr>
                                      <p:to>
                                        <p:strVal val="hidden"/>
                                      </p:to>
                                    </p:set>
                                  </p:childTnLst>
                                </p:cTn>
                              </p:par>
                              <p:par>
                                <p:cTn id="275" presetID="10" presetClass="exit" presetSubtype="0" fill="hold" grpId="1" nodeType="withEffect">
                                  <p:stCondLst>
                                    <p:cond delay="0"/>
                                  </p:stCondLst>
                                  <p:childTnLst>
                                    <p:animEffect transition="out" filter="fade">
                                      <p:cBhvr>
                                        <p:cTn id="276" dur="500"/>
                                        <p:tgtEl>
                                          <p:spTgt spid="7">
                                            <p:txEl>
                                              <p:pRg st="7" end="7"/>
                                            </p:txEl>
                                          </p:spTgt>
                                        </p:tgtEl>
                                      </p:cBhvr>
                                    </p:animEffect>
                                    <p:set>
                                      <p:cBhvr>
                                        <p:cTn id="277" dur="1" fill="hold">
                                          <p:stCondLst>
                                            <p:cond delay="499"/>
                                          </p:stCondLst>
                                        </p:cTn>
                                        <p:tgtEl>
                                          <p:spTgt spid="7">
                                            <p:txEl>
                                              <p:pRg st="7" end="7"/>
                                            </p:txEl>
                                          </p:spTgt>
                                        </p:tgtEl>
                                        <p:attrNameLst>
                                          <p:attrName>style.visibility</p:attrName>
                                        </p:attrNameLst>
                                      </p:cBhvr>
                                      <p:to>
                                        <p:strVal val="hidden"/>
                                      </p:to>
                                    </p:set>
                                  </p:childTnLst>
                                </p:cTn>
                              </p:par>
                              <p:par>
                                <p:cTn id="278" presetID="10" presetClass="exit" presetSubtype="0" fill="hold" grpId="1" nodeType="withEffect">
                                  <p:stCondLst>
                                    <p:cond delay="0"/>
                                  </p:stCondLst>
                                  <p:childTnLst>
                                    <p:animEffect transition="out" filter="fade">
                                      <p:cBhvr>
                                        <p:cTn id="279" dur="500"/>
                                        <p:tgtEl>
                                          <p:spTgt spid="7">
                                            <p:txEl>
                                              <p:pRg st="8" end="8"/>
                                            </p:txEl>
                                          </p:spTgt>
                                        </p:tgtEl>
                                      </p:cBhvr>
                                    </p:animEffect>
                                    <p:set>
                                      <p:cBhvr>
                                        <p:cTn id="280" dur="1" fill="hold">
                                          <p:stCondLst>
                                            <p:cond delay="499"/>
                                          </p:stCondLst>
                                        </p:cTn>
                                        <p:tgtEl>
                                          <p:spTgt spid="7">
                                            <p:txEl>
                                              <p:pRg st="8" end="8"/>
                                            </p:txEl>
                                          </p:spTgt>
                                        </p:tgtEl>
                                        <p:attrNameLst>
                                          <p:attrName>style.visibility</p:attrName>
                                        </p:attrNameLst>
                                      </p:cBhvr>
                                      <p:to>
                                        <p:strVal val="hidden"/>
                                      </p:to>
                                    </p:set>
                                  </p:childTnLst>
                                </p:cTn>
                              </p:par>
                              <p:par>
                                <p:cTn id="281" presetID="10" presetClass="exit" presetSubtype="0" fill="hold" grpId="1" nodeType="withEffect">
                                  <p:stCondLst>
                                    <p:cond delay="0"/>
                                  </p:stCondLst>
                                  <p:childTnLst>
                                    <p:animEffect transition="out" filter="fade">
                                      <p:cBhvr>
                                        <p:cTn id="282" dur="500"/>
                                        <p:tgtEl>
                                          <p:spTgt spid="7">
                                            <p:txEl>
                                              <p:pRg st="9" end="9"/>
                                            </p:txEl>
                                          </p:spTgt>
                                        </p:tgtEl>
                                      </p:cBhvr>
                                    </p:animEffect>
                                    <p:set>
                                      <p:cBhvr>
                                        <p:cTn id="283" dur="1" fill="hold">
                                          <p:stCondLst>
                                            <p:cond delay="499"/>
                                          </p:stCondLst>
                                        </p:cTn>
                                        <p:tgtEl>
                                          <p:spTgt spid="7">
                                            <p:txEl>
                                              <p:pRg st="9" end="9"/>
                                            </p:txEl>
                                          </p:spTgt>
                                        </p:tgtEl>
                                        <p:attrNameLst>
                                          <p:attrName>style.visibility</p:attrName>
                                        </p:attrNameLst>
                                      </p:cBhvr>
                                      <p:to>
                                        <p:strVal val="hidden"/>
                                      </p:to>
                                    </p:set>
                                  </p:childTnLst>
                                </p:cTn>
                              </p:par>
                              <p:par>
                                <p:cTn id="284" presetID="10" presetClass="exit" presetSubtype="0" fill="hold" grpId="1" nodeType="withEffect">
                                  <p:stCondLst>
                                    <p:cond delay="0"/>
                                  </p:stCondLst>
                                  <p:childTnLst>
                                    <p:animEffect transition="out" filter="fade">
                                      <p:cBhvr>
                                        <p:cTn id="285" dur="500"/>
                                        <p:tgtEl>
                                          <p:spTgt spid="7">
                                            <p:txEl>
                                              <p:pRg st="10" end="10"/>
                                            </p:txEl>
                                          </p:spTgt>
                                        </p:tgtEl>
                                      </p:cBhvr>
                                    </p:animEffect>
                                    <p:set>
                                      <p:cBhvr>
                                        <p:cTn id="286" dur="1" fill="hold">
                                          <p:stCondLst>
                                            <p:cond delay="499"/>
                                          </p:stCondLst>
                                        </p:cTn>
                                        <p:tgtEl>
                                          <p:spTgt spid="7">
                                            <p:txEl>
                                              <p:pRg st="10" end="10"/>
                                            </p:txEl>
                                          </p:spTgt>
                                        </p:tgtEl>
                                        <p:attrNameLst>
                                          <p:attrName>style.visibility</p:attrName>
                                        </p:attrNameLst>
                                      </p:cBhvr>
                                      <p:to>
                                        <p:strVal val="hidden"/>
                                      </p:to>
                                    </p:set>
                                  </p:childTnLst>
                                </p:cTn>
                              </p:par>
                              <p:par>
                                <p:cTn id="287" presetID="10" presetClass="exit" presetSubtype="0" fill="hold" grpId="1" nodeType="withEffect">
                                  <p:stCondLst>
                                    <p:cond delay="0"/>
                                  </p:stCondLst>
                                  <p:childTnLst>
                                    <p:animEffect transition="out" filter="fade">
                                      <p:cBhvr>
                                        <p:cTn id="288" dur="500"/>
                                        <p:tgtEl>
                                          <p:spTgt spid="7">
                                            <p:txEl>
                                              <p:pRg st="13" end="13"/>
                                            </p:txEl>
                                          </p:spTgt>
                                        </p:tgtEl>
                                      </p:cBhvr>
                                    </p:animEffect>
                                    <p:set>
                                      <p:cBhvr>
                                        <p:cTn id="289" dur="1" fill="hold">
                                          <p:stCondLst>
                                            <p:cond delay="499"/>
                                          </p:stCondLst>
                                        </p:cTn>
                                        <p:tgtEl>
                                          <p:spTgt spid="7">
                                            <p:txEl>
                                              <p:pRg st="13" end="13"/>
                                            </p:txEl>
                                          </p:spTgt>
                                        </p:tgtEl>
                                        <p:attrNameLst>
                                          <p:attrName>style.visibility</p:attrName>
                                        </p:attrNameLst>
                                      </p:cBhvr>
                                      <p:to>
                                        <p:strVal val="hidden"/>
                                      </p:to>
                                    </p:set>
                                  </p:childTnLst>
                                </p:cTn>
                              </p:par>
                              <p:par>
                                <p:cTn id="290" presetID="10" presetClass="exit" presetSubtype="0" fill="hold" grpId="1" nodeType="withEffect">
                                  <p:stCondLst>
                                    <p:cond delay="0"/>
                                  </p:stCondLst>
                                  <p:childTnLst>
                                    <p:animEffect transition="out" filter="fade">
                                      <p:cBhvr>
                                        <p:cTn id="291" dur="500"/>
                                        <p:tgtEl>
                                          <p:spTgt spid="7">
                                            <p:txEl>
                                              <p:pRg st="14" end="14"/>
                                            </p:txEl>
                                          </p:spTgt>
                                        </p:tgtEl>
                                      </p:cBhvr>
                                    </p:animEffect>
                                    <p:set>
                                      <p:cBhvr>
                                        <p:cTn id="292" dur="1" fill="hold">
                                          <p:stCondLst>
                                            <p:cond delay="499"/>
                                          </p:stCondLst>
                                        </p:cTn>
                                        <p:tgtEl>
                                          <p:spTgt spid="7">
                                            <p:txEl>
                                              <p:pRg st="14" end="14"/>
                                            </p:txEl>
                                          </p:spTgt>
                                        </p:tgtEl>
                                        <p:attrNameLst>
                                          <p:attrName>style.visibility</p:attrName>
                                        </p:attrNameLst>
                                      </p:cBhvr>
                                      <p:to>
                                        <p:strVal val="hidden"/>
                                      </p:to>
                                    </p:set>
                                  </p:childTnLst>
                                </p:cTn>
                              </p:par>
                              <p:par>
                                <p:cTn id="293" presetID="10" presetClass="exit" presetSubtype="0" fill="hold" grpId="1" nodeType="withEffect">
                                  <p:stCondLst>
                                    <p:cond delay="0"/>
                                  </p:stCondLst>
                                  <p:childTnLst>
                                    <p:animEffect transition="out" filter="fade">
                                      <p:cBhvr>
                                        <p:cTn id="294" dur="500"/>
                                        <p:tgtEl>
                                          <p:spTgt spid="7">
                                            <p:txEl>
                                              <p:pRg st="16" end="16"/>
                                            </p:txEl>
                                          </p:spTgt>
                                        </p:tgtEl>
                                      </p:cBhvr>
                                    </p:animEffect>
                                    <p:set>
                                      <p:cBhvr>
                                        <p:cTn id="295" dur="1" fill="hold">
                                          <p:stCondLst>
                                            <p:cond delay="499"/>
                                          </p:stCondLst>
                                        </p:cTn>
                                        <p:tgtEl>
                                          <p:spTgt spid="7">
                                            <p:txEl>
                                              <p:pRg st="16" end="16"/>
                                            </p:txEl>
                                          </p:spTgt>
                                        </p:tgtEl>
                                        <p:attrNameLst>
                                          <p:attrName>style.visibility</p:attrName>
                                        </p:attrNameLst>
                                      </p:cBhvr>
                                      <p:to>
                                        <p:strVal val="hidden"/>
                                      </p:to>
                                    </p:set>
                                  </p:childTnLst>
                                </p:cTn>
                              </p:par>
                              <p:par>
                                <p:cTn id="296" presetID="10" presetClass="exit" presetSubtype="0" fill="hold" grpId="1" nodeType="withEffect">
                                  <p:stCondLst>
                                    <p:cond delay="0"/>
                                  </p:stCondLst>
                                  <p:childTnLst>
                                    <p:animEffect transition="out" filter="fade">
                                      <p:cBhvr>
                                        <p:cTn id="297" dur="500"/>
                                        <p:tgtEl>
                                          <p:spTgt spid="7">
                                            <p:txEl>
                                              <p:pRg st="17" end="17"/>
                                            </p:txEl>
                                          </p:spTgt>
                                        </p:tgtEl>
                                      </p:cBhvr>
                                    </p:animEffect>
                                    <p:set>
                                      <p:cBhvr>
                                        <p:cTn id="298" dur="1" fill="hold">
                                          <p:stCondLst>
                                            <p:cond delay="499"/>
                                          </p:stCondLst>
                                        </p:cTn>
                                        <p:tgtEl>
                                          <p:spTgt spid="7">
                                            <p:txEl>
                                              <p:pRg st="17" end="17"/>
                                            </p:txEl>
                                          </p:spTgt>
                                        </p:tgtEl>
                                        <p:attrNameLst>
                                          <p:attrName>style.visibility</p:attrName>
                                        </p:attrNameLst>
                                      </p:cBhvr>
                                      <p:to>
                                        <p:strVal val="hidden"/>
                                      </p:to>
                                    </p:set>
                                  </p:childTnLst>
                                </p:cTn>
                              </p:par>
                              <p:par>
                                <p:cTn id="299" presetID="10" presetClass="exit" presetSubtype="0" fill="hold" grpId="1" nodeType="withEffect">
                                  <p:stCondLst>
                                    <p:cond delay="0"/>
                                  </p:stCondLst>
                                  <p:childTnLst>
                                    <p:animEffect transition="out" filter="fade">
                                      <p:cBhvr>
                                        <p:cTn id="300" dur="500"/>
                                        <p:tgtEl>
                                          <p:spTgt spid="7">
                                            <p:txEl>
                                              <p:pRg st="18" end="18"/>
                                            </p:txEl>
                                          </p:spTgt>
                                        </p:tgtEl>
                                      </p:cBhvr>
                                    </p:animEffect>
                                    <p:set>
                                      <p:cBhvr>
                                        <p:cTn id="301" dur="1" fill="hold">
                                          <p:stCondLst>
                                            <p:cond delay="499"/>
                                          </p:stCondLst>
                                        </p:cTn>
                                        <p:tgtEl>
                                          <p:spTgt spid="7">
                                            <p:txEl>
                                              <p:pRg st="18" end="18"/>
                                            </p:txEl>
                                          </p:spTgt>
                                        </p:tgtEl>
                                        <p:attrNameLst>
                                          <p:attrName>style.visibility</p:attrName>
                                        </p:attrNameLst>
                                      </p:cBhvr>
                                      <p:to>
                                        <p:strVal val="hidden"/>
                                      </p:to>
                                    </p:set>
                                  </p:childTnLst>
                                </p:cTn>
                              </p:par>
                              <p:par>
                                <p:cTn id="302" presetID="10" presetClass="exit" presetSubtype="0" fill="hold" grpId="1" nodeType="withEffect">
                                  <p:stCondLst>
                                    <p:cond delay="0"/>
                                  </p:stCondLst>
                                  <p:childTnLst>
                                    <p:animEffect transition="out" filter="fade">
                                      <p:cBhvr>
                                        <p:cTn id="303" dur="500"/>
                                        <p:tgtEl>
                                          <p:spTgt spid="7">
                                            <p:txEl>
                                              <p:pRg st="19" end="19"/>
                                            </p:txEl>
                                          </p:spTgt>
                                        </p:tgtEl>
                                      </p:cBhvr>
                                    </p:animEffect>
                                    <p:set>
                                      <p:cBhvr>
                                        <p:cTn id="304" dur="1" fill="hold">
                                          <p:stCondLst>
                                            <p:cond delay="499"/>
                                          </p:stCondLst>
                                        </p:cTn>
                                        <p:tgtEl>
                                          <p:spTgt spid="7">
                                            <p:txEl>
                                              <p:pRg st="19" end="19"/>
                                            </p:txEl>
                                          </p:spTgt>
                                        </p:tgtEl>
                                        <p:attrNameLst>
                                          <p:attrName>style.visibility</p:attrName>
                                        </p:attrNameLst>
                                      </p:cBhvr>
                                      <p:to>
                                        <p:strVal val="hidden"/>
                                      </p:to>
                                    </p:set>
                                  </p:childTnLst>
                                </p:cTn>
                              </p:par>
                              <p:par>
                                <p:cTn id="305" presetID="10" presetClass="exit" presetSubtype="0" fill="hold" grpId="1" nodeType="withEffect">
                                  <p:stCondLst>
                                    <p:cond delay="0"/>
                                  </p:stCondLst>
                                  <p:childTnLst>
                                    <p:animEffect transition="out" filter="fade">
                                      <p:cBhvr>
                                        <p:cTn id="306" dur="500"/>
                                        <p:tgtEl>
                                          <p:spTgt spid="7">
                                            <p:txEl>
                                              <p:pRg st="20" end="20"/>
                                            </p:txEl>
                                          </p:spTgt>
                                        </p:tgtEl>
                                      </p:cBhvr>
                                    </p:animEffect>
                                    <p:set>
                                      <p:cBhvr>
                                        <p:cTn id="307" dur="1" fill="hold">
                                          <p:stCondLst>
                                            <p:cond delay="499"/>
                                          </p:stCondLst>
                                        </p:cTn>
                                        <p:tgtEl>
                                          <p:spTgt spid="7">
                                            <p:txEl>
                                              <p:pRg st="20" end="20"/>
                                            </p:txEl>
                                          </p:spTgt>
                                        </p:tgtEl>
                                        <p:attrNameLst>
                                          <p:attrName>style.visibility</p:attrName>
                                        </p:attrNameLst>
                                      </p:cBhvr>
                                      <p:to>
                                        <p:strVal val="hidden"/>
                                      </p:to>
                                    </p:set>
                                  </p:childTnLst>
                                </p:cTn>
                              </p:par>
                              <p:par>
                                <p:cTn id="308" presetID="10" presetClass="exit" presetSubtype="0" fill="hold" grpId="1" nodeType="withEffect">
                                  <p:stCondLst>
                                    <p:cond delay="0"/>
                                  </p:stCondLst>
                                  <p:childTnLst>
                                    <p:animEffect transition="out" filter="fade">
                                      <p:cBhvr>
                                        <p:cTn id="309" dur="500"/>
                                        <p:tgtEl>
                                          <p:spTgt spid="7">
                                            <p:txEl>
                                              <p:pRg st="21" end="21"/>
                                            </p:txEl>
                                          </p:spTgt>
                                        </p:tgtEl>
                                      </p:cBhvr>
                                    </p:animEffect>
                                    <p:set>
                                      <p:cBhvr>
                                        <p:cTn id="310" dur="1" fill="hold">
                                          <p:stCondLst>
                                            <p:cond delay="499"/>
                                          </p:stCondLst>
                                        </p:cTn>
                                        <p:tgtEl>
                                          <p:spTgt spid="7">
                                            <p:txEl>
                                              <p:pRg st="21" end="21"/>
                                            </p:txEl>
                                          </p:spTgt>
                                        </p:tgtEl>
                                        <p:attrNameLst>
                                          <p:attrName>style.visibility</p:attrName>
                                        </p:attrNameLst>
                                      </p:cBhvr>
                                      <p:to>
                                        <p:strVal val="hidden"/>
                                      </p:to>
                                    </p:set>
                                  </p:childTnLst>
                                </p:cTn>
                              </p:par>
                              <p:par>
                                <p:cTn id="311" presetID="10" presetClass="exit" presetSubtype="0" fill="hold" grpId="1" nodeType="withEffect">
                                  <p:stCondLst>
                                    <p:cond delay="0"/>
                                  </p:stCondLst>
                                  <p:childTnLst>
                                    <p:animEffect transition="out" filter="fade">
                                      <p:cBhvr>
                                        <p:cTn id="312" dur="500"/>
                                        <p:tgtEl>
                                          <p:spTgt spid="7">
                                            <p:txEl>
                                              <p:pRg st="22" end="22"/>
                                            </p:txEl>
                                          </p:spTgt>
                                        </p:tgtEl>
                                      </p:cBhvr>
                                    </p:animEffect>
                                    <p:set>
                                      <p:cBhvr>
                                        <p:cTn id="313" dur="1" fill="hold">
                                          <p:stCondLst>
                                            <p:cond delay="499"/>
                                          </p:stCondLst>
                                        </p:cTn>
                                        <p:tgtEl>
                                          <p:spTgt spid="7">
                                            <p:txEl>
                                              <p:pRg st="22" end="22"/>
                                            </p:txEl>
                                          </p:spTgt>
                                        </p:tgtEl>
                                        <p:attrNameLst>
                                          <p:attrName>style.visibility</p:attrName>
                                        </p:attrNameLst>
                                      </p:cBhvr>
                                      <p:to>
                                        <p:strVal val="hidden"/>
                                      </p:to>
                                    </p:set>
                                  </p:childTnLst>
                                </p:cTn>
                              </p:par>
                              <p:par>
                                <p:cTn id="314" presetID="10" presetClass="exit" presetSubtype="0" fill="hold" grpId="1" nodeType="withEffect">
                                  <p:stCondLst>
                                    <p:cond delay="0"/>
                                  </p:stCondLst>
                                  <p:childTnLst>
                                    <p:animEffect transition="out" filter="fade">
                                      <p:cBhvr>
                                        <p:cTn id="315" dur="500"/>
                                        <p:tgtEl>
                                          <p:spTgt spid="7">
                                            <p:txEl>
                                              <p:pRg st="23" end="23"/>
                                            </p:txEl>
                                          </p:spTgt>
                                        </p:tgtEl>
                                      </p:cBhvr>
                                    </p:animEffect>
                                    <p:set>
                                      <p:cBhvr>
                                        <p:cTn id="316" dur="1" fill="hold">
                                          <p:stCondLst>
                                            <p:cond delay="499"/>
                                          </p:stCondLst>
                                        </p:cTn>
                                        <p:tgtEl>
                                          <p:spTgt spid="7">
                                            <p:txEl>
                                              <p:pRg st="23" end="23"/>
                                            </p:txEl>
                                          </p:spTgt>
                                        </p:tgtEl>
                                        <p:attrNameLst>
                                          <p:attrName>style.visibility</p:attrName>
                                        </p:attrNameLst>
                                      </p:cBhvr>
                                      <p:to>
                                        <p:strVal val="hidden"/>
                                      </p:to>
                                    </p:set>
                                  </p:childTnLst>
                                </p:cTn>
                              </p:par>
                            </p:childTnLst>
                          </p:cTn>
                        </p:par>
                        <p:par>
                          <p:cTn id="317" fill="hold">
                            <p:stCondLst>
                              <p:cond delay="500"/>
                            </p:stCondLst>
                            <p:childTnLst>
                              <p:par>
                                <p:cTn id="318" presetID="10" presetClass="entr" presetSubtype="0" fill="hold" grpId="0" nodeType="afterEffect">
                                  <p:stCondLst>
                                    <p:cond delay="0"/>
                                  </p:stCondLst>
                                  <p:childTnLst>
                                    <p:set>
                                      <p:cBhvr>
                                        <p:cTn id="319" dur="1" fill="hold">
                                          <p:stCondLst>
                                            <p:cond delay="0"/>
                                          </p:stCondLst>
                                        </p:cTn>
                                        <p:tgtEl>
                                          <p:spTgt spid="8">
                                            <p:txEl>
                                              <p:pRg st="0" end="0"/>
                                            </p:txEl>
                                          </p:spTgt>
                                        </p:tgtEl>
                                        <p:attrNameLst>
                                          <p:attrName>style.visibility</p:attrName>
                                        </p:attrNameLst>
                                      </p:cBhvr>
                                      <p:to>
                                        <p:strVal val="visible"/>
                                      </p:to>
                                    </p:set>
                                    <p:animEffect transition="in" filter="fade">
                                      <p:cBhvr>
                                        <p:cTn id="320" dur="500"/>
                                        <p:tgtEl>
                                          <p:spTgt spid="8">
                                            <p:txEl>
                                              <p:pRg st="0" end="0"/>
                                            </p:txEl>
                                          </p:spTgt>
                                        </p:tgtEl>
                                      </p:cBhvr>
                                    </p:animEffect>
                                  </p:childTnLst>
                                </p:cTn>
                              </p:par>
                            </p:childTnLst>
                          </p:cTn>
                        </p:par>
                        <p:par>
                          <p:cTn id="321" fill="hold">
                            <p:stCondLst>
                              <p:cond delay="1000"/>
                            </p:stCondLst>
                            <p:childTnLst>
                              <p:par>
                                <p:cTn id="322" presetID="10" presetClass="entr" presetSubtype="0" fill="hold" grpId="0" nodeType="afterEffect">
                                  <p:stCondLst>
                                    <p:cond delay="0"/>
                                  </p:stCondLst>
                                  <p:childTnLst>
                                    <p:set>
                                      <p:cBhvr>
                                        <p:cTn id="323" dur="1" fill="hold">
                                          <p:stCondLst>
                                            <p:cond delay="0"/>
                                          </p:stCondLst>
                                        </p:cTn>
                                        <p:tgtEl>
                                          <p:spTgt spid="8">
                                            <p:txEl>
                                              <p:pRg st="1" end="1"/>
                                            </p:txEl>
                                          </p:spTgt>
                                        </p:tgtEl>
                                        <p:attrNameLst>
                                          <p:attrName>style.visibility</p:attrName>
                                        </p:attrNameLst>
                                      </p:cBhvr>
                                      <p:to>
                                        <p:strVal val="visible"/>
                                      </p:to>
                                    </p:set>
                                    <p:animEffect transition="in" filter="fade">
                                      <p:cBhvr>
                                        <p:cTn id="324" dur="500"/>
                                        <p:tgtEl>
                                          <p:spTgt spid="8">
                                            <p:txEl>
                                              <p:pRg st="1" end="1"/>
                                            </p:txEl>
                                          </p:spTgt>
                                        </p:tgtEl>
                                      </p:cBhvr>
                                    </p:animEffect>
                                  </p:childTnLst>
                                </p:cTn>
                              </p:par>
                            </p:childTnLst>
                          </p:cTn>
                        </p:par>
                        <p:par>
                          <p:cTn id="325" fill="hold">
                            <p:stCondLst>
                              <p:cond delay="1500"/>
                            </p:stCondLst>
                            <p:childTnLst>
                              <p:par>
                                <p:cTn id="326" presetID="10" presetClass="entr" presetSubtype="0" fill="hold" grpId="0" nodeType="afterEffect">
                                  <p:stCondLst>
                                    <p:cond delay="0"/>
                                  </p:stCondLst>
                                  <p:childTnLst>
                                    <p:set>
                                      <p:cBhvr>
                                        <p:cTn id="327" dur="1" fill="hold">
                                          <p:stCondLst>
                                            <p:cond delay="0"/>
                                          </p:stCondLst>
                                        </p:cTn>
                                        <p:tgtEl>
                                          <p:spTgt spid="8">
                                            <p:txEl>
                                              <p:pRg st="14" end="14"/>
                                            </p:txEl>
                                          </p:spTgt>
                                        </p:tgtEl>
                                        <p:attrNameLst>
                                          <p:attrName>style.visibility</p:attrName>
                                        </p:attrNameLst>
                                      </p:cBhvr>
                                      <p:to>
                                        <p:strVal val="visible"/>
                                      </p:to>
                                    </p:set>
                                    <p:animEffect transition="in" filter="fade">
                                      <p:cBhvr>
                                        <p:cTn id="328" dur="500"/>
                                        <p:tgtEl>
                                          <p:spTgt spid="8">
                                            <p:txEl>
                                              <p:pRg st="14" end="14"/>
                                            </p:txEl>
                                          </p:spTgt>
                                        </p:tgtEl>
                                      </p:cBhvr>
                                    </p:animEffect>
                                  </p:childTnLst>
                                </p:cTn>
                              </p:par>
                              <p:par>
                                <p:cTn id="329" presetID="10" presetClass="entr" presetSubtype="0" fill="hold" grpId="0" nodeType="withEffect">
                                  <p:stCondLst>
                                    <p:cond delay="200"/>
                                  </p:stCondLst>
                                  <p:childTnLst>
                                    <p:set>
                                      <p:cBhvr>
                                        <p:cTn id="330" dur="1" fill="hold">
                                          <p:stCondLst>
                                            <p:cond delay="0"/>
                                          </p:stCondLst>
                                        </p:cTn>
                                        <p:tgtEl>
                                          <p:spTgt spid="8">
                                            <p:txEl>
                                              <p:pRg st="15" end="15"/>
                                            </p:txEl>
                                          </p:spTgt>
                                        </p:tgtEl>
                                        <p:attrNameLst>
                                          <p:attrName>style.visibility</p:attrName>
                                        </p:attrNameLst>
                                      </p:cBhvr>
                                      <p:to>
                                        <p:strVal val="visible"/>
                                      </p:to>
                                    </p:set>
                                    <p:animEffect transition="in" filter="fade">
                                      <p:cBhvr>
                                        <p:cTn id="331" dur="500"/>
                                        <p:tgtEl>
                                          <p:spTgt spid="8">
                                            <p:txEl>
                                              <p:pRg st="15" end="15"/>
                                            </p:txEl>
                                          </p:spTgt>
                                        </p:tgtEl>
                                      </p:cBhvr>
                                    </p:animEffect>
                                  </p:childTnLst>
                                </p:cTn>
                              </p:par>
                              <p:par>
                                <p:cTn id="332" presetID="10" presetClass="entr" presetSubtype="0" fill="hold" grpId="0" nodeType="withEffect">
                                  <p:stCondLst>
                                    <p:cond delay="400"/>
                                  </p:stCondLst>
                                  <p:childTnLst>
                                    <p:set>
                                      <p:cBhvr>
                                        <p:cTn id="333" dur="1" fill="hold">
                                          <p:stCondLst>
                                            <p:cond delay="0"/>
                                          </p:stCondLst>
                                        </p:cTn>
                                        <p:tgtEl>
                                          <p:spTgt spid="8">
                                            <p:txEl>
                                              <p:pRg st="3" end="3"/>
                                            </p:txEl>
                                          </p:spTgt>
                                        </p:tgtEl>
                                        <p:attrNameLst>
                                          <p:attrName>style.visibility</p:attrName>
                                        </p:attrNameLst>
                                      </p:cBhvr>
                                      <p:to>
                                        <p:strVal val="visible"/>
                                      </p:to>
                                    </p:set>
                                    <p:animEffect transition="in" filter="fade">
                                      <p:cBhvr>
                                        <p:cTn id="334" dur="500"/>
                                        <p:tgtEl>
                                          <p:spTgt spid="8">
                                            <p:txEl>
                                              <p:pRg st="3" end="3"/>
                                            </p:txEl>
                                          </p:spTgt>
                                        </p:tgtEl>
                                      </p:cBhvr>
                                    </p:animEffect>
                                  </p:childTnLst>
                                </p:cTn>
                              </p:par>
                              <p:par>
                                <p:cTn id="335" presetID="10" presetClass="entr" presetSubtype="0" fill="hold" grpId="0" nodeType="withEffect">
                                  <p:stCondLst>
                                    <p:cond delay="700"/>
                                  </p:stCondLst>
                                  <p:childTnLst>
                                    <p:set>
                                      <p:cBhvr>
                                        <p:cTn id="336" dur="1" fill="hold">
                                          <p:stCondLst>
                                            <p:cond delay="0"/>
                                          </p:stCondLst>
                                        </p:cTn>
                                        <p:tgtEl>
                                          <p:spTgt spid="8">
                                            <p:txEl>
                                              <p:pRg st="4" end="4"/>
                                            </p:txEl>
                                          </p:spTgt>
                                        </p:tgtEl>
                                        <p:attrNameLst>
                                          <p:attrName>style.visibility</p:attrName>
                                        </p:attrNameLst>
                                      </p:cBhvr>
                                      <p:to>
                                        <p:strVal val="visible"/>
                                      </p:to>
                                    </p:set>
                                    <p:animEffect transition="in" filter="fade">
                                      <p:cBhvr>
                                        <p:cTn id="337" dur="500"/>
                                        <p:tgtEl>
                                          <p:spTgt spid="8">
                                            <p:txEl>
                                              <p:pRg st="4" end="4"/>
                                            </p:txEl>
                                          </p:spTgt>
                                        </p:tgtEl>
                                      </p:cBhvr>
                                    </p:animEffect>
                                  </p:childTnLst>
                                </p:cTn>
                              </p:par>
                              <p:par>
                                <p:cTn id="338" presetID="10" presetClass="entr" presetSubtype="0" fill="hold" grpId="0" nodeType="withEffect">
                                  <p:stCondLst>
                                    <p:cond delay="900"/>
                                  </p:stCondLst>
                                  <p:childTnLst>
                                    <p:set>
                                      <p:cBhvr>
                                        <p:cTn id="339" dur="1" fill="hold">
                                          <p:stCondLst>
                                            <p:cond delay="0"/>
                                          </p:stCondLst>
                                        </p:cTn>
                                        <p:tgtEl>
                                          <p:spTgt spid="8">
                                            <p:txEl>
                                              <p:pRg st="5" end="5"/>
                                            </p:txEl>
                                          </p:spTgt>
                                        </p:tgtEl>
                                        <p:attrNameLst>
                                          <p:attrName>style.visibility</p:attrName>
                                        </p:attrNameLst>
                                      </p:cBhvr>
                                      <p:to>
                                        <p:strVal val="visible"/>
                                      </p:to>
                                    </p:set>
                                    <p:animEffect transition="in" filter="fade">
                                      <p:cBhvr>
                                        <p:cTn id="340" dur="500"/>
                                        <p:tgtEl>
                                          <p:spTgt spid="8">
                                            <p:txEl>
                                              <p:pRg st="5" end="5"/>
                                            </p:txEl>
                                          </p:spTgt>
                                        </p:tgtEl>
                                      </p:cBhvr>
                                    </p:animEffect>
                                  </p:childTnLst>
                                </p:cTn>
                              </p:par>
                              <p:par>
                                <p:cTn id="341" presetID="10" presetClass="entr" presetSubtype="0" fill="hold" grpId="0" nodeType="withEffect">
                                  <p:stCondLst>
                                    <p:cond delay="1100"/>
                                  </p:stCondLst>
                                  <p:childTnLst>
                                    <p:set>
                                      <p:cBhvr>
                                        <p:cTn id="342" dur="1" fill="hold">
                                          <p:stCondLst>
                                            <p:cond delay="0"/>
                                          </p:stCondLst>
                                        </p:cTn>
                                        <p:tgtEl>
                                          <p:spTgt spid="8">
                                            <p:txEl>
                                              <p:pRg st="6" end="6"/>
                                            </p:txEl>
                                          </p:spTgt>
                                        </p:tgtEl>
                                        <p:attrNameLst>
                                          <p:attrName>style.visibility</p:attrName>
                                        </p:attrNameLst>
                                      </p:cBhvr>
                                      <p:to>
                                        <p:strVal val="visible"/>
                                      </p:to>
                                    </p:set>
                                    <p:animEffect transition="in" filter="fade">
                                      <p:cBhvr>
                                        <p:cTn id="343" dur="500"/>
                                        <p:tgtEl>
                                          <p:spTgt spid="8">
                                            <p:txEl>
                                              <p:pRg st="6" end="6"/>
                                            </p:txEl>
                                          </p:spTgt>
                                        </p:tgtEl>
                                      </p:cBhvr>
                                    </p:animEffect>
                                  </p:childTnLst>
                                </p:cTn>
                              </p:par>
                              <p:par>
                                <p:cTn id="344" presetID="10" presetClass="entr" presetSubtype="0" fill="hold" grpId="0" nodeType="withEffect">
                                  <p:stCondLst>
                                    <p:cond delay="1300"/>
                                  </p:stCondLst>
                                  <p:childTnLst>
                                    <p:set>
                                      <p:cBhvr>
                                        <p:cTn id="345" dur="1" fill="hold">
                                          <p:stCondLst>
                                            <p:cond delay="0"/>
                                          </p:stCondLst>
                                        </p:cTn>
                                        <p:tgtEl>
                                          <p:spTgt spid="8">
                                            <p:txEl>
                                              <p:pRg st="7" end="7"/>
                                            </p:txEl>
                                          </p:spTgt>
                                        </p:tgtEl>
                                        <p:attrNameLst>
                                          <p:attrName>style.visibility</p:attrName>
                                        </p:attrNameLst>
                                      </p:cBhvr>
                                      <p:to>
                                        <p:strVal val="visible"/>
                                      </p:to>
                                    </p:set>
                                    <p:animEffect transition="in" filter="fade">
                                      <p:cBhvr>
                                        <p:cTn id="346" dur="500"/>
                                        <p:tgtEl>
                                          <p:spTgt spid="8">
                                            <p:txEl>
                                              <p:pRg st="7" end="7"/>
                                            </p:txEl>
                                          </p:spTgt>
                                        </p:tgtEl>
                                      </p:cBhvr>
                                    </p:animEffect>
                                  </p:childTnLst>
                                </p:cTn>
                              </p:par>
                              <p:par>
                                <p:cTn id="347" presetID="10" presetClass="entr" presetSubtype="0" fill="hold" grpId="0" nodeType="withEffect">
                                  <p:stCondLst>
                                    <p:cond delay="1500"/>
                                  </p:stCondLst>
                                  <p:childTnLst>
                                    <p:set>
                                      <p:cBhvr>
                                        <p:cTn id="348" dur="1" fill="hold">
                                          <p:stCondLst>
                                            <p:cond delay="0"/>
                                          </p:stCondLst>
                                        </p:cTn>
                                        <p:tgtEl>
                                          <p:spTgt spid="8">
                                            <p:txEl>
                                              <p:pRg st="8" end="8"/>
                                            </p:txEl>
                                          </p:spTgt>
                                        </p:tgtEl>
                                        <p:attrNameLst>
                                          <p:attrName>style.visibility</p:attrName>
                                        </p:attrNameLst>
                                      </p:cBhvr>
                                      <p:to>
                                        <p:strVal val="visible"/>
                                      </p:to>
                                    </p:set>
                                    <p:animEffect transition="in" filter="fade">
                                      <p:cBhvr>
                                        <p:cTn id="349" dur="500"/>
                                        <p:tgtEl>
                                          <p:spTgt spid="8">
                                            <p:txEl>
                                              <p:pRg st="8" end="8"/>
                                            </p:txEl>
                                          </p:spTgt>
                                        </p:tgtEl>
                                      </p:cBhvr>
                                    </p:animEffect>
                                  </p:childTnLst>
                                </p:cTn>
                              </p:par>
                              <p:par>
                                <p:cTn id="350" presetID="10" presetClass="entr" presetSubtype="0" fill="hold" grpId="0" nodeType="withEffect">
                                  <p:stCondLst>
                                    <p:cond delay="1800"/>
                                  </p:stCondLst>
                                  <p:childTnLst>
                                    <p:set>
                                      <p:cBhvr>
                                        <p:cTn id="351" dur="1" fill="hold">
                                          <p:stCondLst>
                                            <p:cond delay="0"/>
                                          </p:stCondLst>
                                        </p:cTn>
                                        <p:tgtEl>
                                          <p:spTgt spid="8">
                                            <p:txEl>
                                              <p:pRg st="9" end="9"/>
                                            </p:txEl>
                                          </p:spTgt>
                                        </p:tgtEl>
                                        <p:attrNameLst>
                                          <p:attrName>style.visibility</p:attrName>
                                        </p:attrNameLst>
                                      </p:cBhvr>
                                      <p:to>
                                        <p:strVal val="visible"/>
                                      </p:to>
                                    </p:set>
                                    <p:animEffect transition="in" filter="fade">
                                      <p:cBhvr>
                                        <p:cTn id="352" dur="500"/>
                                        <p:tgtEl>
                                          <p:spTgt spid="8">
                                            <p:txEl>
                                              <p:pRg st="9" end="9"/>
                                            </p:txEl>
                                          </p:spTgt>
                                        </p:tgtEl>
                                      </p:cBhvr>
                                    </p:animEffect>
                                  </p:childTnLst>
                                </p:cTn>
                              </p:par>
                            </p:childTnLst>
                          </p:cTn>
                        </p:par>
                        <p:par>
                          <p:cTn id="353" fill="hold">
                            <p:stCondLst>
                              <p:cond delay="3800"/>
                            </p:stCondLst>
                            <p:childTnLst>
                              <p:par>
                                <p:cTn id="354" presetID="10" presetClass="entr" presetSubtype="0" fill="hold" nodeType="afterEffect">
                                  <p:stCondLst>
                                    <p:cond delay="0"/>
                                  </p:stCondLst>
                                  <p:childTnLst>
                                    <p:set>
                                      <p:cBhvr>
                                        <p:cTn id="355" dur="1" fill="hold">
                                          <p:stCondLst>
                                            <p:cond delay="0"/>
                                          </p:stCondLst>
                                        </p:cTn>
                                        <p:tgtEl>
                                          <p:spTgt spid="8">
                                            <p:txEl>
                                              <p:pRg st="17" end="17"/>
                                            </p:txEl>
                                          </p:spTgt>
                                        </p:tgtEl>
                                        <p:attrNameLst>
                                          <p:attrName>style.visibility</p:attrName>
                                        </p:attrNameLst>
                                      </p:cBhvr>
                                      <p:to>
                                        <p:strVal val="visible"/>
                                      </p:to>
                                    </p:set>
                                    <p:animEffect transition="in" filter="fade">
                                      <p:cBhvr>
                                        <p:cTn id="356" dur="500"/>
                                        <p:tgtEl>
                                          <p:spTgt spid="8">
                                            <p:txEl>
                                              <p:pRg st="17" end="17"/>
                                            </p:txEl>
                                          </p:spTgt>
                                        </p:tgtEl>
                                      </p:cBhvr>
                                    </p:animEffect>
                                  </p:childTnLst>
                                </p:cTn>
                              </p:par>
                              <p:par>
                                <p:cTn id="357" presetID="10" presetClass="entr" presetSubtype="0" fill="hold" nodeType="withEffect">
                                  <p:stCondLst>
                                    <p:cond delay="300"/>
                                  </p:stCondLst>
                                  <p:childTnLst>
                                    <p:set>
                                      <p:cBhvr>
                                        <p:cTn id="358" dur="1" fill="hold">
                                          <p:stCondLst>
                                            <p:cond delay="0"/>
                                          </p:stCondLst>
                                        </p:cTn>
                                        <p:tgtEl>
                                          <p:spTgt spid="8">
                                            <p:txEl>
                                              <p:pRg st="18" end="18"/>
                                            </p:txEl>
                                          </p:spTgt>
                                        </p:tgtEl>
                                        <p:attrNameLst>
                                          <p:attrName>style.visibility</p:attrName>
                                        </p:attrNameLst>
                                      </p:cBhvr>
                                      <p:to>
                                        <p:strVal val="visible"/>
                                      </p:to>
                                    </p:set>
                                    <p:animEffect transition="in" filter="fade">
                                      <p:cBhvr>
                                        <p:cTn id="359" dur="500"/>
                                        <p:tgtEl>
                                          <p:spTgt spid="8">
                                            <p:txEl>
                                              <p:pRg st="18" end="18"/>
                                            </p:txEl>
                                          </p:spTgt>
                                        </p:tgtEl>
                                      </p:cBhvr>
                                    </p:animEffect>
                                  </p:childTnLst>
                                </p:cTn>
                              </p:par>
                              <p:par>
                                <p:cTn id="360" presetID="10" presetClass="entr" presetSubtype="0" fill="hold" nodeType="withEffect">
                                  <p:stCondLst>
                                    <p:cond delay="500"/>
                                  </p:stCondLst>
                                  <p:childTnLst>
                                    <p:set>
                                      <p:cBhvr>
                                        <p:cTn id="361" dur="1" fill="hold">
                                          <p:stCondLst>
                                            <p:cond delay="0"/>
                                          </p:stCondLst>
                                        </p:cTn>
                                        <p:tgtEl>
                                          <p:spTgt spid="8">
                                            <p:txEl>
                                              <p:pRg st="19" end="19"/>
                                            </p:txEl>
                                          </p:spTgt>
                                        </p:tgtEl>
                                        <p:attrNameLst>
                                          <p:attrName>style.visibility</p:attrName>
                                        </p:attrNameLst>
                                      </p:cBhvr>
                                      <p:to>
                                        <p:strVal val="visible"/>
                                      </p:to>
                                    </p:set>
                                    <p:animEffect transition="in" filter="fade">
                                      <p:cBhvr>
                                        <p:cTn id="362" dur="500"/>
                                        <p:tgtEl>
                                          <p:spTgt spid="8">
                                            <p:txEl>
                                              <p:pRg st="19" end="19"/>
                                            </p:txEl>
                                          </p:spTgt>
                                        </p:tgtEl>
                                      </p:cBhvr>
                                    </p:animEffect>
                                  </p:childTnLst>
                                </p:cTn>
                              </p:par>
                              <p:par>
                                <p:cTn id="363" presetID="10" presetClass="entr" presetSubtype="0" fill="hold" nodeType="withEffect">
                                  <p:stCondLst>
                                    <p:cond delay="700"/>
                                  </p:stCondLst>
                                  <p:childTnLst>
                                    <p:set>
                                      <p:cBhvr>
                                        <p:cTn id="364" dur="1" fill="hold">
                                          <p:stCondLst>
                                            <p:cond delay="0"/>
                                          </p:stCondLst>
                                        </p:cTn>
                                        <p:tgtEl>
                                          <p:spTgt spid="8">
                                            <p:txEl>
                                              <p:pRg st="20" end="20"/>
                                            </p:txEl>
                                          </p:spTgt>
                                        </p:tgtEl>
                                        <p:attrNameLst>
                                          <p:attrName>style.visibility</p:attrName>
                                        </p:attrNameLst>
                                      </p:cBhvr>
                                      <p:to>
                                        <p:strVal val="visible"/>
                                      </p:to>
                                    </p:set>
                                    <p:animEffect transition="in" filter="fade">
                                      <p:cBhvr>
                                        <p:cTn id="365" dur="500"/>
                                        <p:tgtEl>
                                          <p:spTgt spid="8">
                                            <p:txEl>
                                              <p:pRg st="20" end="20"/>
                                            </p:txEl>
                                          </p:spTgt>
                                        </p:tgtEl>
                                      </p:cBhvr>
                                    </p:animEffect>
                                  </p:childTnLst>
                                </p:cTn>
                              </p:par>
                              <p:par>
                                <p:cTn id="366" presetID="10" presetClass="entr" presetSubtype="0" fill="hold" nodeType="withEffect">
                                  <p:stCondLst>
                                    <p:cond delay="1000"/>
                                  </p:stCondLst>
                                  <p:childTnLst>
                                    <p:set>
                                      <p:cBhvr>
                                        <p:cTn id="367" dur="1" fill="hold">
                                          <p:stCondLst>
                                            <p:cond delay="0"/>
                                          </p:stCondLst>
                                        </p:cTn>
                                        <p:tgtEl>
                                          <p:spTgt spid="8">
                                            <p:txEl>
                                              <p:pRg st="21" end="21"/>
                                            </p:txEl>
                                          </p:spTgt>
                                        </p:tgtEl>
                                        <p:attrNameLst>
                                          <p:attrName>style.visibility</p:attrName>
                                        </p:attrNameLst>
                                      </p:cBhvr>
                                      <p:to>
                                        <p:strVal val="visible"/>
                                      </p:to>
                                    </p:set>
                                    <p:animEffect transition="in" filter="fade">
                                      <p:cBhvr>
                                        <p:cTn id="368" dur="500"/>
                                        <p:tgtEl>
                                          <p:spTgt spid="8">
                                            <p:txEl>
                                              <p:pRg st="21" end="21"/>
                                            </p:txEl>
                                          </p:spTgt>
                                        </p:tgtEl>
                                      </p:cBhvr>
                                    </p:animEffect>
                                  </p:childTnLst>
                                </p:cTn>
                              </p:par>
                              <p:par>
                                <p:cTn id="369" presetID="10" presetClass="entr" presetSubtype="0" fill="hold" nodeType="withEffect">
                                  <p:stCondLst>
                                    <p:cond delay="1200"/>
                                  </p:stCondLst>
                                  <p:childTnLst>
                                    <p:set>
                                      <p:cBhvr>
                                        <p:cTn id="370" dur="1" fill="hold">
                                          <p:stCondLst>
                                            <p:cond delay="0"/>
                                          </p:stCondLst>
                                        </p:cTn>
                                        <p:tgtEl>
                                          <p:spTgt spid="8">
                                            <p:txEl>
                                              <p:pRg st="22" end="22"/>
                                            </p:txEl>
                                          </p:spTgt>
                                        </p:tgtEl>
                                        <p:attrNameLst>
                                          <p:attrName>style.visibility</p:attrName>
                                        </p:attrNameLst>
                                      </p:cBhvr>
                                      <p:to>
                                        <p:strVal val="visible"/>
                                      </p:to>
                                    </p:set>
                                    <p:animEffect transition="in" filter="fade">
                                      <p:cBhvr>
                                        <p:cTn id="371" dur="500"/>
                                        <p:tgtEl>
                                          <p:spTgt spid="8">
                                            <p:txEl>
                                              <p:pRg st="22" end="2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6" grpId="1" uiExpand="1" build="allAtOnce"/>
      <p:bldP spid="6" grpId="2" build="allAtOnce"/>
      <p:bldP spid="7" grpId="0" build="allAtOnce"/>
      <p:bldP spid="7" grpId="1" build="allAtOnce"/>
      <p:bldP spid="8" grpId="0" uiExpand="1" build="allAtOnce"/>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hat's the Difference?"/>
          <p:cNvSpPr>
            <a:spLocks noGrp="1"/>
          </p:cNvSpPr>
          <p:nvPr>
            <p:ph type="title"/>
          </p:nvPr>
        </p:nvSpPr>
        <p:spPr/>
        <p:txBody>
          <a:bodyPr/>
          <a:lstStyle/>
          <a:p>
            <a:r>
              <a:rPr lang="en-US" dirty="0">
                <a:solidFill>
                  <a:srgbClr val="FFFF00"/>
                </a:solidFill>
              </a:rPr>
              <a:t>What’s The Difference?</a:t>
            </a:r>
          </a:p>
        </p:txBody>
      </p:sp>
      <p:sp>
        <p:nvSpPr>
          <p:cNvPr id="3" name="Effectiveness Rates" hidden="1"/>
          <p:cNvSpPr>
            <a:spLocks noGrp="1"/>
          </p:cNvSpPr>
          <p:nvPr>
            <p:ph idx="1"/>
          </p:nvPr>
        </p:nvSpPr>
        <p:spPr>
          <a:xfrm>
            <a:off x="457200" y="1369463"/>
            <a:ext cx="8229600" cy="4709160"/>
          </a:xfrm>
        </p:spPr>
        <p:txBody>
          <a:bodyPr numCol="2">
            <a:noAutofit/>
          </a:bodyPr>
          <a:lstStyle/>
          <a:p>
            <a:pPr marL="0" indent="0" algn="ctr">
              <a:buNone/>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Natural Family Planning</a:t>
            </a:r>
          </a:p>
          <a:p>
            <a:pPr marL="0" indent="0" algn="ctr">
              <a:buNone/>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Effectiveness Rates</a:t>
            </a:r>
          </a:p>
          <a:p>
            <a:pPr>
              <a:buNone/>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p>
          <a:p>
            <a:pPr marL="0" indent="0">
              <a:lnSpc>
                <a:spcPts val="2800"/>
              </a:lnSpc>
              <a:spcBef>
                <a:spcPts val="600"/>
              </a:spcBef>
              <a:buNone/>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Sympto-Thermal and Ovulation methods have up to </a:t>
            </a:r>
            <a:r>
              <a:rPr lang="en-US" sz="1800" dirty="0">
                <a:ln w="18415" cmpd="sng">
                  <a:solidFill>
                    <a:srgbClr val="FFFFFF"/>
                  </a:solidFill>
                  <a:prstDash val="solid"/>
                </a:ln>
                <a:solidFill>
                  <a:srgbClr val="FFFF00"/>
                </a:solidFill>
                <a:effectLst>
                  <a:outerShdw blurRad="63500" dir="3600000" algn="tl" rotWithShape="0">
                    <a:srgbClr val="000000">
                      <a:alpha val="70000"/>
                    </a:srgbClr>
                  </a:outerShdw>
                </a:effectLst>
              </a:rPr>
              <a:t>99% effectiveness rate </a:t>
            </a: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if properly learned and used according to instructions for avoiding or delaying pregnancy.</a:t>
            </a:r>
          </a:p>
          <a:p>
            <a:pPr>
              <a:buNone/>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buNone/>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buNone/>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buNone/>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buNone/>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0" indent="0" algn="ctr">
              <a:buNone/>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Contraception</a:t>
            </a:r>
          </a:p>
          <a:p>
            <a:pPr marL="0" indent="0" algn="ctr">
              <a:buNone/>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Effectiveness Rates</a:t>
            </a:r>
          </a:p>
          <a:p>
            <a:pPr marL="0" indent="0">
              <a:buNone/>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230188" indent="-230188">
              <a:spcBef>
                <a:spcPts val="600"/>
              </a:spcBef>
              <a:buFont typeface="Arial" pitchFamily="34" charset="0"/>
              <a:buChar cha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Pill, patch, rings = 92%</a:t>
            </a:r>
          </a:p>
          <a:p>
            <a:pPr marL="230188" indent="-230188">
              <a:spcBef>
                <a:spcPts val="600"/>
              </a:spcBef>
              <a:buFont typeface="Arial" pitchFamily="34" charset="0"/>
              <a:buChar cha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Injectables = 97%</a:t>
            </a:r>
          </a:p>
          <a:p>
            <a:pPr marL="230188" indent="-230188">
              <a:spcBef>
                <a:spcPts val="600"/>
              </a:spcBef>
              <a:buFont typeface="Arial" pitchFamily="34" charset="0"/>
              <a:buChar cha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IUD = 98-99%</a:t>
            </a:r>
          </a:p>
          <a:p>
            <a:pPr marL="230188" indent="-230188">
              <a:spcBef>
                <a:spcPts val="600"/>
              </a:spcBef>
              <a:buFont typeface="Arial" pitchFamily="34" charset="0"/>
              <a:buChar cha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Diaphragm = 84%</a:t>
            </a:r>
          </a:p>
          <a:p>
            <a:pPr marL="230188" indent="-230188">
              <a:spcBef>
                <a:spcPts val="600"/>
              </a:spcBef>
              <a:buFont typeface="Arial" pitchFamily="34" charset="0"/>
              <a:buChar cha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Cervical Cap = 68-84%</a:t>
            </a:r>
          </a:p>
          <a:p>
            <a:pPr marL="230188" indent="-230188">
              <a:spcBef>
                <a:spcPts val="600"/>
              </a:spcBef>
              <a:buFont typeface="Arial" pitchFamily="34" charset="0"/>
              <a:buChar cha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Condoms = Male-85%, Females-79%</a:t>
            </a:r>
          </a:p>
          <a:p>
            <a:pPr marL="230188" indent="-230188">
              <a:spcBef>
                <a:spcPts val="600"/>
              </a:spcBef>
              <a:buFont typeface="Arial" pitchFamily="34" charset="0"/>
              <a:buChar cha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Spermicides-71%</a:t>
            </a:r>
          </a:p>
          <a:p>
            <a:pPr marL="230188" indent="-230188">
              <a:spcBef>
                <a:spcPts val="600"/>
              </a:spcBef>
              <a:buFont typeface="Arial" pitchFamily="34" charset="0"/>
              <a:buChar cha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Withdrawal 73%</a:t>
            </a:r>
          </a:p>
          <a:p>
            <a:pPr marL="230188" indent="-230188">
              <a:spcBef>
                <a:spcPts val="600"/>
              </a:spcBef>
              <a:buFont typeface="Arial" pitchFamily="34" charset="0"/>
              <a:buChar cha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Surgical Sterilization = 99%</a:t>
            </a:r>
          </a:p>
        </p:txBody>
      </p:sp>
      <p:sp>
        <p:nvSpPr>
          <p:cNvPr id="6" name="Medical Differences" hidden="1"/>
          <p:cNvSpPr txBox="1">
            <a:spLocks/>
          </p:cNvSpPr>
          <p:nvPr/>
        </p:nvSpPr>
        <p:spPr>
          <a:xfrm>
            <a:off x="460738" y="1373001"/>
            <a:ext cx="8229600" cy="4709160"/>
          </a:xfrm>
          <a:prstGeom prst="rect">
            <a:avLst/>
          </a:prstGeom>
        </p:spPr>
        <p:txBody>
          <a:bodyPr vert="horz" numCol="2">
            <a:noAutofit/>
          </a:bodyPr>
          <a:lstStyle/>
          <a:p>
            <a:pPr marL="0" marR="0" lvl="0" indent="0" algn="ctr"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r>
              <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rPr>
              <a:t>Natural Family Planning</a:t>
            </a:r>
          </a:p>
          <a:p>
            <a:pPr lvl="0" eaLnBrk="1" fontAlgn="auto" hangingPunct="1">
              <a:spcBef>
                <a:spcPct val="20000"/>
              </a:spcBef>
              <a:spcAft>
                <a:spcPts val="0"/>
              </a:spcAft>
              <a:buClr>
                <a:schemeClr val="tx1">
                  <a:shade val="95000"/>
                </a:schemeClr>
              </a:buClr>
              <a:buSzPct val="65000"/>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Medical Differences</a:t>
            </a:r>
          </a:p>
          <a:p>
            <a:pPr marL="548640" lvl="0" indent="-411480" algn="l" eaLnBrk="1" fontAlgn="auto" hangingPunct="1">
              <a:spcBef>
                <a:spcPct val="20000"/>
              </a:spcBef>
              <a:spcAft>
                <a:spcPts val="0"/>
              </a:spcAft>
              <a:buClr>
                <a:schemeClr val="tx1">
                  <a:shade val="95000"/>
                </a:schemeClr>
              </a:buClr>
              <a:buSzPct val="65000"/>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 </a:t>
            </a:r>
          </a:p>
          <a:p>
            <a:pPr marL="233363" lvl="0" indent="-233363" algn="l" eaLnBrk="1" fontAlgn="auto" hangingPunct="1">
              <a:lnSpc>
                <a:spcPts val="1500"/>
              </a:lnSpc>
              <a:spcBef>
                <a:spcPts val="1200"/>
              </a:spcBef>
              <a:spcAft>
                <a:spcPts val="0"/>
              </a:spcAft>
              <a:buClr>
                <a:schemeClr val="tx1">
                  <a:shade val="95000"/>
                </a:schemeClr>
              </a:buClr>
              <a:buSzPct val="65000"/>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No health risks to woman from use</a:t>
            </a:r>
          </a:p>
          <a:p>
            <a:pPr marL="233363" lvl="0" indent="-233363" algn="l" eaLnBrk="1" fontAlgn="auto" hangingPunct="1">
              <a:lnSpc>
                <a:spcPts val="1500"/>
              </a:lnSpc>
              <a:spcBef>
                <a:spcPts val="1200"/>
              </a:spcBef>
              <a:spcAft>
                <a:spcPts val="0"/>
              </a:spcAft>
              <a:buClr>
                <a:schemeClr val="tx1">
                  <a:shade val="95000"/>
                </a:schemeClr>
              </a:buClr>
              <a:buSzPct val="65000"/>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Harmless to child if conception occurs while using</a:t>
            </a:r>
          </a:p>
          <a:p>
            <a:pPr marL="233363" lvl="0" indent="-233363" algn="l" eaLnBrk="1" fontAlgn="auto" hangingPunct="1">
              <a:lnSpc>
                <a:spcPts val="1500"/>
              </a:lnSpc>
              <a:spcBef>
                <a:spcPts val="1200"/>
              </a:spcBef>
              <a:spcAft>
                <a:spcPts val="0"/>
              </a:spcAft>
              <a:buClr>
                <a:schemeClr val="tx1">
                  <a:shade val="95000"/>
                </a:schemeClr>
              </a:buClr>
              <a:buSzPct val="65000"/>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Works with fertility cycles and for all women in any phase of reproductive life</a:t>
            </a:r>
          </a:p>
          <a:p>
            <a:pPr marL="233363" lvl="0" indent="-233363" algn="l" eaLnBrk="1" fontAlgn="auto" hangingPunct="1">
              <a:lnSpc>
                <a:spcPts val="1500"/>
              </a:lnSpc>
              <a:spcBef>
                <a:spcPts val="1200"/>
              </a:spcBef>
              <a:spcAft>
                <a:spcPts val="0"/>
              </a:spcAft>
              <a:buClr>
                <a:schemeClr val="tx1">
                  <a:shade val="95000"/>
                </a:schemeClr>
              </a:buClr>
              <a:buSzPct val="65000"/>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No impact on future fertility</a:t>
            </a:r>
          </a:p>
          <a:p>
            <a:pPr marR="0" lvl="0" algn="ctr"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endPar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endParaRPr>
          </a:p>
          <a:p>
            <a:pPr marR="0" lvl="0" algn="ctr"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a:p>
            <a:pPr marR="0" lvl="0" algn="ctr"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endPar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endParaRPr>
          </a:p>
          <a:p>
            <a:pPr marR="0" lvl="0" algn="ctr"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endPar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endParaRPr>
          </a:p>
          <a:p>
            <a:pPr marR="0" lvl="0" algn="ctr"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endPar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endParaRPr>
          </a:p>
          <a:p>
            <a:pPr marR="0" lvl="0"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r>
              <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rPr>
              <a:t> Contraception</a:t>
            </a:r>
          </a:p>
          <a:p>
            <a:pPr lvl="0" eaLnBrk="1" fontAlgn="auto" hangingPunct="1">
              <a:spcBef>
                <a:spcPct val="20000"/>
              </a:spcBef>
              <a:spcAft>
                <a:spcPts val="0"/>
              </a:spcAft>
              <a:buClr>
                <a:schemeClr val="tx1">
                  <a:shade val="95000"/>
                </a:schemeClr>
              </a:buClr>
              <a:buSzPct val="65000"/>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Medical Differences</a:t>
            </a:r>
          </a:p>
          <a:p>
            <a:pPr lvl="0" eaLnBrk="1" fontAlgn="auto" hangingPunct="1">
              <a:spcBef>
                <a:spcPct val="20000"/>
              </a:spcBef>
              <a:spcAft>
                <a:spcPts val="0"/>
              </a:spcAft>
              <a:buClr>
                <a:schemeClr val="tx1">
                  <a:shade val="95000"/>
                </a:schemeClr>
              </a:buClr>
              <a:buSzPct val="65000"/>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233363" indent="-233363" algn="l" eaLnBrk="1" fontAlgn="auto" hangingPunct="1">
              <a:lnSpc>
                <a:spcPts val="1500"/>
              </a:lnSpc>
              <a:spcBef>
                <a:spcPts val="1200"/>
              </a:spcBef>
              <a:spcAft>
                <a:spcPts val="0"/>
              </a:spcAft>
              <a:buClr>
                <a:schemeClr val="tx1">
                  <a:shade val="95000"/>
                </a:schemeClr>
              </a:buClr>
              <a:buSzPct val="65000"/>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Possible physical side effects to woman from use</a:t>
            </a:r>
          </a:p>
          <a:p>
            <a:pPr marL="233363" indent="-233363" algn="l" eaLnBrk="1" fontAlgn="auto" hangingPunct="1">
              <a:lnSpc>
                <a:spcPts val="1500"/>
              </a:lnSpc>
              <a:spcBef>
                <a:spcPts val="1200"/>
              </a:spcBef>
              <a:spcAft>
                <a:spcPts val="0"/>
              </a:spcAft>
              <a:buClr>
                <a:schemeClr val="tx1">
                  <a:shade val="95000"/>
                </a:schemeClr>
              </a:buClr>
              <a:buSzPct val="65000"/>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May lead to early abortion if child is conceived while using</a:t>
            </a:r>
          </a:p>
          <a:p>
            <a:pPr marL="233363" indent="-233363" algn="l" eaLnBrk="1" fontAlgn="auto" hangingPunct="1">
              <a:lnSpc>
                <a:spcPts val="1500"/>
              </a:lnSpc>
              <a:spcBef>
                <a:spcPts val="1200"/>
              </a:spcBef>
              <a:spcAft>
                <a:spcPts val="0"/>
              </a:spcAft>
              <a:buClr>
                <a:schemeClr val="tx1">
                  <a:shade val="95000"/>
                </a:schemeClr>
              </a:buClr>
              <a:buSzPct val="65000"/>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Suppresses or eliminates fertility</a:t>
            </a:r>
          </a:p>
          <a:p>
            <a:pPr marL="233363" indent="-233363" algn="l" eaLnBrk="1" fontAlgn="auto" hangingPunct="1">
              <a:lnSpc>
                <a:spcPts val="1500"/>
              </a:lnSpc>
              <a:spcBef>
                <a:spcPts val="1200"/>
              </a:spcBef>
              <a:spcAft>
                <a:spcPts val="0"/>
              </a:spcAft>
              <a:buClr>
                <a:schemeClr val="tx1">
                  <a:shade val="95000"/>
                </a:schemeClr>
              </a:buClr>
              <a:buSzPct val="65000"/>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May impact future fertility</a:t>
            </a:r>
          </a:p>
          <a:p>
            <a:pPr marL="0" marR="0" lvl="0" indent="0"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endPar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endParaRPr>
          </a:p>
        </p:txBody>
      </p:sp>
      <p:sp>
        <p:nvSpPr>
          <p:cNvPr id="7" name="Moral Differences"/>
          <p:cNvSpPr txBox="1">
            <a:spLocks/>
          </p:cNvSpPr>
          <p:nvPr/>
        </p:nvSpPr>
        <p:spPr>
          <a:xfrm>
            <a:off x="464280" y="1365912"/>
            <a:ext cx="8382007" cy="5151845"/>
          </a:xfrm>
          <a:prstGeom prst="rect">
            <a:avLst/>
          </a:prstGeom>
        </p:spPr>
        <p:txBody>
          <a:bodyPr vert="horz" numCol="2">
            <a:noAutofit/>
          </a:bodyPr>
          <a:lstStyle/>
          <a:p>
            <a:pPr marL="0" marR="0" lvl="0" indent="0" algn="ctr"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r>
              <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rPr>
              <a:t>Natural Family Planning</a:t>
            </a:r>
          </a:p>
          <a:p>
            <a:pPr lvl="0" eaLnBrk="1" fontAlgn="auto" hangingPunct="1">
              <a:spcBef>
                <a:spcPct val="20000"/>
              </a:spcBef>
              <a:spcAft>
                <a:spcPts val="0"/>
              </a:spcAft>
              <a:buClr>
                <a:schemeClr val="tx1">
                  <a:shade val="95000"/>
                </a:schemeClr>
              </a:buClr>
              <a:buSzPct val="65000"/>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Moral Differences</a:t>
            </a:r>
          </a:p>
          <a:p>
            <a:pPr lvl="0" indent="-411480" algn="l" eaLnBrk="1" fontAlgn="auto" hangingPunct="1">
              <a:lnSpc>
                <a:spcPts val="1000"/>
              </a:lnSpc>
              <a:spcBef>
                <a:spcPts val="0"/>
              </a:spcBef>
              <a:spcAft>
                <a:spcPts val="0"/>
              </a:spcAft>
              <a:buClr>
                <a:schemeClr val="tx1">
                  <a:shade val="95000"/>
                </a:schemeClr>
              </a:buClr>
              <a:buSzPct val="65000"/>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 </a:t>
            </a:r>
            <a:endParaRPr lang="en-US" sz="9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a:p>
            <a:pPr marL="233363" indent="-233363" algn="l">
              <a:lnSpc>
                <a:spcPts val="16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Unitive &amp; procreative elements present</a:t>
            </a:r>
          </a:p>
          <a:p>
            <a:pPr marL="233363" indent="-233363" algn="l">
              <a:lnSpc>
                <a:spcPts val="16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Conscious choice to engage in or avoid sexual intercourse during fertile times</a:t>
            </a:r>
          </a:p>
          <a:p>
            <a:pPr marL="233363" indent="-233363" algn="l">
              <a:lnSpc>
                <a:spcPts val="16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Promotes viewing fertility as a gift</a:t>
            </a:r>
          </a:p>
          <a:p>
            <a:pPr marL="233363" indent="-233363" algn="l">
              <a:lnSpc>
                <a:spcPts val="16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Promotes idea of “children as gift”</a:t>
            </a:r>
          </a:p>
          <a:p>
            <a:pPr marL="233363" indent="-233363" algn="l">
              <a:lnSpc>
                <a:spcPts val="16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Promotes self mastery, maturity, generosity</a:t>
            </a:r>
          </a:p>
          <a:p>
            <a:pPr marL="233363" indent="-233363" algn="l">
              <a:lnSpc>
                <a:spcPts val="16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Fosters acceptance to new life and unplanned pregnancy</a:t>
            </a:r>
          </a:p>
          <a:p>
            <a:pPr marL="233363" indent="-233363" algn="l">
              <a:lnSpc>
                <a:spcPts val="16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Fosters responsible sexual behavior</a:t>
            </a:r>
          </a:p>
          <a:p>
            <a:pPr marR="0" lvl="0"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r>
              <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rPr>
              <a:t> </a:t>
            </a:r>
          </a:p>
          <a:p>
            <a:pPr marR="0" lvl="0"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endPar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endParaRPr>
          </a:p>
          <a:p>
            <a:pPr marR="0" lvl="0"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endPar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endParaRPr>
          </a:p>
          <a:p>
            <a:pPr marR="0" lvl="0"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r>
              <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rPr>
              <a:t>Contraception</a:t>
            </a:r>
          </a:p>
          <a:p>
            <a:pPr lvl="0" eaLnBrk="1" fontAlgn="auto" hangingPunct="1">
              <a:spcBef>
                <a:spcPct val="20000"/>
              </a:spcBef>
              <a:spcAft>
                <a:spcPts val="0"/>
              </a:spcAft>
              <a:buClr>
                <a:schemeClr val="tx1">
                  <a:shade val="95000"/>
                </a:schemeClr>
              </a:buClr>
              <a:buSzPct val="65000"/>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Moral Differences</a:t>
            </a:r>
          </a:p>
          <a:p>
            <a:pPr lvl="0" eaLnBrk="1" fontAlgn="auto" hangingPunct="1">
              <a:spcBef>
                <a:spcPct val="20000"/>
              </a:spcBef>
              <a:spcAft>
                <a:spcPts val="0"/>
              </a:spcAft>
              <a:buClr>
                <a:schemeClr val="tx1">
                  <a:shade val="95000"/>
                </a:schemeClr>
              </a:buClr>
              <a:buSzPct val="65000"/>
              <a:defRPr/>
            </a:pP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233363" indent="-233363"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Unitive and/or procreative elements absent</a:t>
            </a:r>
          </a:p>
          <a:p>
            <a:pPr marL="233363" indent="-233363"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Often unaware if fertile or infertile which necessitates continuous contraception</a:t>
            </a:r>
          </a:p>
          <a:p>
            <a:pPr marL="233363" indent="-233363"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Treats fertility as a disease</a:t>
            </a:r>
          </a:p>
          <a:p>
            <a:pPr marL="233363" indent="-233363"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Encourages attitude of “children as burden”</a:t>
            </a:r>
          </a:p>
          <a:p>
            <a:pPr marL="233363" indent="-233363"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May promote selfishness &amp; immaturity</a:t>
            </a:r>
          </a:p>
          <a:p>
            <a:pPr marL="233363" indent="-233363"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May resort to abortion if pregnancy occurs</a:t>
            </a:r>
          </a:p>
          <a:p>
            <a:pPr marL="233363" indent="-233363"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Pill, Patches, Implants, Rings, Injectables, and IUD, act as abortifacients</a:t>
            </a:r>
          </a:p>
          <a:p>
            <a:pPr marL="233363" indent="-233363"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Enables irresponsible sexual behavior</a:t>
            </a:r>
          </a:p>
          <a:p>
            <a:pPr marL="0" marR="0" lvl="0" indent="0" defTabSz="914400" rtl="0" eaLnBrk="1" fontAlgn="auto" latinLnBrk="0" hangingPunct="1">
              <a:lnSpc>
                <a:spcPts val="1500"/>
              </a:lnSpc>
              <a:spcBef>
                <a:spcPct val="20000"/>
              </a:spcBef>
              <a:spcAft>
                <a:spcPts val="0"/>
              </a:spcAft>
              <a:buClr>
                <a:schemeClr val="tx1">
                  <a:shade val="95000"/>
                </a:schemeClr>
              </a:buClr>
              <a:buSzPct val="65000"/>
              <a:buFont typeface="Wingdings 2"/>
              <a:buNone/>
              <a:tabLst/>
              <a:defRPr/>
            </a:pPr>
            <a:endPar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endParaRPr>
          </a:p>
        </p:txBody>
      </p:sp>
      <p:sp>
        <p:nvSpPr>
          <p:cNvPr id="8" name="Relational Differences" hidden="1"/>
          <p:cNvSpPr txBox="1">
            <a:spLocks/>
          </p:cNvSpPr>
          <p:nvPr/>
        </p:nvSpPr>
        <p:spPr>
          <a:xfrm>
            <a:off x="383620" y="1271318"/>
            <a:ext cx="8382007" cy="5151845"/>
          </a:xfrm>
          <a:prstGeom prst="rect">
            <a:avLst/>
          </a:prstGeom>
        </p:spPr>
        <p:txBody>
          <a:bodyPr vert="horz" numCol="2">
            <a:noAutofit/>
          </a:bodyPr>
          <a:lstStyle/>
          <a:p>
            <a:pPr marL="0" marR="0" lvl="0" indent="0" algn="ctr"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r>
              <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rPr>
              <a:t>Natural Family Planning</a:t>
            </a:r>
          </a:p>
          <a:p>
            <a:pPr marL="0" marR="0" lvl="0" indent="0" algn="ctr"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Relational Differences</a:t>
            </a:r>
          </a:p>
          <a:p>
            <a:pPr marL="288925" lvl="0" indent="-288925" algn="l" eaLnBrk="1" fontAlgn="auto" hangingPunct="1">
              <a:lnSpc>
                <a:spcPts val="1000"/>
              </a:lnSpc>
              <a:spcBef>
                <a:spcPts val="0"/>
              </a:spcBef>
              <a:spcAft>
                <a:spcPts val="0"/>
              </a:spcAft>
              <a:buClr>
                <a:schemeClr val="tx1">
                  <a:shade val="95000"/>
                </a:schemeClr>
              </a:buClr>
              <a:buSzPct val="65000"/>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 </a:t>
            </a:r>
          </a:p>
          <a:p>
            <a:pPr marL="288925" indent="-288925"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Encourages shared responsibility</a:t>
            </a:r>
          </a:p>
          <a:p>
            <a:pPr marL="288925" indent="-288925"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Enhances couple communication</a:t>
            </a:r>
          </a:p>
          <a:p>
            <a:pPr marL="288925" indent="-288925"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Abstain from sex if avoiding pregnancy</a:t>
            </a:r>
          </a:p>
          <a:p>
            <a:pPr marL="288925" indent="-288925"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Fosters mutual respect</a:t>
            </a:r>
          </a:p>
          <a:p>
            <a:pPr marL="288925" indent="-288925"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Acknowledges that sexual intercourse may result in pregnancy</a:t>
            </a:r>
          </a:p>
          <a:p>
            <a:pPr marL="288925" indent="-288925"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Promotes growth/longevity of marriage</a:t>
            </a:r>
          </a:p>
          <a:p>
            <a:pPr marR="0" lvl="0"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r>
              <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rPr>
              <a:t> </a:t>
            </a:r>
          </a:p>
          <a:p>
            <a:pPr marR="0" lvl="0"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endPar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endParaRPr>
          </a:p>
          <a:p>
            <a:pPr marR="0" lvl="0"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endPar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endParaRPr>
          </a:p>
          <a:p>
            <a:pPr marR="0" lvl="0"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a:p>
            <a:pPr marR="0" lvl="0"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endPar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endParaRPr>
          </a:p>
          <a:p>
            <a:pPr marR="0" lvl="0"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r>
              <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rPr>
              <a:t>Contraception</a:t>
            </a:r>
          </a:p>
          <a:p>
            <a:pPr lvl="0" eaLnBrk="1" fontAlgn="auto" hangingPunct="1">
              <a:spcBef>
                <a:spcPct val="20000"/>
              </a:spcBef>
              <a:spcAft>
                <a:spcPts val="0"/>
              </a:spcAft>
              <a:buClr>
                <a:schemeClr val="tx1">
                  <a:shade val="95000"/>
                </a:schemeClr>
              </a:buClr>
              <a:buSzPct val="65000"/>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Relational Differences</a:t>
            </a:r>
          </a:p>
          <a:p>
            <a:pPr lvl="0" eaLnBrk="1" fontAlgn="auto" hangingPunct="1">
              <a:spcBef>
                <a:spcPct val="20000"/>
              </a:spcBef>
              <a:spcAft>
                <a:spcPts val="0"/>
              </a:spcAft>
              <a:buClr>
                <a:schemeClr val="tx1">
                  <a:shade val="95000"/>
                </a:schemeClr>
              </a:buClr>
              <a:buSzPct val="65000"/>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228600" indent="-228600"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Is primarily an individual responsibility</a:t>
            </a:r>
          </a:p>
          <a:p>
            <a:pPr marL="228600" indent="-228600"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Lessens need for discussion</a:t>
            </a:r>
          </a:p>
          <a:p>
            <a:pPr marL="228600" indent="-228600"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Engage in sex while avoiding pregnancy</a:t>
            </a:r>
          </a:p>
          <a:p>
            <a:pPr marL="228600" indent="-228600"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Creates environment to “use” partner</a:t>
            </a:r>
          </a:p>
          <a:p>
            <a:pPr marL="228600" indent="-228600"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Mentally and physically separates connection between sex and pregnancy</a:t>
            </a:r>
          </a:p>
          <a:p>
            <a:pPr marL="228600" indent="-228600"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May result in promiscuity, infidelity and divorce</a:t>
            </a:r>
          </a:p>
          <a:p>
            <a:pPr marL="0" marR="0" lvl="0" indent="0" defTabSz="914400" rtl="0" eaLnBrk="1" fontAlgn="auto" latinLnBrk="0" hangingPunct="1">
              <a:lnSpc>
                <a:spcPts val="1500"/>
              </a:lnSpc>
              <a:spcBef>
                <a:spcPct val="20000"/>
              </a:spcBef>
              <a:spcAft>
                <a:spcPts val="0"/>
              </a:spcAft>
              <a:buClr>
                <a:schemeClr val="tx1">
                  <a:shade val="95000"/>
                </a:schemeClr>
              </a:buClr>
              <a:buSzPct val="65000"/>
              <a:buFont typeface="Wingdings 2"/>
              <a:buNone/>
              <a:tabLst/>
              <a:defRPr/>
            </a:pPr>
            <a:endPar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animEffect transition="in" filter="fade">
                                      <p:cBhvr>
                                        <p:cTn id="23" dur="500"/>
                                        <p:tgtEl>
                                          <p:spTgt spid="3">
                                            <p:txEl>
                                              <p:pRg st="9" end="9"/>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Effect transition="in" filter="fade">
                                      <p:cBhvr>
                                        <p:cTn id="27" dur="500"/>
                                        <p:tgtEl>
                                          <p:spTgt spid="3">
                                            <p:txEl>
                                              <p:pRg st="10" end="10"/>
                                            </p:txEl>
                                          </p:spTgt>
                                        </p:tgtEl>
                                      </p:cBhvr>
                                    </p:animEffect>
                                  </p:childTnLst>
                                </p:cTn>
                              </p:par>
                              <p:par>
                                <p:cTn id="28" presetID="10" presetClass="entr" presetSubtype="0" fill="hold" grpId="0" nodeType="withEffect">
                                  <p:stCondLst>
                                    <p:cond delay="100"/>
                                  </p:stCondLst>
                                  <p:childTnLst>
                                    <p:set>
                                      <p:cBhvr>
                                        <p:cTn id="29" dur="1" fill="hold">
                                          <p:stCondLst>
                                            <p:cond delay="0"/>
                                          </p:stCondLst>
                                        </p:cTn>
                                        <p:tgtEl>
                                          <p:spTgt spid="3">
                                            <p:txEl>
                                              <p:pRg st="12" end="12"/>
                                            </p:txEl>
                                          </p:spTgt>
                                        </p:tgtEl>
                                        <p:attrNameLst>
                                          <p:attrName>style.visibility</p:attrName>
                                        </p:attrNameLst>
                                      </p:cBhvr>
                                      <p:to>
                                        <p:strVal val="visible"/>
                                      </p:to>
                                    </p:set>
                                    <p:animEffect transition="in" filter="fade">
                                      <p:cBhvr>
                                        <p:cTn id="30" dur="600"/>
                                        <p:tgtEl>
                                          <p:spTgt spid="3">
                                            <p:txEl>
                                              <p:pRg st="12" end="12"/>
                                            </p:txEl>
                                          </p:spTgt>
                                        </p:tgtEl>
                                      </p:cBhvr>
                                    </p:animEffect>
                                  </p:childTnLst>
                                </p:cTn>
                              </p:par>
                              <p:par>
                                <p:cTn id="31" presetID="10" presetClass="entr" presetSubtype="0" fill="hold" grpId="0" nodeType="withEffect">
                                  <p:stCondLst>
                                    <p:cond delay="200"/>
                                  </p:stCondLst>
                                  <p:childTnLst>
                                    <p:set>
                                      <p:cBhvr>
                                        <p:cTn id="32" dur="1" fill="hold">
                                          <p:stCondLst>
                                            <p:cond delay="0"/>
                                          </p:stCondLst>
                                        </p:cTn>
                                        <p:tgtEl>
                                          <p:spTgt spid="3">
                                            <p:txEl>
                                              <p:pRg st="13" end="13"/>
                                            </p:txEl>
                                          </p:spTgt>
                                        </p:tgtEl>
                                        <p:attrNameLst>
                                          <p:attrName>style.visibility</p:attrName>
                                        </p:attrNameLst>
                                      </p:cBhvr>
                                      <p:to>
                                        <p:strVal val="visible"/>
                                      </p:to>
                                    </p:set>
                                    <p:animEffect transition="in" filter="fade">
                                      <p:cBhvr>
                                        <p:cTn id="33" dur="600"/>
                                        <p:tgtEl>
                                          <p:spTgt spid="3">
                                            <p:txEl>
                                              <p:pRg st="13" end="13"/>
                                            </p:txEl>
                                          </p:spTgt>
                                        </p:tgtEl>
                                      </p:cBhvr>
                                    </p:animEffect>
                                  </p:childTnLst>
                                </p:cTn>
                              </p:par>
                              <p:par>
                                <p:cTn id="34" presetID="10" presetClass="entr" presetSubtype="0" fill="hold" grpId="0" nodeType="withEffect">
                                  <p:stCondLst>
                                    <p:cond delay="300"/>
                                  </p:stCondLst>
                                  <p:childTnLst>
                                    <p:set>
                                      <p:cBhvr>
                                        <p:cTn id="35" dur="1" fill="hold">
                                          <p:stCondLst>
                                            <p:cond delay="0"/>
                                          </p:stCondLst>
                                        </p:cTn>
                                        <p:tgtEl>
                                          <p:spTgt spid="3">
                                            <p:txEl>
                                              <p:pRg st="14" end="14"/>
                                            </p:txEl>
                                          </p:spTgt>
                                        </p:tgtEl>
                                        <p:attrNameLst>
                                          <p:attrName>style.visibility</p:attrName>
                                        </p:attrNameLst>
                                      </p:cBhvr>
                                      <p:to>
                                        <p:strVal val="visible"/>
                                      </p:to>
                                    </p:set>
                                    <p:animEffect transition="in" filter="fade">
                                      <p:cBhvr>
                                        <p:cTn id="36" dur="600"/>
                                        <p:tgtEl>
                                          <p:spTgt spid="3">
                                            <p:txEl>
                                              <p:pRg st="14" end="14"/>
                                            </p:txEl>
                                          </p:spTgt>
                                        </p:tgtEl>
                                      </p:cBhvr>
                                    </p:animEffect>
                                  </p:childTnLst>
                                </p:cTn>
                              </p:par>
                              <p:par>
                                <p:cTn id="37" presetID="10" presetClass="entr" presetSubtype="0" fill="hold" grpId="0" nodeType="withEffect">
                                  <p:stCondLst>
                                    <p:cond delay="400"/>
                                  </p:stCondLst>
                                  <p:childTnLst>
                                    <p:set>
                                      <p:cBhvr>
                                        <p:cTn id="38" dur="1" fill="hold">
                                          <p:stCondLst>
                                            <p:cond delay="0"/>
                                          </p:stCondLst>
                                        </p:cTn>
                                        <p:tgtEl>
                                          <p:spTgt spid="3">
                                            <p:txEl>
                                              <p:pRg st="15" end="15"/>
                                            </p:txEl>
                                          </p:spTgt>
                                        </p:tgtEl>
                                        <p:attrNameLst>
                                          <p:attrName>style.visibility</p:attrName>
                                        </p:attrNameLst>
                                      </p:cBhvr>
                                      <p:to>
                                        <p:strVal val="visible"/>
                                      </p:to>
                                    </p:set>
                                    <p:animEffect transition="in" filter="fade">
                                      <p:cBhvr>
                                        <p:cTn id="39" dur="600"/>
                                        <p:tgtEl>
                                          <p:spTgt spid="3">
                                            <p:txEl>
                                              <p:pRg st="15" end="15"/>
                                            </p:txEl>
                                          </p:spTgt>
                                        </p:tgtEl>
                                      </p:cBhvr>
                                    </p:animEffect>
                                  </p:childTnLst>
                                </p:cTn>
                              </p:par>
                              <p:par>
                                <p:cTn id="40" presetID="10" presetClass="entr" presetSubtype="0" fill="hold" grpId="0" nodeType="withEffect">
                                  <p:stCondLst>
                                    <p:cond delay="500"/>
                                  </p:stCondLst>
                                  <p:childTnLst>
                                    <p:set>
                                      <p:cBhvr>
                                        <p:cTn id="41" dur="1" fill="hold">
                                          <p:stCondLst>
                                            <p:cond delay="0"/>
                                          </p:stCondLst>
                                        </p:cTn>
                                        <p:tgtEl>
                                          <p:spTgt spid="3">
                                            <p:txEl>
                                              <p:pRg st="16" end="16"/>
                                            </p:txEl>
                                          </p:spTgt>
                                        </p:tgtEl>
                                        <p:attrNameLst>
                                          <p:attrName>style.visibility</p:attrName>
                                        </p:attrNameLst>
                                      </p:cBhvr>
                                      <p:to>
                                        <p:strVal val="visible"/>
                                      </p:to>
                                    </p:set>
                                    <p:animEffect transition="in" filter="fade">
                                      <p:cBhvr>
                                        <p:cTn id="42" dur="600"/>
                                        <p:tgtEl>
                                          <p:spTgt spid="3">
                                            <p:txEl>
                                              <p:pRg st="16" end="16"/>
                                            </p:txEl>
                                          </p:spTgt>
                                        </p:tgtEl>
                                      </p:cBhvr>
                                    </p:animEffect>
                                  </p:childTnLst>
                                </p:cTn>
                              </p:par>
                              <p:par>
                                <p:cTn id="43" presetID="10" presetClass="entr" presetSubtype="0" fill="hold" grpId="0" nodeType="withEffect">
                                  <p:stCondLst>
                                    <p:cond delay="600"/>
                                  </p:stCondLst>
                                  <p:childTnLst>
                                    <p:set>
                                      <p:cBhvr>
                                        <p:cTn id="44" dur="1" fill="hold">
                                          <p:stCondLst>
                                            <p:cond delay="0"/>
                                          </p:stCondLst>
                                        </p:cTn>
                                        <p:tgtEl>
                                          <p:spTgt spid="3">
                                            <p:txEl>
                                              <p:pRg st="17" end="17"/>
                                            </p:txEl>
                                          </p:spTgt>
                                        </p:tgtEl>
                                        <p:attrNameLst>
                                          <p:attrName>style.visibility</p:attrName>
                                        </p:attrNameLst>
                                      </p:cBhvr>
                                      <p:to>
                                        <p:strVal val="visible"/>
                                      </p:to>
                                    </p:set>
                                    <p:animEffect transition="in" filter="fade">
                                      <p:cBhvr>
                                        <p:cTn id="45" dur="600"/>
                                        <p:tgtEl>
                                          <p:spTgt spid="3">
                                            <p:txEl>
                                              <p:pRg st="17" end="17"/>
                                            </p:txEl>
                                          </p:spTgt>
                                        </p:tgtEl>
                                      </p:cBhvr>
                                    </p:animEffect>
                                  </p:childTnLst>
                                </p:cTn>
                              </p:par>
                              <p:par>
                                <p:cTn id="46" presetID="10" presetClass="entr" presetSubtype="0" fill="hold" grpId="0" nodeType="withEffect">
                                  <p:stCondLst>
                                    <p:cond delay="700"/>
                                  </p:stCondLst>
                                  <p:childTnLst>
                                    <p:set>
                                      <p:cBhvr>
                                        <p:cTn id="47" dur="1" fill="hold">
                                          <p:stCondLst>
                                            <p:cond delay="0"/>
                                          </p:stCondLst>
                                        </p:cTn>
                                        <p:tgtEl>
                                          <p:spTgt spid="3">
                                            <p:txEl>
                                              <p:pRg st="18" end="18"/>
                                            </p:txEl>
                                          </p:spTgt>
                                        </p:tgtEl>
                                        <p:attrNameLst>
                                          <p:attrName>style.visibility</p:attrName>
                                        </p:attrNameLst>
                                      </p:cBhvr>
                                      <p:to>
                                        <p:strVal val="visible"/>
                                      </p:to>
                                    </p:set>
                                    <p:animEffect transition="in" filter="fade">
                                      <p:cBhvr>
                                        <p:cTn id="48" dur="600"/>
                                        <p:tgtEl>
                                          <p:spTgt spid="3">
                                            <p:txEl>
                                              <p:pRg st="18" end="18"/>
                                            </p:txEl>
                                          </p:spTgt>
                                        </p:tgtEl>
                                      </p:cBhvr>
                                    </p:animEffect>
                                  </p:childTnLst>
                                </p:cTn>
                              </p:par>
                              <p:par>
                                <p:cTn id="49" presetID="10" presetClass="entr" presetSubtype="0" fill="hold" grpId="0" nodeType="withEffect">
                                  <p:stCondLst>
                                    <p:cond delay="800"/>
                                  </p:stCondLst>
                                  <p:childTnLst>
                                    <p:set>
                                      <p:cBhvr>
                                        <p:cTn id="50" dur="1" fill="hold">
                                          <p:stCondLst>
                                            <p:cond delay="0"/>
                                          </p:stCondLst>
                                        </p:cTn>
                                        <p:tgtEl>
                                          <p:spTgt spid="3">
                                            <p:txEl>
                                              <p:pRg st="19" end="19"/>
                                            </p:txEl>
                                          </p:spTgt>
                                        </p:tgtEl>
                                        <p:attrNameLst>
                                          <p:attrName>style.visibility</p:attrName>
                                        </p:attrNameLst>
                                      </p:cBhvr>
                                      <p:to>
                                        <p:strVal val="visible"/>
                                      </p:to>
                                    </p:set>
                                    <p:animEffect transition="in" filter="fade">
                                      <p:cBhvr>
                                        <p:cTn id="51" dur="600"/>
                                        <p:tgtEl>
                                          <p:spTgt spid="3">
                                            <p:txEl>
                                              <p:pRg st="19" end="19"/>
                                            </p:txEl>
                                          </p:spTgt>
                                        </p:tgtEl>
                                      </p:cBhvr>
                                    </p:animEffect>
                                  </p:childTnLst>
                                </p:cTn>
                              </p:par>
                              <p:par>
                                <p:cTn id="52" presetID="10" presetClass="entr" presetSubtype="0" fill="hold" grpId="0" nodeType="withEffect">
                                  <p:stCondLst>
                                    <p:cond delay="900"/>
                                  </p:stCondLst>
                                  <p:childTnLst>
                                    <p:set>
                                      <p:cBhvr>
                                        <p:cTn id="53" dur="1" fill="hold">
                                          <p:stCondLst>
                                            <p:cond delay="0"/>
                                          </p:stCondLst>
                                        </p:cTn>
                                        <p:tgtEl>
                                          <p:spTgt spid="3">
                                            <p:txEl>
                                              <p:pRg st="20" end="20"/>
                                            </p:txEl>
                                          </p:spTgt>
                                        </p:tgtEl>
                                        <p:attrNameLst>
                                          <p:attrName>style.visibility</p:attrName>
                                        </p:attrNameLst>
                                      </p:cBhvr>
                                      <p:to>
                                        <p:strVal val="visible"/>
                                      </p:to>
                                    </p:set>
                                    <p:animEffect transition="in" filter="fade">
                                      <p:cBhvr>
                                        <p:cTn id="54" dur="600"/>
                                        <p:tgtEl>
                                          <p:spTgt spid="3">
                                            <p:txEl>
                                              <p:pRg st="20" end="2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1" nodeType="clickEffect">
                                  <p:stCondLst>
                                    <p:cond delay="0"/>
                                  </p:stCondLst>
                                  <p:childTnLst>
                                    <p:animEffect transition="out" filter="fade">
                                      <p:cBhvr>
                                        <p:cTn id="58" dur="500"/>
                                        <p:tgtEl>
                                          <p:spTgt spid="3">
                                            <p:txEl>
                                              <p:pRg st="0" end="0"/>
                                            </p:txEl>
                                          </p:spTgt>
                                        </p:tgtEl>
                                      </p:cBhvr>
                                    </p:animEffect>
                                    <p:set>
                                      <p:cBhvr>
                                        <p:cTn id="59" dur="1" fill="hold">
                                          <p:stCondLst>
                                            <p:cond delay="499"/>
                                          </p:stCondLst>
                                        </p:cTn>
                                        <p:tgtEl>
                                          <p:spTgt spid="3">
                                            <p:txEl>
                                              <p:pRg st="0" end="0"/>
                                            </p:txEl>
                                          </p:spTgt>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3">
                                            <p:txEl>
                                              <p:pRg st="1" end="1"/>
                                            </p:txEl>
                                          </p:spTgt>
                                        </p:tgtEl>
                                      </p:cBhvr>
                                    </p:animEffect>
                                    <p:set>
                                      <p:cBhvr>
                                        <p:cTn id="62" dur="1" fill="hold">
                                          <p:stCondLst>
                                            <p:cond delay="499"/>
                                          </p:stCondLst>
                                        </p:cTn>
                                        <p:tgtEl>
                                          <p:spTgt spid="3">
                                            <p:txEl>
                                              <p:pRg st="1" end="1"/>
                                            </p:txEl>
                                          </p:spTgt>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3">
                                            <p:txEl>
                                              <p:pRg st="2" end="2"/>
                                            </p:txEl>
                                          </p:spTgt>
                                        </p:tgtEl>
                                      </p:cBhvr>
                                    </p:animEffect>
                                    <p:set>
                                      <p:cBhvr>
                                        <p:cTn id="65" dur="1" fill="hold">
                                          <p:stCondLst>
                                            <p:cond delay="499"/>
                                          </p:stCondLst>
                                        </p:cTn>
                                        <p:tgtEl>
                                          <p:spTgt spid="3">
                                            <p:txEl>
                                              <p:pRg st="2" end="2"/>
                                            </p:txEl>
                                          </p:spTgt>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3">
                                            <p:txEl>
                                              <p:pRg st="3" end="3"/>
                                            </p:txEl>
                                          </p:spTgt>
                                        </p:tgtEl>
                                      </p:cBhvr>
                                    </p:animEffect>
                                    <p:set>
                                      <p:cBhvr>
                                        <p:cTn id="68" dur="1" fill="hold">
                                          <p:stCondLst>
                                            <p:cond delay="499"/>
                                          </p:stCondLst>
                                        </p:cTn>
                                        <p:tgtEl>
                                          <p:spTgt spid="3">
                                            <p:txEl>
                                              <p:pRg st="3" end="3"/>
                                            </p:txEl>
                                          </p:spTgt>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3">
                                            <p:txEl>
                                              <p:pRg st="9" end="9"/>
                                            </p:txEl>
                                          </p:spTgt>
                                        </p:tgtEl>
                                      </p:cBhvr>
                                    </p:animEffect>
                                    <p:set>
                                      <p:cBhvr>
                                        <p:cTn id="71" dur="1" fill="hold">
                                          <p:stCondLst>
                                            <p:cond delay="499"/>
                                          </p:stCondLst>
                                        </p:cTn>
                                        <p:tgtEl>
                                          <p:spTgt spid="3">
                                            <p:txEl>
                                              <p:pRg st="9" end="9"/>
                                            </p:txEl>
                                          </p:spTgt>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3">
                                            <p:txEl>
                                              <p:pRg st="10" end="10"/>
                                            </p:txEl>
                                          </p:spTgt>
                                        </p:tgtEl>
                                      </p:cBhvr>
                                    </p:animEffect>
                                    <p:set>
                                      <p:cBhvr>
                                        <p:cTn id="74" dur="1" fill="hold">
                                          <p:stCondLst>
                                            <p:cond delay="499"/>
                                          </p:stCondLst>
                                        </p:cTn>
                                        <p:tgtEl>
                                          <p:spTgt spid="3">
                                            <p:txEl>
                                              <p:pRg st="10" end="10"/>
                                            </p:txEl>
                                          </p:spTgt>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3">
                                            <p:txEl>
                                              <p:pRg st="12" end="12"/>
                                            </p:txEl>
                                          </p:spTgt>
                                        </p:tgtEl>
                                      </p:cBhvr>
                                    </p:animEffect>
                                    <p:set>
                                      <p:cBhvr>
                                        <p:cTn id="77" dur="1" fill="hold">
                                          <p:stCondLst>
                                            <p:cond delay="499"/>
                                          </p:stCondLst>
                                        </p:cTn>
                                        <p:tgtEl>
                                          <p:spTgt spid="3">
                                            <p:txEl>
                                              <p:pRg st="12" end="12"/>
                                            </p:txEl>
                                          </p:spTgt>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3">
                                            <p:txEl>
                                              <p:pRg st="13" end="13"/>
                                            </p:txEl>
                                          </p:spTgt>
                                        </p:tgtEl>
                                      </p:cBhvr>
                                    </p:animEffect>
                                    <p:set>
                                      <p:cBhvr>
                                        <p:cTn id="80" dur="1" fill="hold">
                                          <p:stCondLst>
                                            <p:cond delay="499"/>
                                          </p:stCondLst>
                                        </p:cTn>
                                        <p:tgtEl>
                                          <p:spTgt spid="3">
                                            <p:txEl>
                                              <p:pRg st="13" end="13"/>
                                            </p:txEl>
                                          </p:spTgt>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3">
                                            <p:txEl>
                                              <p:pRg st="14" end="14"/>
                                            </p:txEl>
                                          </p:spTgt>
                                        </p:tgtEl>
                                      </p:cBhvr>
                                    </p:animEffect>
                                    <p:set>
                                      <p:cBhvr>
                                        <p:cTn id="83" dur="1" fill="hold">
                                          <p:stCondLst>
                                            <p:cond delay="499"/>
                                          </p:stCondLst>
                                        </p:cTn>
                                        <p:tgtEl>
                                          <p:spTgt spid="3">
                                            <p:txEl>
                                              <p:pRg st="14" end="14"/>
                                            </p:txEl>
                                          </p:spTgt>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3">
                                            <p:txEl>
                                              <p:pRg st="15" end="15"/>
                                            </p:txEl>
                                          </p:spTgt>
                                        </p:tgtEl>
                                      </p:cBhvr>
                                    </p:animEffect>
                                    <p:set>
                                      <p:cBhvr>
                                        <p:cTn id="86" dur="1" fill="hold">
                                          <p:stCondLst>
                                            <p:cond delay="499"/>
                                          </p:stCondLst>
                                        </p:cTn>
                                        <p:tgtEl>
                                          <p:spTgt spid="3">
                                            <p:txEl>
                                              <p:pRg st="15" end="15"/>
                                            </p:txEl>
                                          </p:spTgt>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3">
                                            <p:txEl>
                                              <p:pRg st="16" end="16"/>
                                            </p:txEl>
                                          </p:spTgt>
                                        </p:tgtEl>
                                      </p:cBhvr>
                                    </p:animEffect>
                                    <p:set>
                                      <p:cBhvr>
                                        <p:cTn id="89" dur="1" fill="hold">
                                          <p:stCondLst>
                                            <p:cond delay="499"/>
                                          </p:stCondLst>
                                        </p:cTn>
                                        <p:tgtEl>
                                          <p:spTgt spid="3">
                                            <p:txEl>
                                              <p:pRg st="16" end="16"/>
                                            </p:txEl>
                                          </p:spTgt>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3">
                                            <p:txEl>
                                              <p:pRg st="17" end="17"/>
                                            </p:txEl>
                                          </p:spTgt>
                                        </p:tgtEl>
                                      </p:cBhvr>
                                    </p:animEffect>
                                    <p:set>
                                      <p:cBhvr>
                                        <p:cTn id="92" dur="1" fill="hold">
                                          <p:stCondLst>
                                            <p:cond delay="499"/>
                                          </p:stCondLst>
                                        </p:cTn>
                                        <p:tgtEl>
                                          <p:spTgt spid="3">
                                            <p:txEl>
                                              <p:pRg st="17" end="17"/>
                                            </p:txEl>
                                          </p:spTgt>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3">
                                            <p:txEl>
                                              <p:pRg st="18" end="18"/>
                                            </p:txEl>
                                          </p:spTgt>
                                        </p:tgtEl>
                                      </p:cBhvr>
                                    </p:animEffect>
                                    <p:set>
                                      <p:cBhvr>
                                        <p:cTn id="95" dur="1" fill="hold">
                                          <p:stCondLst>
                                            <p:cond delay="499"/>
                                          </p:stCondLst>
                                        </p:cTn>
                                        <p:tgtEl>
                                          <p:spTgt spid="3">
                                            <p:txEl>
                                              <p:pRg st="18" end="18"/>
                                            </p:txEl>
                                          </p:spTgt>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3">
                                            <p:txEl>
                                              <p:pRg st="19" end="19"/>
                                            </p:txEl>
                                          </p:spTgt>
                                        </p:tgtEl>
                                      </p:cBhvr>
                                    </p:animEffect>
                                    <p:set>
                                      <p:cBhvr>
                                        <p:cTn id="98" dur="1" fill="hold">
                                          <p:stCondLst>
                                            <p:cond delay="499"/>
                                          </p:stCondLst>
                                        </p:cTn>
                                        <p:tgtEl>
                                          <p:spTgt spid="3">
                                            <p:txEl>
                                              <p:pRg st="19" end="19"/>
                                            </p:txEl>
                                          </p:spTgt>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3">
                                            <p:txEl>
                                              <p:pRg st="20" end="20"/>
                                            </p:txEl>
                                          </p:spTgt>
                                        </p:tgtEl>
                                      </p:cBhvr>
                                    </p:animEffect>
                                    <p:set>
                                      <p:cBhvr>
                                        <p:cTn id="101" dur="1" fill="hold">
                                          <p:stCondLst>
                                            <p:cond delay="499"/>
                                          </p:stCondLst>
                                        </p:cTn>
                                        <p:tgtEl>
                                          <p:spTgt spid="3">
                                            <p:txEl>
                                              <p:pRg st="20" end="20"/>
                                            </p:txEl>
                                          </p:spTgt>
                                        </p:tgtEl>
                                        <p:attrNameLst>
                                          <p:attrName>style.visibility</p:attrName>
                                        </p:attrNameLst>
                                      </p:cBhvr>
                                      <p:to>
                                        <p:strVal val="hidden"/>
                                      </p:to>
                                    </p:set>
                                  </p:childTnLst>
                                </p:cTn>
                              </p:par>
                            </p:childTnLst>
                          </p:cTn>
                        </p:par>
                        <p:par>
                          <p:cTn id="102" fill="hold">
                            <p:stCondLst>
                              <p:cond delay="500"/>
                            </p:stCondLst>
                            <p:childTnLst>
                              <p:par>
                                <p:cTn id="103" presetID="10" presetClass="entr" presetSubtype="0" fill="hold" grpId="0" nodeType="afterEffect">
                                  <p:stCondLst>
                                    <p:cond delay="0"/>
                                  </p:stCondLst>
                                  <p:childTnLst>
                                    <p:set>
                                      <p:cBhvr>
                                        <p:cTn id="104" dur="1" fill="hold">
                                          <p:stCondLst>
                                            <p:cond delay="0"/>
                                          </p:stCondLst>
                                        </p:cTn>
                                        <p:tgtEl>
                                          <p:spTgt spid="6">
                                            <p:txEl>
                                              <p:pRg st="0" end="0"/>
                                            </p:txEl>
                                          </p:spTgt>
                                        </p:tgtEl>
                                        <p:attrNameLst>
                                          <p:attrName>style.visibility</p:attrName>
                                        </p:attrNameLst>
                                      </p:cBhvr>
                                      <p:to>
                                        <p:strVal val="visible"/>
                                      </p:to>
                                    </p:set>
                                    <p:animEffect transition="in" filter="fade">
                                      <p:cBhvr>
                                        <p:cTn id="105" dur="500"/>
                                        <p:tgtEl>
                                          <p:spTgt spid="6">
                                            <p:txEl>
                                              <p:pRg st="0" end="0"/>
                                            </p:txEl>
                                          </p:spTgt>
                                        </p:tgtEl>
                                      </p:cBhvr>
                                    </p:animEffect>
                                  </p:childTnLst>
                                </p:cTn>
                              </p:par>
                            </p:childTnLst>
                          </p:cTn>
                        </p:par>
                        <p:par>
                          <p:cTn id="106" fill="hold">
                            <p:stCondLst>
                              <p:cond delay="1000"/>
                            </p:stCondLst>
                            <p:childTnLst>
                              <p:par>
                                <p:cTn id="107" presetID="10" presetClass="entr" presetSubtype="0" fill="hold" grpId="0" nodeType="afterEffect">
                                  <p:stCondLst>
                                    <p:cond delay="0"/>
                                  </p:stCondLst>
                                  <p:childTnLst>
                                    <p:set>
                                      <p:cBhvr>
                                        <p:cTn id="108" dur="1" fill="hold">
                                          <p:stCondLst>
                                            <p:cond delay="0"/>
                                          </p:stCondLst>
                                        </p:cTn>
                                        <p:tgtEl>
                                          <p:spTgt spid="6">
                                            <p:txEl>
                                              <p:pRg st="1" end="1"/>
                                            </p:txEl>
                                          </p:spTgt>
                                        </p:tgtEl>
                                        <p:attrNameLst>
                                          <p:attrName>style.visibility</p:attrName>
                                        </p:attrNameLst>
                                      </p:cBhvr>
                                      <p:to>
                                        <p:strVal val="visible"/>
                                      </p:to>
                                    </p:set>
                                    <p:animEffect transition="in" filter="fade">
                                      <p:cBhvr>
                                        <p:cTn id="109" dur="500"/>
                                        <p:tgtEl>
                                          <p:spTgt spid="6">
                                            <p:txEl>
                                              <p:pRg st="1" end="1"/>
                                            </p:txEl>
                                          </p:spTgt>
                                        </p:tgtEl>
                                      </p:cBhvr>
                                    </p:animEffect>
                                  </p:childTnLst>
                                </p:cTn>
                              </p:par>
                            </p:childTnLst>
                          </p:cTn>
                        </p:par>
                        <p:par>
                          <p:cTn id="110" fill="hold">
                            <p:stCondLst>
                              <p:cond delay="1500"/>
                            </p:stCondLst>
                            <p:childTnLst>
                              <p:par>
                                <p:cTn id="111" presetID="10" presetClass="entr" presetSubtype="0" fill="hold" grpId="0" nodeType="afterEffect">
                                  <p:stCondLst>
                                    <p:cond delay="0"/>
                                  </p:stCondLst>
                                  <p:childTnLst>
                                    <p:set>
                                      <p:cBhvr>
                                        <p:cTn id="112" dur="1" fill="hold">
                                          <p:stCondLst>
                                            <p:cond delay="0"/>
                                          </p:stCondLst>
                                        </p:cTn>
                                        <p:tgtEl>
                                          <p:spTgt spid="6">
                                            <p:txEl>
                                              <p:pRg st="12" end="12"/>
                                            </p:txEl>
                                          </p:spTgt>
                                        </p:tgtEl>
                                        <p:attrNameLst>
                                          <p:attrName>style.visibility</p:attrName>
                                        </p:attrNameLst>
                                      </p:cBhvr>
                                      <p:to>
                                        <p:strVal val="visible"/>
                                      </p:to>
                                    </p:set>
                                    <p:animEffect transition="in" filter="fade">
                                      <p:cBhvr>
                                        <p:cTn id="113" dur="500"/>
                                        <p:tgtEl>
                                          <p:spTgt spid="6">
                                            <p:txEl>
                                              <p:pRg st="12" end="12"/>
                                            </p:txEl>
                                          </p:spTgt>
                                        </p:tgtEl>
                                      </p:cBhvr>
                                    </p:animEffect>
                                  </p:childTnLst>
                                </p:cTn>
                              </p:par>
                            </p:childTnLst>
                          </p:cTn>
                        </p:par>
                        <p:par>
                          <p:cTn id="114" fill="hold">
                            <p:stCondLst>
                              <p:cond delay="2000"/>
                            </p:stCondLst>
                            <p:childTnLst>
                              <p:par>
                                <p:cTn id="115" presetID="10" presetClass="entr" presetSubtype="0" fill="hold" grpId="0" nodeType="afterEffect">
                                  <p:stCondLst>
                                    <p:cond delay="0"/>
                                  </p:stCondLst>
                                  <p:childTnLst>
                                    <p:set>
                                      <p:cBhvr>
                                        <p:cTn id="116" dur="1" fill="hold">
                                          <p:stCondLst>
                                            <p:cond delay="0"/>
                                          </p:stCondLst>
                                        </p:cTn>
                                        <p:tgtEl>
                                          <p:spTgt spid="6">
                                            <p:txEl>
                                              <p:pRg st="13" end="13"/>
                                            </p:txEl>
                                          </p:spTgt>
                                        </p:tgtEl>
                                        <p:attrNameLst>
                                          <p:attrName>style.visibility</p:attrName>
                                        </p:attrNameLst>
                                      </p:cBhvr>
                                      <p:to>
                                        <p:strVal val="visible"/>
                                      </p:to>
                                    </p:set>
                                    <p:animEffect transition="in" filter="fade">
                                      <p:cBhvr>
                                        <p:cTn id="117" dur="500"/>
                                        <p:tgtEl>
                                          <p:spTgt spid="6">
                                            <p:txEl>
                                              <p:pRg st="13" end="13"/>
                                            </p:txEl>
                                          </p:spTgt>
                                        </p:tgtEl>
                                      </p:cBhvr>
                                    </p:animEffect>
                                  </p:childTnLst>
                                </p:cTn>
                              </p:par>
                            </p:childTnLst>
                          </p:cTn>
                        </p:par>
                        <p:par>
                          <p:cTn id="118" fill="hold">
                            <p:stCondLst>
                              <p:cond delay="2500"/>
                            </p:stCondLst>
                            <p:childTnLst>
                              <p:par>
                                <p:cTn id="119" presetID="10" presetClass="entr" presetSubtype="0" fill="hold" grpId="0" nodeType="afterEffect">
                                  <p:stCondLst>
                                    <p:cond delay="300"/>
                                  </p:stCondLst>
                                  <p:childTnLst>
                                    <p:set>
                                      <p:cBhvr>
                                        <p:cTn id="120" dur="1" fill="hold">
                                          <p:stCondLst>
                                            <p:cond delay="0"/>
                                          </p:stCondLst>
                                        </p:cTn>
                                        <p:tgtEl>
                                          <p:spTgt spid="6">
                                            <p:txEl>
                                              <p:pRg st="3" end="3"/>
                                            </p:txEl>
                                          </p:spTgt>
                                        </p:tgtEl>
                                        <p:attrNameLst>
                                          <p:attrName>style.visibility</p:attrName>
                                        </p:attrNameLst>
                                      </p:cBhvr>
                                      <p:to>
                                        <p:strVal val="visible"/>
                                      </p:to>
                                    </p:set>
                                    <p:animEffect transition="in" filter="fade">
                                      <p:cBhvr>
                                        <p:cTn id="121" dur="500"/>
                                        <p:tgtEl>
                                          <p:spTgt spid="6">
                                            <p:txEl>
                                              <p:pRg st="3" end="3"/>
                                            </p:txEl>
                                          </p:spTgt>
                                        </p:tgtEl>
                                      </p:cBhvr>
                                    </p:animEffect>
                                  </p:childTnLst>
                                </p:cTn>
                              </p:par>
                              <p:par>
                                <p:cTn id="122" presetID="10" presetClass="entr" presetSubtype="0" fill="hold" grpId="0" nodeType="withEffect">
                                  <p:stCondLst>
                                    <p:cond delay="500"/>
                                  </p:stCondLst>
                                  <p:childTnLst>
                                    <p:set>
                                      <p:cBhvr>
                                        <p:cTn id="123" dur="1" fill="hold">
                                          <p:stCondLst>
                                            <p:cond delay="0"/>
                                          </p:stCondLst>
                                        </p:cTn>
                                        <p:tgtEl>
                                          <p:spTgt spid="6">
                                            <p:txEl>
                                              <p:pRg st="4" end="4"/>
                                            </p:txEl>
                                          </p:spTgt>
                                        </p:tgtEl>
                                        <p:attrNameLst>
                                          <p:attrName>style.visibility</p:attrName>
                                        </p:attrNameLst>
                                      </p:cBhvr>
                                      <p:to>
                                        <p:strVal val="visible"/>
                                      </p:to>
                                    </p:set>
                                    <p:animEffect transition="in" filter="fade">
                                      <p:cBhvr>
                                        <p:cTn id="124" dur="500"/>
                                        <p:tgtEl>
                                          <p:spTgt spid="6">
                                            <p:txEl>
                                              <p:pRg st="4" end="4"/>
                                            </p:txEl>
                                          </p:spTgt>
                                        </p:tgtEl>
                                      </p:cBhvr>
                                    </p:animEffect>
                                  </p:childTnLst>
                                </p:cTn>
                              </p:par>
                              <p:par>
                                <p:cTn id="125" presetID="10" presetClass="entr" presetSubtype="0" fill="hold" grpId="0" nodeType="withEffect">
                                  <p:stCondLst>
                                    <p:cond delay="700"/>
                                  </p:stCondLst>
                                  <p:childTnLst>
                                    <p:set>
                                      <p:cBhvr>
                                        <p:cTn id="126" dur="1" fill="hold">
                                          <p:stCondLst>
                                            <p:cond delay="0"/>
                                          </p:stCondLst>
                                        </p:cTn>
                                        <p:tgtEl>
                                          <p:spTgt spid="6">
                                            <p:txEl>
                                              <p:pRg st="5" end="5"/>
                                            </p:txEl>
                                          </p:spTgt>
                                        </p:tgtEl>
                                        <p:attrNameLst>
                                          <p:attrName>style.visibility</p:attrName>
                                        </p:attrNameLst>
                                      </p:cBhvr>
                                      <p:to>
                                        <p:strVal val="visible"/>
                                      </p:to>
                                    </p:set>
                                    <p:animEffect transition="in" filter="fade">
                                      <p:cBhvr>
                                        <p:cTn id="127" dur="500"/>
                                        <p:tgtEl>
                                          <p:spTgt spid="6">
                                            <p:txEl>
                                              <p:pRg st="5" end="5"/>
                                            </p:txEl>
                                          </p:spTgt>
                                        </p:tgtEl>
                                      </p:cBhvr>
                                    </p:animEffect>
                                  </p:childTnLst>
                                </p:cTn>
                              </p:par>
                              <p:par>
                                <p:cTn id="128" presetID="10" presetClass="entr" presetSubtype="0" fill="hold" grpId="0" nodeType="withEffect">
                                  <p:stCondLst>
                                    <p:cond delay="900"/>
                                  </p:stCondLst>
                                  <p:childTnLst>
                                    <p:set>
                                      <p:cBhvr>
                                        <p:cTn id="129" dur="1" fill="hold">
                                          <p:stCondLst>
                                            <p:cond delay="0"/>
                                          </p:stCondLst>
                                        </p:cTn>
                                        <p:tgtEl>
                                          <p:spTgt spid="6">
                                            <p:txEl>
                                              <p:pRg st="6" end="6"/>
                                            </p:txEl>
                                          </p:spTgt>
                                        </p:tgtEl>
                                        <p:attrNameLst>
                                          <p:attrName>style.visibility</p:attrName>
                                        </p:attrNameLst>
                                      </p:cBhvr>
                                      <p:to>
                                        <p:strVal val="visible"/>
                                      </p:to>
                                    </p:set>
                                    <p:animEffect transition="in" filter="fade">
                                      <p:cBhvr>
                                        <p:cTn id="130" dur="500"/>
                                        <p:tgtEl>
                                          <p:spTgt spid="6">
                                            <p:txEl>
                                              <p:pRg st="6" end="6"/>
                                            </p:txEl>
                                          </p:spTgt>
                                        </p:tgtEl>
                                      </p:cBhvr>
                                    </p:animEffect>
                                  </p:childTnLst>
                                </p:cTn>
                              </p:par>
                            </p:childTnLst>
                          </p:cTn>
                        </p:par>
                        <p:par>
                          <p:cTn id="131" fill="hold">
                            <p:stCondLst>
                              <p:cond delay="3900"/>
                            </p:stCondLst>
                            <p:childTnLst>
                              <p:par>
                                <p:cTn id="132" presetID="10" presetClass="entr" presetSubtype="0" fill="hold" grpId="0" nodeType="afterEffect">
                                  <p:stCondLst>
                                    <p:cond delay="0"/>
                                  </p:stCondLst>
                                  <p:childTnLst>
                                    <p:set>
                                      <p:cBhvr>
                                        <p:cTn id="133" dur="1" fill="hold">
                                          <p:stCondLst>
                                            <p:cond delay="0"/>
                                          </p:stCondLst>
                                        </p:cTn>
                                        <p:tgtEl>
                                          <p:spTgt spid="6">
                                            <p:txEl>
                                              <p:pRg st="15" end="15"/>
                                            </p:txEl>
                                          </p:spTgt>
                                        </p:tgtEl>
                                        <p:attrNameLst>
                                          <p:attrName>style.visibility</p:attrName>
                                        </p:attrNameLst>
                                      </p:cBhvr>
                                      <p:to>
                                        <p:strVal val="visible"/>
                                      </p:to>
                                    </p:set>
                                    <p:animEffect transition="in" filter="fade">
                                      <p:cBhvr>
                                        <p:cTn id="134" dur="500"/>
                                        <p:tgtEl>
                                          <p:spTgt spid="6">
                                            <p:txEl>
                                              <p:pRg st="15" end="15"/>
                                            </p:txEl>
                                          </p:spTgt>
                                        </p:tgtEl>
                                      </p:cBhvr>
                                    </p:animEffect>
                                  </p:childTnLst>
                                </p:cTn>
                              </p:par>
                              <p:par>
                                <p:cTn id="135" presetID="10" presetClass="entr" presetSubtype="0" fill="hold" grpId="0" nodeType="withEffect">
                                  <p:stCondLst>
                                    <p:cond delay="200"/>
                                  </p:stCondLst>
                                  <p:childTnLst>
                                    <p:set>
                                      <p:cBhvr>
                                        <p:cTn id="136" dur="1" fill="hold">
                                          <p:stCondLst>
                                            <p:cond delay="0"/>
                                          </p:stCondLst>
                                        </p:cTn>
                                        <p:tgtEl>
                                          <p:spTgt spid="6">
                                            <p:txEl>
                                              <p:pRg st="16" end="16"/>
                                            </p:txEl>
                                          </p:spTgt>
                                        </p:tgtEl>
                                        <p:attrNameLst>
                                          <p:attrName>style.visibility</p:attrName>
                                        </p:attrNameLst>
                                      </p:cBhvr>
                                      <p:to>
                                        <p:strVal val="visible"/>
                                      </p:to>
                                    </p:set>
                                    <p:animEffect transition="in" filter="fade">
                                      <p:cBhvr>
                                        <p:cTn id="137" dur="500"/>
                                        <p:tgtEl>
                                          <p:spTgt spid="6">
                                            <p:txEl>
                                              <p:pRg st="16" end="16"/>
                                            </p:txEl>
                                          </p:spTgt>
                                        </p:tgtEl>
                                      </p:cBhvr>
                                    </p:animEffect>
                                  </p:childTnLst>
                                </p:cTn>
                              </p:par>
                              <p:par>
                                <p:cTn id="138" presetID="10" presetClass="entr" presetSubtype="0" fill="hold" grpId="0" nodeType="withEffect">
                                  <p:stCondLst>
                                    <p:cond delay="400"/>
                                  </p:stCondLst>
                                  <p:childTnLst>
                                    <p:set>
                                      <p:cBhvr>
                                        <p:cTn id="139" dur="1" fill="hold">
                                          <p:stCondLst>
                                            <p:cond delay="0"/>
                                          </p:stCondLst>
                                        </p:cTn>
                                        <p:tgtEl>
                                          <p:spTgt spid="6">
                                            <p:txEl>
                                              <p:pRg st="17" end="17"/>
                                            </p:txEl>
                                          </p:spTgt>
                                        </p:tgtEl>
                                        <p:attrNameLst>
                                          <p:attrName>style.visibility</p:attrName>
                                        </p:attrNameLst>
                                      </p:cBhvr>
                                      <p:to>
                                        <p:strVal val="visible"/>
                                      </p:to>
                                    </p:set>
                                    <p:animEffect transition="in" filter="fade">
                                      <p:cBhvr>
                                        <p:cTn id="140" dur="500"/>
                                        <p:tgtEl>
                                          <p:spTgt spid="6">
                                            <p:txEl>
                                              <p:pRg st="17" end="17"/>
                                            </p:txEl>
                                          </p:spTgt>
                                        </p:tgtEl>
                                      </p:cBhvr>
                                    </p:animEffect>
                                  </p:childTnLst>
                                </p:cTn>
                              </p:par>
                              <p:par>
                                <p:cTn id="141" presetID="10" presetClass="entr" presetSubtype="0" fill="hold" grpId="0" nodeType="withEffect">
                                  <p:stCondLst>
                                    <p:cond delay="600"/>
                                  </p:stCondLst>
                                  <p:childTnLst>
                                    <p:set>
                                      <p:cBhvr>
                                        <p:cTn id="142" dur="1" fill="hold">
                                          <p:stCondLst>
                                            <p:cond delay="0"/>
                                          </p:stCondLst>
                                        </p:cTn>
                                        <p:tgtEl>
                                          <p:spTgt spid="6">
                                            <p:txEl>
                                              <p:pRg st="18" end="18"/>
                                            </p:txEl>
                                          </p:spTgt>
                                        </p:tgtEl>
                                        <p:attrNameLst>
                                          <p:attrName>style.visibility</p:attrName>
                                        </p:attrNameLst>
                                      </p:cBhvr>
                                      <p:to>
                                        <p:strVal val="visible"/>
                                      </p:to>
                                    </p:set>
                                    <p:animEffect transition="in" filter="fade">
                                      <p:cBhvr>
                                        <p:cTn id="143" dur="500"/>
                                        <p:tgtEl>
                                          <p:spTgt spid="6">
                                            <p:txEl>
                                              <p:pRg st="18" end="18"/>
                                            </p:txEl>
                                          </p:spTgt>
                                        </p:tgtEl>
                                      </p:cBhvr>
                                    </p:animEffect>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1" nodeType="clickEffect">
                                  <p:stCondLst>
                                    <p:cond delay="0"/>
                                  </p:stCondLst>
                                  <p:childTnLst>
                                    <p:animEffect transition="out" filter="fade">
                                      <p:cBhvr>
                                        <p:cTn id="147" dur="500"/>
                                        <p:tgtEl>
                                          <p:spTgt spid="6">
                                            <p:txEl>
                                              <p:pRg st="0" end="0"/>
                                            </p:txEl>
                                          </p:spTgt>
                                        </p:tgtEl>
                                      </p:cBhvr>
                                    </p:animEffect>
                                    <p:set>
                                      <p:cBhvr>
                                        <p:cTn id="148" dur="1" fill="hold">
                                          <p:stCondLst>
                                            <p:cond delay="499"/>
                                          </p:stCondLst>
                                        </p:cTn>
                                        <p:tgtEl>
                                          <p:spTgt spid="6">
                                            <p:txEl>
                                              <p:pRg st="0" end="0"/>
                                            </p:txEl>
                                          </p:spTgt>
                                        </p:tgtEl>
                                        <p:attrNameLst>
                                          <p:attrName>style.visibility</p:attrName>
                                        </p:attrNameLst>
                                      </p:cBhvr>
                                      <p:to>
                                        <p:strVal val="hidden"/>
                                      </p:to>
                                    </p:set>
                                  </p:childTnLst>
                                </p:cTn>
                              </p:par>
                              <p:par>
                                <p:cTn id="149" presetID="10" presetClass="exit" presetSubtype="0" fill="hold" grpId="1" nodeType="withEffect">
                                  <p:stCondLst>
                                    <p:cond delay="0"/>
                                  </p:stCondLst>
                                  <p:childTnLst>
                                    <p:animEffect transition="out" filter="fade">
                                      <p:cBhvr>
                                        <p:cTn id="150" dur="500"/>
                                        <p:tgtEl>
                                          <p:spTgt spid="6">
                                            <p:txEl>
                                              <p:pRg st="1" end="1"/>
                                            </p:txEl>
                                          </p:spTgt>
                                        </p:tgtEl>
                                      </p:cBhvr>
                                    </p:animEffect>
                                    <p:set>
                                      <p:cBhvr>
                                        <p:cTn id="151" dur="1" fill="hold">
                                          <p:stCondLst>
                                            <p:cond delay="499"/>
                                          </p:stCondLst>
                                        </p:cTn>
                                        <p:tgtEl>
                                          <p:spTgt spid="6">
                                            <p:txEl>
                                              <p:pRg st="1" end="1"/>
                                            </p:txEl>
                                          </p:spTgt>
                                        </p:tgtEl>
                                        <p:attrNameLst>
                                          <p:attrName>style.visibility</p:attrName>
                                        </p:attrNameLst>
                                      </p:cBhvr>
                                      <p:to>
                                        <p:strVal val="hidden"/>
                                      </p:to>
                                    </p:set>
                                  </p:childTnLst>
                                </p:cTn>
                              </p:par>
                              <p:par>
                                <p:cTn id="152" presetID="10" presetClass="exit" presetSubtype="0" fill="hold" grpId="1" nodeType="withEffect">
                                  <p:stCondLst>
                                    <p:cond delay="0"/>
                                  </p:stCondLst>
                                  <p:childTnLst>
                                    <p:animEffect transition="out" filter="fade">
                                      <p:cBhvr>
                                        <p:cTn id="153" dur="500"/>
                                        <p:tgtEl>
                                          <p:spTgt spid="6">
                                            <p:txEl>
                                              <p:pRg st="2" end="2"/>
                                            </p:txEl>
                                          </p:spTgt>
                                        </p:tgtEl>
                                      </p:cBhvr>
                                    </p:animEffect>
                                    <p:set>
                                      <p:cBhvr>
                                        <p:cTn id="154" dur="1" fill="hold">
                                          <p:stCondLst>
                                            <p:cond delay="499"/>
                                          </p:stCondLst>
                                        </p:cTn>
                                        <p:tgtEl>
                                          <p:spTgt spid="6">
                                            <p:txEl>
                                              <p:pRg st="2" end="2"/>
                                            </p:txEl>
                                          </p:spTgt>
                                        </p:tgtEl>
                                        <p:attrNameLst>
                                          <p:attrName>style.visibility</p:attrName>
                                        </p:attrNameLst>
                                      </p:cBhvr>
                                      <p:to>
                                        <p:strVal val="hidden"/>
                                      </p:to>
                                    </p:set>
                                  </p:childTnLst>
                                </p:cTn>
                              </p:par>
                              <p:par>
                                <p:cTn id="155" presetID="10" presetClass="exit" presetSubtype="0" fill="hold" grpId="1" nodeType="withEffect">
                                  <p:stCondLst>
                                    <p:cond delay="0"/>
                                  </p:stCondLst>
                                  <p:childTnLst>
                                    <p:animEffect transition="out" filter="fade">
                                      <p:cBhvr>
                                        <p:cTn id="156" dur="500"/>
                                        <p:tgtEl>
                                          <p:spTgt spid="6">
                                            <p:txEl>
                                              <p:pRg st="3" end="3"/>
                                            </p:txEl>
                                          </p:spTgt>
                                        </p:tgtEl>
                                      </p:cBhvr>
                                    </p:animEffect>
                                    <p:set>
                                      <p:cBhvr>
                                        <p:cTn id="157" dur="1" fill="hold">
                                          <p:stCondLst>
                                            <p:cond delay="499"/>
                                          </p:stCondLst>
                                        </p:cTn>
                                        <p:tgtEl>
                                          <p:spTgt spid="6">
                                            <p:txEl>
                                              <p:pRg st="3" end="3"/>
                                            </p:txEl>
                                          </p:spTgt>
                                        </p:tgtEl>
                                        <p:attrNameLst>
                                          <p:attrName>style.visibility</p:attrName>
                                        </p:attrNameLst>
                                      </p:cBhvr>
                                      <p:to>
                                        <p:strVal val="hidden"/>
                                      </p:to>
                                    </p:set>
                                  </p:childTnLst>
                                </p:cTn>
                              </p:par>
                              <p:par>
                                <p:cTn id="158" presetID="10" presetClass="exit" presetSubtype="0" fill="hold" grpId="1" nodeType="withEffect">
                                  <p:stCondLst>
                                    <p:cond delay="0"/>
                                  </p:stCondLst>
                                  <p:childTnLst>
                                    <p:animEffect transition="out" filter="fade">
                                      <p:cBhvr>
                                        <p:cTn id="159" dur="500"/>
                                        <p:tgtEl>
                                          <p:spTgt spid="6">
                                            <p:txEl>
                                              <p:pRg st="4" end="4"/>
                                            </p:txEl>
                                          </p:spTgt>
                                        </p:tgtEl>
                                      </p:cBhvr>
                                    </p:animEffect>
                                    <p:set>
                                      <p:cBhvr>
                                        <p:cTn id="160" dur="1" fill="hold">
                                          <p:stCondLst>
                                            <p:cond delay="499"/>
                                          </p:stCondLst>
                                        </p:cTn>
                                        <p:tgtEl>
                                          <p:spTgt spid="6">
                                            <p:txEl>
                                              <p:pRg st="4" end="4"/>
                                            </p:txEl>
                                          </p:spTgt>
                                        </p:tgtEl>
                                        <p:attrNameLst>
                                          <p:attrName>style.visibility</p:attrName>
                                        </p:attrNameLst>
                                      </p:cBhvr>
                                      <p:to>
                                        <p:strVal val="hidden"/>
                                      </p:to>
                                    </p:set>
                                  </p:childTnLst>
                                </p:cTn>
                              </p:par>
                              <p:par>
                                <p:cTn id="161" presetID="10" presetClass="exit" presetSubtype="0" fill="hold" grpId="1" nodeType="withEffect">
                                  <p:stCondLst>
                                    <p:cond delay="0"/>
                                  </p:stCondLst>
                                  <p:childTnLst>
                                    <p:animEffect transition="out" filter="fade">
                                      <p:cBhvr>
                                        <p:cTn id="162" dur="500"/>
                                        <p:tgtEl>
                                          <p:spTgt spid="6">
                                            <p:txEl>
                                              <p:pRg st="5" end="5"/>
                                            </p:txEl>
                                          </p:spTgt>
                                        </p:tgtEl>
                                      </p:cBhvr>
                                    </p:animEffect>
                                    <p:set>
                                      <p:cBhvr>
                                        <p:cTn id="163" dur="1" fill="hold">
                                          <p:stCondLst>
                                            <p:cond delay="499"/>
                                          </p:stCondLst>
                                        </p:cTn>
                                        <p:tgtEl>
                                          <p:spTgt spid="6">
                                            <p:txEl>
                                              <p:pRg st="5" end="5"/>
                                            </p:txEl>
                                          </p:spTgt>
                                        </p:tgtEl>
                                        <p:attrNameLst>
                                          <p:attrName>style.visibility</p:attrName>
                                        </p:attrNameLst>
                                      </p:cBhvr>
                                      <p:to>
                                        <p:strVal val="hidden"/>
                                      </p:to>
                                    </p:set>
                                  </p:childTnLst>
                                </p:cTn>
                              </p:par>
                              <p:par>
                                <p:cTn id="164" presetID="10" presetClass="exit" presetSubtype="0" fill="hold" grpId="1" nodeType="withEffect">
                                  <p:stCondLst>
                                    <p:cond delay="0"/>
                                  </p:stCondLst>
                                  <p:childTnLst>
                                    <p:animEffect transition="out" filter="fade">
                                      <p:cBhvr>
                                        <p:cTn id="165" dur="500"/>
                                        <p:tgtEl>
                                          <p:spTgt spid="6">
                                            <p:txEl>
                                              <p:pRg st="6" end="6"/>
                                            </p:txEl>
                                          </p:spTgt>
                                        </p:tgtEl>
                                      </p:cBhvr>
                                    </p:animEffect>
                                    <p:set>
                                      <p:cBhvr>
                                        <p:cTn id="166" dur="1" fill="hold">
                                          <p:stCondLst>
                                            <p:cond delay="499"/>
                                          </p:stCondLst>
                                        </p:cTn>
                                        <p:tgtEl>
                                          <p:spTgt spid="6">
                                            <p:txEl>
                                              <p:pRg st="6" end="6"/>
                                            </p:txEl>
                                          </p:spTgt>
                                        </p:tgtEl>
                                        <p:attrNameLst>
                                          <p:attrName>style.visibility</p:attrName>
                                        </p:attrNameLst>
                                      </p:cBhvr>
                                      <p:to>
                                        <p:strVal val="hidden"/>
                                      </p:to>
                                    </p:set>
                                  </p:childTnLst>
                                </p:cTn>
                              </p:par>
                              <p:par>
                                <p:cTn id="167" presetID="10" presetClass="exit" presetSubtype="0" fill="hold" grpId="1" nodeType="withEffect">
                                  <p:stCondLst>
                                    <p:cond delay="0"/>
                                  </p:stCondLst>
                                  <p:childTnLst>
                                    <p:animEffect transition="out" filter="fade">
                                      <p:cBhvr>
                                        <p:cTn id="168" dur="500"/>
                                        <p:tgtEl>
                                          <p:spTgt spid="6">
                                            <p:txEl>
                                              <p:pRg st="12" end="12"/>
                                            </p:txEl>
                                          </p:spTgt>
                                        </p:tgtEl>
                                      </p:cBhvr>
                                    </p:animEffect>
                                    <p:set>
                                      <p:cBhvr>
                                        <p:cTn id="169" dur="1" fill="hold">
                                          <p:stCondLst>
                                            <p:cond delay="499"/>
                                          </p:stCondLst>
                                        </p:cTn>
                                        <p:tgtEl>
                                          <p:spTgt spid="6">
                                            <p:txEl>
                                              <p:pRg st="12" end="12"/>
                                            </p:txEl>
                                          </p:spTgt>
                                        </p:tgtEl>
                                        <p:attrNameLst>
                                          <p:attrName>style.visibility</p:attrName>
                                        </p:attrNameLst>
                                      </p:cBhvr>
                                      <p:to>
                                        <p:strVal val="hidden"/>
                                      </p:to>
                                    </p:set>
                                  </p:childTnLst>
                                </p:cTn>
                              </p:par>
                              <p:par>
                                <p:cTn id="170" presetID="10" presetClass="exit" presetSubtype="0" fill="hold" grpId="1" nodeType="withEffect">
                                  <p:stCondLst>
                                    <p:cond delay="0"/>
                                  </p:stCondLst>
                                  <p:childTnLst>
                                    <p:animEffect transition="out" filter="fade">
                                      <p:cBhvr>
                                        <p:cTn id="171" dur="500"/>
                                        <p:tgtEl>
                                          <p:spTgt spid="6">
                                            <p:txEl>
                                              <p:pRg st="13" end="13"/>
                                            </p:txEl>
                                          </p:spTgt>
                                        </p:tgtEl>
                                      </p:cBhvr>
                                    </p:animEffect>
                                    <p:set>
                                      <p:cBhvr>
                                        <p:cTn id="172" dur="1" fill="hold">
                                          <p:stCondLst>
                                            <p:cond delay="499"/>
                                          </p:stCondLst>
                                        </p:cTn>
                                        <p:tgtEl>
                                          <p:spTgt spid="6">
                                            <p:txEl>
                                              <p:pRg st="13" end="13"/>
                                            </p:txEl>
                                          </p:spTgt>
                                        </p:tgtEl>
                                        <p:attrNameLst>
                                          <p:attrName>style.visibility</p:attrName>
                                        </p:attrNameLst>
                                      </p:cBhvr>
                                      <p:to>
                                        <p:strVal val="hidden"/>
                                      </p:to>
                                    </p:set>
                                  </p:childTnLst>
                                </p:cTn>
                              </p:par>
                              <p:par>
                                <p:cTn id="173" presetID="10" presetClass="exit" presetSubtype="0" fill="hold" grpId="1" nodeType="withEffect">
                                  <p:stCondLst>
                                    <p:cond delay="0"/>
                                  </p:stCondLst>
                                  <p:childTnLst>
                                    <p:animEffect transition="out" filter="fade">
                                      <p:cBhvr>
                                        <p:cTn id="174" dur="500"/>
                                        <p:tgtEl>
                                          <p:spTgt spid="6">
                                            <p:txEl>
                                              <p:pRg st="15" end="15"/>
                                            </p:txEl>
                                          </p:spTgt>
                                        </p:tgtEl>
                                      </p:cBhvr>
                                    </p:animEffect>
                                    <p:set>
                                      <p:cBhvr>
                                        <p:cTn id="175" dur="1" fill="hold">
                                          <p:stCondLst>
                                            <p:cond delay="499"/>
                                          </p:stCondLst>
                                        </p:cTn>
                                        <p:tgtEl>
                                          <p:spTgt spid="6">
                                            <p:txEl>
                                              <p:pRg st="15" end="15"/>
                                            </p:txEl>
                                          </p:spTgt>
                                        </p:tgtEl>
                                        <p:attrNameLst>
                                          <p:attrName>style.visibility</p:attrName>
                                        </p:attrNameLst>
                                      </p:cBhvr>
                                      <p:to>
                                        <p:strVal val="hidden"/>
                                      </p:to>
                                    </p:set>
                                  </p:childTnLst>
                                </p:cTn>
                              </p:par>
                              <p:par>
                                <p:cTn id="176" presetID="10" presetClass="exit" presetSubtype="0" fill="hold" grpId="1" nodeType="withEffect">
                                  <p:stCondLst>
                                    <p:cond delay="0"/>
                                  </p:stCondLst>
                                  <p:childTnLst>
                                    <p:animEffect transition="out" filter="fade">
                                      <p:cBhvr>
                                        <p:cTn id="177" dur="500"/>
                                        <p:tgtEl>
                                          <p:spTgt spid="6">
                                            <p:txEl>
                                              <p:pRg st="16" end="16"/>
                                            </p:txEl>
                                          </p:spTgt>
                                        </p:tgtEl>
                                      </p:cBhvr>
                                    </p:animEffect>
                                    <p:set>
                                      <p:cBhvr>
                                        <p:cTn id="178" dur="1" fill="hold">
                                          <p:stCondLst>
                                            <p:cond delay="499"/>
                                          </p:stCondLst>
                                        </p:cTn>
                                        <p:tgtEl>
                                          <p:spTgt spid="6">
                                            <p:txEl>
                                              <p:pRg st="16" end="16"/>
                                            </p:txEl>
                                          </p:spTgt>
                                        </p:tgtEl>
                                        <p:attrNameLst>
                                          <p:attrName>style.visibility</p:attrName>
                                        </p:attrNameLst>
                                      </p:cBhvr>
                                      <p:to>
                                        <p:strVal val="hidden"/>
                                      </p:to>
                                    </p:set>
                                  </p:childTnLst>
                                </p:cTn>
                              </p:par>
                              <p:par>
                                <p:cTn id="179" presetID="10" presetClass="exit" presetSubtype="0" fill="hold" grpId="1" nodeType="withEffect">
                                  <p:stCondLst>
                                    <p:cond delay="0"/>
                                  </p:stCondLst>
                                  <p:childTnLst>
                                    <p:animEffect transition="out" filter="fade">
                                      <p:cBhvr>
                                        <p:cTn id="180" dur="500"/>
                                        <p:tgtEl>
                                          <p:spTgt spid="6">
                                            <p:txEl>
                                              <p:pRg st="17" end="17"/>
                                            </p:txEl>
                                          </p:spTgt>
                                        </p:tgtEl>
                                      </p:cBhvr>
                                    </p:animEffect>
                                    <p:set>
                                      <p:cBhvr>
                                        <p:cTn id="181" dur="1" fill="hold">
                                          <p:stCondLst>
                                            <p:cond delay="499"/>
                                          </p:stCondLst>
                                        </p:cTn>
                                        <p:tgtEl>
                                          <p:spTgt spid="6">
                                            <p:txEl>
                                              <p:pRg st="17" end="17"/>
                                            </p:txEl>
                                          </p:spTgt>
                                        </p:tgtEl>
                                        <p:attrNameLst>
                                          <p:attrName>style.visibility</p:attrName>
                                        </p:attrNameLst>
                                      </p:cBhvr>
                                      <p:to>
                                        <p:strVal val="hidden"/>
                                      </p:to>
                                    </p:set>
                                  </p:childTnLst>
                                </p:cTn>
                              </p:par>
                              <p:par>
                                <p:cTn id="182" presetID="10" presetClass="exit" presetSubtype="0" fill="hold" grpId="1" nodeType="withEffect">
                                  <p:stCondLst>
                                    <p:cond delay="0"/>
                                  </p:stCondLst>
                                  <p:childTnLst>
                                    <p:animEffect transition="out" filter="fade">
                                      <p:cBhvr>
                                        <p:cTn id="183" dur="500"/>
                                        <p:tgtEl>
                                          <p:spTgt spid="6">
                                            <p:txEl>
                                              <p:pRg st="18" end="18"/>
                                            </p:txEl>
                                          </p:spTgt>
                                        </p:tgtEl>
                                      </p:cBhvr>
                                    </p:animEffect>
                                    <p:set>
                                      <p:cBhvr>
                                        <p:cTn id="184" dur="1" fill="hold">
                                          <p:stCondLst>
                                            <p:cond delay="499"/>
                                          </p:stCondLst>
                                        </p:cTn>
                                        <p:tgtEl>
                                          <p:spTgt spid="6">
                                            <p:txEl>
                                              <p:pRg st="18" end="18"/>
                                            </p:txEl>
                                          </p:spTgt>
                                        </p:tgtEl>
                                        <p:attrNameLst>
                                          <p:attrName>style.visibility</p:attrName>
                                        </p:attrNameLst>
                                      </p:cBhvr>
                                      <p:to>
                                        <p:strVal val="hidden"/>
                                      </p:to>
                                    </p:set>
                                  </p:childTnLst>
                                </p:cTn>
                              </p:par>
                            </p:childTnLst>
                          </p:cTn>
                        </p:par>
                        <p:par>
                          <p:cTn id="185" fill="hold">
                            <p:stCondLst>
                              <p:cond delay="500"/>
                            </p:stCondLst>
                            <p:childTnLst>
                              <p:par>
                                <p:cTn id="186" presetID="10" presetClass="entr" presetSubtype="0" fill="hold" grpId="0" nodeType="afterEffect">
                                  <p:stCondLst>
                                    <p:cond delay="0"/>
                                  </p:stCondLst>
                                  <p:childTnLst>
                                    <p:set>
                                      <p:cBhvr>
                                        <p:cTn id="187" dur="1" fill="hold">
                                          <p:stCondLst>
                                            <p:cond delay="0"/>
                                          </p:stCondLst>
                                        </p:cTn>
                                        <p:tgtEl>
                                          <p:spTgt spid="7">
                                            <p:txEl>
                                              <p:pRg st="0" end="0"/>
                                            </p:txEl>
                                          </p:spTgt>
                                        </p:tgtEl>
                                        <p:attrNameLst>
                                          <p:attrName>style.visibility</p:attrName>
                                        </p:attrNameLst>
                                      </p:cBhvr>
                                      <p:to>
                                        <p:strVal val="visible"/>
                                      </p:to>
                                    </p:set>
                                    <p:animEffect transition="in" filter="fade">
                                      <p:cBhvr>
                                        <p:cTn id="188" dur="500"/>
                                        <p:tgtEl>
                                          <p:spTgt spid="7">
                                            <p:txEl>
                                              <p:pRg st="0" end="0"/>
                                            </p:txEl>
                                          </p:spTgt>
                                        </p:tgtEl>
                                      </p:cBhvr>
                                    </p:animEffect>
                                  </p:childTnLst>
                                </p:cTn>
                              </p:par>
                            </p:childTnLst>
                          </p:cTn>
                        </p:par>
                        <p:par>
                          <p:cTn id="189" fill="hold">
                            <p:stCondLst>
                              <p:cond delay="1000"/>
                            </p:stCondLst>
                            <p:childTnLst>
                              <p:par>
                                <p:cTn id="190" presetID="10" presetClass="entr" presetSubtype="0" fill="hold" grpId="0" nodeType="afterEffect">
                                  <p:stCondLst>
                                    <p:cond delay="0"/>
                                  </p:stCondLst>
                                  <p:childTnLst>
                                    <p:set>
                                      <p:cBhvr>
                                        <p:cTn id="191" dur="1" fill="hold">
                                          <p:stCondLst>
                                            <p:cond delay="0"/>
                                          </p:stCondLst>
                                        </p:cTn>
                                        <p:tgtEl>
                                          <p:spTgt spid="7">
                                            <p:txEl>
                                              <p:pRg st="1" end="1"/>
                                            </p:txEl>
                                          </p:spTgt>
                                        </p:tgtEl>
                                        <p:attrNameLst>
                                          <p:attrName>style.visibility</p:attrName>
                                        </p:attrNameLst>
                                      </p:cBhvr>
                                      <p:to>
                                        <p:strVal val="visible"/>
                                      </p:to>
                                    </p:set>
                                    <p:animEffect transition="in" filter="fade">
                                      <p:cBhvr>
                                        <p:cTn id="192" dur="500"/>
                                        <p:tgtEl>
                                          <p:spTgt spid="7">
                                            <p:txEl>
                                              <p:pRg st="1" end="1"/>
                                            </p:txEl>
                                          </p:spTgt>
                                        </p:tgtEl>
                                      </p:cBhvr>
                                    </p:animEffect>
                                  </p:childTnLst>
                                </p:cTn>
                              </p:par>
                            </p:childTnLst>
                          </p:cTn>
                        </p:par>
                        <p:par>
                          <p:cTn id="193" fill="hold">
                            <p:stCondLst>
                              <p:cond delay="1500"/>
                            </p:stCondLst>
                            <p:childTnLst>
                              <p:par>
                                <p:cTn id="194" presetID="10" presetClass="entr" presetSubtype="0" fill="hold" grpId="0" nodeType="afterEffect">
                                  <p:stCondLst>
                                    <p:cond delay="0"/>
                                  </p:stCondLst>
                                  <p:childTnLst>
                                    <p:set>
                                      <p:cBhvr>
                                        <p:cTn id="195" dur="1" fill="hold">
                                          <p:stCondLst>
                                            <p:cond delay="0"/>
                                          </p:stCondLst>
                                        </p:cTn>
                                        <p:tgtEl>
                                          <p:spTgt spid="7">
                                            <p:txEl>
                                              <p:pRg st="10" end="10"/>
                                            </p:txEl>
                                          </p:spTgt>
                                        </p:tgtEl>
                                        <p:attrNameLst>
                                          <p:attrName>style.visibility</p:attrName>
                                        </p:attrNameLst>
                                      </p:cBhvr>
                                      <p:to>
                                        <p:strVal val="visible"/>
                                      </p:to>
                                    </p:set>
                                    <p:animEffect transition="in" filter="fade">
                                      <p:cBhvr>
                                        <p:cTn id="196" dur="500"/>
                                        <p:tgtEl>
                                          <p:spTgt spid="7">
                                            <p:txEl>
                                              <p:pRg st="10" end="10"/>
                                            </p:txEl>
                                          </p:spTgt>
                                        </p:tgtEl>
                                      </p:cBhvr>
                                    </p:animEffect>
                                  </p:childTnLst>
                                </p:cTn>
                              </p:par>
                            </p:childTnLst>
                          </p:cTn>
                        </p:par>
                        <p:par>
                          <p:cTn id="197" fill="hold">
                            <p:stCondLst>
                              <p:cond delay="2000"/>
                            </p:stCondLst>
                            <p:childTnLst>
                              <p:par>
                                <p:cTn id="198" presetID="10" presetClass="entr" presetSubtype="0" fill="hold" grpId="0" nodeType="afterEffect">
                                  <p:stCondLst>
                                    <p:cond delay="0"/>
                                  </p:stCondLst>
                                  <p:childTnLst>
                                    <p:set>
                                      <p:cBhvr>
                                        <p:cTn id="199" dur="1" fill="hold">
                                          <p:stCondLst>
                                            <p:cond delay="0"/>
                                          </p:stCondLst>
                                        </p:cTn>
                                        <p:tgtEl>
                                          <p:spTgt spid="7">
                                            <p:txEl>
                                              <p:pRg st="13" end="13"/>
                                            </p:txEl>
                                          </p:spTgt>
                                        </p:tgtEl>
                                        <p:attrNameLst>
                                          <p:attrName>style.visibility</p:attrName>
                                        </p:attrNameLst>
                                      </p:cBhvr>
                                      <p:to>
                                        <p:strVal val="visible"/>
                                      </p:to>
                                    </p:set>
                                    <p:animEffect transition="in" filter="fade">
                                      <p:cBhvr>
                                        <p:cTn id="200" dur="500"/>
                                        <p:tgtEl>
                                          <p:spTgt spid="7">
                                            <p:txEl>
                                              <p:pRg st="13" end="13"/>
                                            </p:txEl>
                                          </p:spTgt>
                                        </p:tgtEl>
                                      </p:cBhvr>
                                    </p:animEffect>
                                  </p:childTnLst>
                                </p:cTn>
                              </p:par>
                            </p:childTnLst>
                          </p:cTn>
                        </p:par>
                        <p:par>
                          <p:cTn id="201" fill="hold">
                            <p:stCondLst>
                              <p:cond delay="2500"/>
                            </p:stCondLst>
                            <p:childTnLst>
                              <p:par>
                                <p:cTn id="202" presetID="10" presetClass="entr" presetSubtype="0" fill="hold" grpId="0" nodeType="afterEffect">
                                  <p:stCondLst>
                                    <p:cond delay="0"/>
                                  </p:stCondLst>
                                  <p:childTnLst>
                                    <p:set>
                                      <p:cBhvr>
                                        <p:cTn id="203" dur="1" fill="hold">
                                          <p:stCondLst>
                                            <p:cond delay="0"/>
                                          </p:stCondLst>
                                        </p:cTn>
                                        <p:tgtEl>
                                          <p:spTgt spid="7">
                                            <p:txEl>
                                              <p:pRg st="14" end="14"/>
                                            </p:txEl>
                                          </p:spTgt>
                                        </p:tgtEl>
                                        <p:attrNameLst>
                                          <p:attrName>style.visibility</p:attrName>
                                        </p:attrNameLst>
                                      </p:cBhvr>
                                      <p:to>
                                        <p:strVal val="visible"/>
                                      </p:to>
                                    </p:set>
                                    <p:animEffect transition="in" filter="fade">
                                      <p:cBhvr>
                                        <p:cTn id="204" dur="500"/>
                                        <p:tgtEl>
                                          <p:spTgt spid="7">
                                            <p:txEl>
                                              <p:pRg st="14" end="14"/>
                                            </p:txEl>
                                          </p:spTgt>
                                        </p:tgtEl>
                                      </p:cBhvr>
                                    </p:animEffect>
                                  </p:childTnLst>
                                </p:cTn>
                              </p:par>
                            </p:childTnLst>
                          </p:cTn>
                        </p:par>
                        <p:par>
                          <p:cTn id="205" fill="hold">
                            <p:stCondLst>
                              <p:cond delay="3000"/>
                            </p:stCondLst>
                            <p:childTnLst>
                              <p:par>
                                <p:cTn id="206" presetID="10" presetClass="entr" presetSubtype="0" fill="hold" nodeType="afterEffect">
                                  <p:stCondLst>
                                    <p:cond delay="0"/>
                                  </p:stCondLst>
                                  <p:childTnLst>
                                    <p:set>
                                      <p:cBhvr>
                                        <p:cTn id="207" dur="1" fill="hold">
                                          <p:stCondLst>
                                            <p:cond delay="0"/>
                                          </p:stCondLst>
                                        </p:cTn>
                                        <p:tgtEl>
                                          <p:spTgt spid="7">
                                            <p:txEl>
                                              <p:pRg st="3" end="3"/>
                                            </p:txEl>
                                          </p:spTgt>
                                        </p:tgtEl>
                                        <p:attrNameLst>
                                          <p:attrName>style.visibility</p:attrName>
                                        </p:attrNameLst>
                                      </p:cBhvr>
                                      <p:to>
                                        <p:strVal val="visible"/>
                                      </p:to>
                                    </p:set>
                                    <p:animEffect transition="in" filter="fade">
                                      <p:cBhvr>
                                        <p:cTn id="208" dur="500"/>
                                        <p:tgtEl>
                                          <p:spTgt spid="7">
                                            <p:txEl>
                                              <p:pRg st="3" end="3"/>
                                            </p:txEl>
                                          </p:spTgt>
                                        </p:tgtEl>
                                      </p:cBhvr>
                                    </p:animEffect>
                                  </p:childTnLst>
                                </p:cTn>
                              </p:par>
                              <p:par>
                                <p:cTn id="209" presetID="10" presetClass="entr" presetSubtype="0" fill="hold" nodeType="withEffect">
                                  <p:stCondLst>
                                    <p:cond delay="200"/>
                                  </p:stCondLst>
                                  <p:childTnLst>
                                    <p:set>
                                      <p:cBhvr>
                                        <p:cTn id="210" dur="1" fill="hold">
                                          <p:stCondLst>
                                            <p:cond delay="0"/>
                                          </p:stCondLst>
                                        </p:cTn>
                                        <p:tgtEl>
                                          <p:spTgt spid="7">
                                            <p:txEl>
                                              <p:pRg st="4" end="4"/>
                                            </p:txEl>
                                          </p:spTgt>
                                        </p:tgtEl>
                                        <p:attrNameLst>
                                          <p:attrName>style.visibility</p:attrName>
                                        </p:attrNameLst>
                                      </p:cBhvr>
                                      <p:to>
                                        <p:strVal val="visible"/>
                                      </p:to>
                                    </p:set>
                                    <p:animEffect transition="in" filter="fade">
                                      <p:cBhvr>
                                        <p:cTn id="211" dur="500"/>
                                        <p:tgtEl>
                                          <p:spTgt spid="7">
                                            <p:txEl>
                                              <p:pRg st="4" end="4"/>
                                            </p:txEl>
                                          </p:spTgt>
                                        </p:tgtEl>
                                      </p:cBhvr>
                                    </p:animEffect>
                                  </p:childTnLst>
                                </p:cTn>
                              </p:par>
                              <p:par>
                                <p:cTn id="212" presetID="10" presetClass="entr" presetSubtype="0" fill="hold" nodeType="withEffect">
                                  <p:stCondLst>
                                    <p:cond delay="400"/>
                                  </p:stCondLst>
                                  <p:childTnLst>
                                    <p:set>
                                      <p:cBhvr>
                                        <p:cTn id="213" dur="1" fill="hold">
                                          <p:stCondLst>
                                            <p:cond delay="0"/>
                                          </p:stCondLst>
                                        </p:cTn>
                                        <p:tgtEl>
                                          <p:spTgt spid="7">
                                            <p:txEl>
                                              <p:pRg st="5" end="5"/>
                                            </p:txEl>
                                          </p:spTgt>
                                        </p:tgtEl>
                                        <p:attrNameLst>
                                          <p:attrName>style.visibility</p:attrName>
                                        </p:attrNameLst>
                                      </p:cBhvr>
                                      <p:to>
                                        <p:strVal val="visible"/>
                                      </p:to>
                                    </p:set>
                                    <p:animEffect transition="in" filter="fade">
                                      <p:cBhvr>
                                        <p:cTn id="214" dur="500"/>
                                        <p:tgtEl>
                                          <p:spTgt spid="7">
                                            <p:txEl>
                                              <p:pRg st="5" end="5"/>
                                            </p:txEl>
                                          </p:spTgt>
                                        </p:tgtEl>
                                      </p:cBhvr>
                                    </p:animEffect>
                                  </p:childTnLst>
                                </p:cTn>
                              </p:par>
                              <p:par>
                                <p:cTn id="215" presetID="10" presetClass="entr" presetSubtype="0" fill="hold" nodeType="withEffect">
                                  <p:stCondLst>
                                    <p:cond delay="600"/>
                                  </p:stCondLst>
                                  <p:childTnLst>
                                    <p:set>
                                      <p:cBhvr>
                                        <p:cTn id="216" dur="1" fill="hold">
                                          <p:stCondLst>
                                            <p:cond delay="0"/>
                                          </p:stCondLst>
                                        </p:cTn>
                                        <p:tgtEl>
                                          <p:spTgt spid="7">
                                            <p:txEl>
                                              <p:pRg st="6" end="6"/>
                                            </p:txEl>
                                          </p:spTgt>
                                        </p:tgtEl>
                                        <p:attrNameLst>
                                          <p:attrName>style.visibility</p:attrName>
                                        </p:attrNameLst>
                                      </p:cBhvr>
                                      <p:to>
                                        <p:strVal val="visible"/>
                                      </p:to>
                                    </p:set>
                                    <p:animEffect transition="in" filter="fade">
                                      <p:cBhvr>
                                        <p:cTn id="217" dur="500"/>
                                        <p:tgtEl>
                                          <p:spTgt spid="7">
                                            <p:txEl>
                                              <p:pRg st="6" end="6"/>
                                            </p:txEl>
                                          </p:spTgt>
                                        </p:tgtEl>
                                      </p:cBhvr>
                                    </p:animEffect>
                                  </p:childTnLst>
                                </p:cTn>
                              </p:par>
                              <p:par>
                                <p:cTn id="218" presetID="10" presetClass="entr" presetSubtype="0" fill="hold" nodeType="withEffect">
                                  <p:stCondLst>
                                    <p:cond delay="800"/>
                                  </p:stCondLst>
                                  <p:childTnLst>
                                    <p:set>
                                      <p:cBhvr>
                                        <p:cTn id="219" dur="1" fill="hold">
                                          <p:stCondLst>
                                            <p:cond delay="0"/>
                                          </p:stCondLst>
                                        </p:cTn>
                                        <p:tgtEl>
                                          <p:spTgt spid="7">
                                            <p:txEl>
                                              <p:pRg st="7" end="7"/>
                                            </p:txEl>
                                          </p:spTgt>
                                        </p:tgtEl>
                                        <p:attrNameLst>
                                          <p:attrName>style.visibility</p:attrName>
                                        </p:attrNameLst>
                                      </p:cBhvr>
                                      <p:to>
                                        <p:strVal val="visible"/>
                                      </p:to>
                                    </p:set>
                                    <p:animEffect transition="in" filter="fade">
                                      <p:cBhvr>
                                        <p:cTn id="220" dur="500"/>
                                        <p:tgtEl>
                                          <p:spTgt spid="7">
                                            <p:txEl>
                                              <p:pRg st="7" end="7"/>
                                            </p:txEl>
                                          </p:spTgt>
                                        </p:tgtEl>
                                      </p:cBhvr>
                                    </p:animEffect>
                                  </p:childTnLst>
                                </p:cTn>
                              </p:par>
                              <p:par>
                                <p:cTn id="221" presetID="10" presetClass="entr" presetSubtype="0" fill="hold" nodeType="withEffect">
                                  <p:stCondLst>
                                    <p:cond delay="1000"/>
                                  </p:stCondLst>
                                  <p:childTnLst>
                                    <p:set>
                                      <p:cBhvr>
                                        <p:cTn id="222" dur="1" fill="hold">
                                          <p:stCondLst>
                                            <p:cond delay="0"/>
                                          </p:stCondLst>
                                        </p:cTn>
                                        <p:tgtEl>
                                          <p:spTgt spid="7">
                                            <p:txEl>
                                              <p:pRg st="8" end="8"/>
                                            </p:txEl>
                                          </p:spTgt>
                                        </p:tgtEl>
                                        <p:attrNameLst>
                                          <p:attrName>style.visibility</p:attrName>
                                        </p:attrNameLst>
                                      </p:cBhvr>
                                      <p:to>
                                        <p:strVal val="visible"/>
                                      </p:to>
                                    </p:set>
                                    <p:animEffect transition="in" filter="fade">
                                      <p:cBhvr>
                                        <p:cTn id="223" dur="500"/>
                                        <p:tgtEl>
                                          <p:spTgt spid="7">
                                            <p:txEl>
                                              <p:pRg st="8" end="8"/>
                                            </p:txEl>
                                          </p:spTgt>
                                        </p:tgtEl>
                                      </p:cBhvr>
                                    </p:animEffect>
                                  </p:childTnLst>
                                </p:cTn>
                              </p:par>
                              <p:par>
                                <p:cTn id="224" presetID="10" presetClass="entr" presetSubtype="0" fill="hold" nodeType="withEffect">
                                  <p:stCondLst>
                                    <p:cond delay="1200"/>
                                  </p:stCondLst>
                                  <p:childTnLst>
                                    <p:set>
                                      <p:cBhvr>
                                        <p:cTn id="225" dur="1" fill="hold">
                                          <p:stCondLst>
                                            <p:cond delay="0"/>
                                          </p:stCondLst>
                                        </p:cTn>
                                        <p:tgtEl>
                                          <p:spTgt spid="7">
                                            <p:txEl>
                                              <p:pRg st="9" end="9"/>
                                            </p:txEl>
                                          </p:spTgt>
                                        </p:tgtEl>
                                        <p:attrNameLst>
                                          <p:attrName>style.visibility</p:attrName>
                                        </p:attrNameLst>
                                      </p:cBhvr>
                                      <p:to>
                                        <p:strVal val="visible"/>
                                      </p:to>
                                    </p:set>
                                    <p:animEffect transition="in" filter="fade">
                                      <p:cBhvr>
                                        <p:cTn id="226" dur="500"/>
                                        <p:tgtEl>
                                          <p:spTgt spid="7">
                                            <p:txEl>
                                              <p:pRg st="9" end="9"/>
                                            </p:txEl>
                                          </p:spTgt>
                                        </p:tgtEl>
                                      </p:cBhvr>
                                    </p:animEffect>
                                  </p:childTnLst>
                                </p:cTn>
                              </p:par>
                            </p:childTnLst>
                          </p:cTn>
                        </p:par>
                        <p:par>
                          <p:cTn id="227" fill="hold">
                            <p:stCondLst>
                              <p:cond delay="4700"/>
                            </p:stCondLst>
                            <p:childTnLst>
                              <p:par>
                                <p:cTn id="228" presetID="10" presetClass="entr" presetSubtype="0" fill="hold" nodeType="afterEffect">
                                  <p:stCondLst>
                                    <p:cond delay="0"/>
                                  </p:stCondLst>
                                  <p:childTnLst>
                                    <p:set>
                                      <p:cBhvr>
                                        <p:cTn id="229" dur="1" fill="hold">
                                          <p:stCondLst>
                                            <p:cond delay="0"/>
                                          </p:stCondLst>
                                        </p:cTn>
                                        <p:tgtEl>
                                          <p:spTgt spid="7">
                                            <p:txEl>
                                              <p:pRg st="16" end="16"/>
                                            </p:txEl>
                                          </p:spTgt>
                                        </p:tgtEl>
                                        <p:attrNameLst>
                                          <p:attrName>style.visibility</p:attrName>
                                        </p:attrNameLst>
                                      </p:cBhvr>
                                      <p:to>
                                        <p:strVal val="visible"/>
                                      </p:to>
                                    </p:set>
                                    <p:animEffect transition="in" filter="fade">
                                      <p:cBhvr>
                                        <p:cTn id="230" dur="500"/>
                                        <p:tgtEl>
                                          <p:spTgt spid="7">
                                            <p:txEl>
                                              <p:pRg st="16" end="16"/>
                                            </p:txEl>
                                          </p:spTgt>
                                        </p:tgtEl>
                                      </p:cBhvr>
                                    </p:animEffect>
                                  </p:childTnLst>
                                </p:cTn>
                              </p:par>
                              <p:par>
                                <p:cTn id="231" presetID="10" presetClass="entr" presetSubtype="0" fill="hold" nodeType="withEffect">
                                  <p:stCondLst>
                                    <p:cond delay="200"/>
                                  </p:stCondLst>
                                  <p:childTnLst>
                                    <p:set>
                                      <p:cBhvr>
                                        <p:cTn id="232" dur="1" fill="hold">
                                          <p:stCondLst>
                                            <p:cond delay="0"/>
                                          </p:stCondLst>
                                        </p:cTn>
                                        <p:tgtEl>
                                          <p:spTgt spid="7">
                                            <p:txEl>
                                              <p:pRg st="17" end="17"/>
                                            </p:txEl>
                                          </p:spTgt>
                                        </p:tgtEl>
                                        <p:attrNameLst>
                                          <p:attrName>style.visibility</p:attrName>
                                        </p:attrNameLst>
                                      </p:cBhvr>
                                      <p:to>
                                        <p:strVal val="visible"/>
                                      </p:to>
                                    </p:set>
                                    <p:animEffect transition="in" filter="fade">
                                      <p:cBhvr>
                                        <p:cTn id="233" dur="500"/>
                                        <p:tgtEl>
                                          <p:spTgt spid="7">
                                            <p:txEl>
                                              <p:pRg st="17" end="17"/>
                                            </p:txEl>
                                          </p:spTgt>
                                        </p:tgtEl>
                                      </p:cBhvr>
                                    </p:animEffect>
                                  </p:childTnLst>
                                </p:cTn>
                              </p:par>
                              <p:par>
                                <p:cTn id="234" presetID="10" presetClass="entr" presetSubtype="0" fill="hold" nodeType="withEffect">
                                  <p:stCondLst>
                                    <p:cond delay="400"/>
                                  </p:stCondLst>
                                  <p:childTnLst>
                                    <p:set>
                                      <p:cBhvr>
                                        <p:cTn id="235" dur="1" fill="hold">
                                          <p:stCondLst>
                                            <p:cond delay="0"/>
                                          </p:stCondLst>
                                        </p:cTn>
                                        <p:tgtEl>
                                          <p:spTgt spid="7">
                                            <p:txEl>
                                              <p:pRg st="18" end="18"/>
                                            </p:txEl>
                                          </p:spTgt>
                                        </p:tgtEl>
                                        <p:attrNameLst>
                                          <p:attrName>style.visibility</p:attrName>
                                        </p:attrNameLst>
                                      </p:cBhvr>
                                      <p:to>
                                        <p:strVal val="visible"/>
                                      </p:to>
                                    </p:set>
                                    <p:animEffect transition="in" filter="fade">
                                      <p:cBhvr>
                                        <p:cTn id="236" dur="500"/>
                                        <p:tgtEl>
                                          <p:spTgt spid="7">
                                            <p:txEl>
                                              <p:pRg st="18" end="18"/>
                                            </p:txEl>
                                          </p:spTgt>
                                        </p:tgtEl>
                                      </p:cBhvr>
                                    </p:animEffect>
                                  </p:childTnLst>
                                </p:cTn>
                              </p:par>
                              <p:par>
                                <p:cTn id="237" presetID="10" presetClass="entr" presetSubtype="0" fill="hold" nodeType="withEffect">
                                  <p:stCondLst>
                                    <p:cond delay="600"/>
                                  </p:stCondLst>
                                  <p:childTnLst>
                                    <p:set>
                                      <p:cBhvr>
                                        <p:cTn id="238" dur="1" fill="hold">
                                          <p:stCondLst>
                                            <p:cond delay="0"/>
                                          </p:stCondLst>
                                        </p:cTn>
                                        <p:tgtEl>
                                          <p:spTgt spid="7">
                                            <p:txEl>
                                              <p:pRg st="19" end="19"/>
                                            </p:txEl>
                                          </p:spTgt>
                                        </p:tgtEl>
                                        <p:attrNameLst>
                                          <p:attrName>style.visibility</p:attrName>
                                        </p:attrNameLst>
                                      </p:cBhvr>
                                      <p:to>
                                        <p:strVal val="visible"/>
                                      </p:to>
                                    </p:set>
                                    <p:animEffect transition="in" filter="fade">
                                      <p:cBhvr>
                                        <p:cTn id="239" dur="500"/>
                                        <p:tgtEl>
                                          <p:spTgt spid="7">
                                            <p:txEl>
                                              <p:pRg st="19" end="19"/>
                                            </p:txEl>
                                          </p:spTgt>
                                        </p:tgtEl>
                                      </p:cBhvr>
                                    </p:animEffect>
                                  </p:childTnLst>
                                </p:cTn>
                              </p:par>
                              <p:par>
                                <p:cTn id="240" presetID="10" presetClass="entr" presetSubtype="0" fill="hold" nodeType="withEffect">
                                  <p:stCondLst>
                                    <p:cond delay="800"/>
                                  </p:stCondLst>
                                  <p:childTnLst>
                                    <p:set>
                                      <p:cBhvr>
                                        <p:cTn id="241" dur="1" fill="hold">
                                          <p:stCondLst>
                                            <p:cond delay="0"/>
                                          </p:stCondLst>
                                        </p:cTn>
                                        <p:tgtEl>
                                          <p:spTgt spid="7">
                                            <p:txEl>
                                              <p:pRg st="20" end="20"/>
                                            </p:txEl>
                                          </p:spTgt>
                                        </p:tgtEl>
                                        <p:attrNameLst>
                                          <p:attrName>style.visibility</p:attrName>
                                        </p:attrNameLst>
                                      </p:cBhvr>
                                      <p:to>
                                        <p:strVal val="visible"/>
                                      </p:to>
                                    </p:set>
                                    <p:animEffect transition="in" filter="fade">
                                      <p:cBhvr>
                                        <p:cTn id="242" dur="500"/>
                                        <p:tgtEl>
                                          <p:spTgt spid="7">
                                            <p:txEl>
                                              <p:pRg st="20" end="20"/>
                                            </p:txEl>
                                          </p:spTgt>
                                        </p:tgtEl>
                                      </p:cBhvr>
                                    </p:animEffect>
                                  </p:childTnLst>
                                </p:cTn>
                              </p:par>
                              <p:par>
                                <p:cTn id="243" presetID="10" presetClass="entr" presetSubtype="0" fill="hold" nodeType="withEffect">
                                  <p:stCondLst>
                                    <p:cond delay="1000"/>
                                  </p:stCondLst>
                                  <p:childTnLst>
                                    <p:set>
                                      <p:cBhvr>
                                        <p:cTn id="244" dur="1" fill="hold">
                                          <p:stCondLst>
                                            <p:cond delay="0"/>
                                          </p:stCondLst>
                                        </p:cTn>
                                        <p:tgtEl>
                                          <p:spTgt spid="7">
                                            <p:txEl>
                                              <p:pRg st="21" end="21"/>
                                            </p:txEl>
                                          </p:spTgt>
                                        </p:tgtEl>
                                        <p:attrNameLst>
                                          <p:attrName>style.visibility</p:attrName>
                                        </p:attrNameLst>
                                      </p:cBhvr>
                                      <p:to>
                                        <p:strVal val="visible"/>
                                      </p:to>
                                    </p:set>
                                    <p:animEffect transition="in" filter="fade">
                                      <p:cBhvr>
                                        <p:cTn id="245" dur="500"/>
                                        <p:tgtEl>
                                          <p:spTgt spid="7">
                                            <p:txEl>
                                              <p:pRg st="21" end="21"/>
                                            </p:txEl>
                                          </p:spTgt>
                                        </p:tgtEl>
                                      </p:cBhvr>
                                    </p:animEffect>
                                  </p:childTnLst>
                                </p:cTn>
                              </p:par>
                              <p:par>
                                <p:cTn id="246" presetID="10" presetClass="entr" presetSubtype="0" fill="hold" nodeType="withEffect">
                                  <p:stCondLst>
                                    <p:cond delay="1200"/>
                                  </p:stCondLst>
                                  <p:childTnLst>
                                    <p:set>
                                      <p:cBhvr>
                                        <p:cTn id="247" dur="1" fill="hold">
                                          <p:stCondLst>
                                            <p:cond delay="0"/>
                                          </p:stCondLst>
                                        </p:cTn>
                                        <p:tgtEl>
                                          <p:spTgt spid="7">
                                            <p:txEl>
                                              <p:pRg st="22" end="22"/>
                                            </p:txEl>
                                          </p:spTgt>
                                        </p:tgtEl>
                                        <p:attrNameLst>
                                          <p:attrName>style.visibility</p:attrName>
                                        </p:attrNameLst>
                                      </p:cBhvr>
                                      <p:to>
                                        <p:strVal val="visible"/>
                                      </p:to>
                                    </p:set>
                                    <p:animEffect transition="in" filter="fade">
                                      <p:cBhvr>
                                        <p:cTn id="248" dur="500"/>
                                        <p:tgtEl>
                                          <p:spTgt spid="7">
                                            <p:txEl>
                                              <p:pRg st="22" end="22"/>
                                            </p:txEl>
                                          </p:spTgt>
                                        </p:tgtEl>
                                      </p:cBhvr>
                                    </p:animEffect>
                                  </p:childTnLst>
                                </p:cTn>
                              </p:par>
                              <p:par>
                                <p:cTn id="249" presetID="10" presetClass="entr" presetSubtype="0" fill="hold" nodeType="withEffect">
                                  <p:stCondLst>
                                    <p:cond delay="1400"/>
                                  </p:stCondLst>
                                  <p:childTnLst>
                                    <p:set>
                                      <p:cBhvr>
                                        <p:cTn id="250" dur="1" fill="hold">
                                          <p:stCondLst>
                                            <p:cond delay="0"/>
                                          </p:stCondLst>
                                        </p:cTn>
                                        <p:tgtEl>
                                          <p:spTgt spid="7">
                                            <p:txEl>
                                              <p:pRg st="23" end="23"/>
                                            </p:txEl>
                                          </p:spTgt>
                                        </p:tgtEl>
                                        <p:attrNameLst>
                                          <p:attrName>style.visibility</p:attrName>
                                        </p:attrNameLst>
                                      </p:cBhvr>
                                      <p:to>
                                        <p:strVal val="visible"/>
                                      </p:to>
                                    </p:set>
                                    <p:animEffect transition="in" filter="fade">
                                      <p:cBhvr>
                                        <p:cTn id="251" dur="500"/>
                                        <p:tgtEl>
                                          <p:spTgt spid="7">
                                            <p:txEl>
                                              <p:pRg st="23" end="23"/>
                                            </p:txEl>
                                          </p:spTgt>
                                        </p:tgtEl>
                                      </p:cBhvr>
                                    </p:animEffect>
                                  </p:childTnLst>
                                </p:cTn>
                              </p:par>
                            </p:childTnLst>
                          </p:cTn>
                        </p:par>
                        <p:par>
                          <p:cTn id="252" fill="hold">
                            <p:stCondLst>
                              <p:cond delay="6600"/>
                            </p:stCondLst>
                            <p:childTnLst>
                              <p:par>
                                <p:cTn id="253" presetID="10" presetClass="entr" presetSubtype="0" fill="hold" grpId="0" nodeType="afterEffect">
                                  <p:stCondLst>
                                    <p:cond delay="0"/>
                                  </p:stCondLst>
                                  <p:childTnLst>
                                    <p:set>
                                      <p:cBhvr>
                                        <p:cTn id="254" dur="1" fill="hold">
                                          <p:stCondLst>
                                            <p:cond delay="0"/>
                                          </p:stCondLst>
                                        </p:cTn>
                                        <p:tgtEl>
                                          <p:spTgt spid="8">
                                            <p:txEl>
                                              <p:pRg st="0" end="0"/>
                                            </p:txEl>
                                          </p:spTgt>
                                        </p:tgtEl>
                                        <p:attrNameLst>
                                          <p:attrName>style.visibility</p:attrName>
                                        </p:attrNameLst>
                                      </p:cBhvr>
                                      <p:to>
                                        <p:strVal val="visible"/>
                                      </p:to>
                                    </p:set>
                                    <p:animEffect transition="in" filter="fade">
                                      <p:cBhvr>
                                        <p:cTn id="255" dur="500"/>
                                        <p:tgtEl>
                                          <p:spTgt spid="8">
                                            <p:txEl>
                                              <p:pRg st="0" end="0"/>
                                            </p:txEl>
                                          </p:spTgt>
                                        </p:tgtEl>
                                      </p:cBhvr>
                                    </p:animEffect>
                                  </p:childTnLst>
                                </p:cTn>
                              </p:par>
                            </p:childTnLst>
                          </p:cTn>
                        </p:par>
                        <p:par>
                          <p:cTn id="256" fill="hold">
                            <p:stCondLst>
                              <p:cond delay="7100"/>
                            </p:stCondLst>
                            <p:childTnLst>
                              <p:par>
                                <p:cTn id="257" presetID="10" presetClass="entr" presetSubtype="0" fill="hold" grpId="0" nodeType="afterEffect">
                                  <p:stCondLst>
                                    <p:cond delay="0"/>
                                  </p:stCondLst>
                                  <p:childTnLst>
                                    <p:set>
                                      <p:cBhvr>
                                        <p:cTn id="258" dur="1" fill="hold">
                                          <p:stCondLst>
                                            <p:cond delay="0"/>
                                          </p:stCondLst>
                                        </p:cTn>
                                        <p:tgtEl>
                                          <p:spTgt spid="8">
                                            <p:txEl>
                                              <p:pRg st="1" end="1"/>
                                            </p:txEl>
                                          </p:spTgt>
                                        </p:tgtEl>
                                        <p:attrNameLst>
                                          <p:attrName>style.visibility</p:attrName>
                                        </p:attrNameLst>
                                      </p:cBhvr>
                                      <p:to>
                                        <p:strVal val="visible"/>
                                      </p:to>
                                    </p:set>
                                    <p:animEffect transition="in" filter="fade">
                                      <p:cBhvr>
                                        <p:cTn id="259" dur="500"/>
                                        <p:tgtEl>
                                          <p:spTgt spid="8">
                                            <p:txEl>
                                              <p:pRg st="1" end="1"/>
                                            </p:txEl>
                                          </p:spTgt>
                                        </p:tgtEl>
                                      </p:cBhvr>
                                    </p:animEffect>
                                  </p:childTnLst>
                                </p:cTn>
                              </p:par>
                            </p:childTnLst>
                          </p:cTn>
                        </p:par>
                        <p:par>
                          <p:cTn id="260" fill="hold">
                            <p:stCondLst>
                              <p:cond delay="7600"/>
                            </p:stCondLst>
                            <p:childTnLst>
                              <p:par>
                                <p:cTn id="261" presetID="10" presetClass="entr" presetSubtype="0" fill="hold" grpId="0" nodeType="afterEffect">
                                  <p:stCondLst>
                                    <p:cond delay="0"/>
                                  </p:stCondLst>
                                  <p:childTnLst>
                                    <p:set>
                                      <p:cBhvr>
                                        <p:cTn id="262" dur="1" fill="hold">
                                          <p:stCondLst>
                                            <p:cond delay="0"/>
                                          </p:stCondLst>
                                        </p:cTn>
                                        <p:tgtEl>
                                          <p:spTgt spid="8">
                                            <p:txEl>
                                              <p:pRg st="14" end="14"/>
                                            </p:txEl>
                                          </p:spTgt>
                                        </p:tgtEl>
                                        <p:attrNameLst>
                                          <p:attrName>style.visibility</p:attrName>
                                        </p:attrNameLst>
                                      </p:cBhvr>
                                      <p:to>
                                        <p:strVal val="visible"/>
                                      </p:to>
                                    </p:set>
                                    <p:animEffect transition="in" filter="fade">
                                      <p:cBhvr>
                                        <p:cTn id="263" dur="500"/>
                                        <p:tgtEl>
                                          <p:spTgt spid="8">
                                            <p:txEl>
                                              <p:pRg st="14" end="14"/>
                                            </p:txEl>
                                          </p:spTgt>
                                        </p:tgtEl>
                                      </p:cBhvr>
                                    </p:animEffect>
                                  </p:childTnLst>
                                </p:cTn>
                              </p:par>
                              <p:par>
                                <p:cTn id="264" presetID="10" presetClass="entr" presetSubtype="0" fill="hold" grpId="0" nodeType="withEffect">
                                  <p:stCondLst>
                                    <p:cond delay="200"/>
                                  </p:stCondLst>
                                  <p:childTnLst>
                                    <p:set>
                                      <p:cBhvr>
                                        <p:cTn id="265" dur="1" fill="hold">
                                          <p:stCondLst>
                                            <p:cond delay="0"/>
                                          </p:stCondLst>
                                        </p:cTn>
                                        <p:tgtEl>
                                          <p:spTgt spid="8">
                                            <p:txEl>
                                              <p:pRg st="15" end="15"/>
                                            </p:txEl>
                                          </p:spTgt>
                                        </p:tgtEl>
                                        <p:attrNameLst>
                                          <p:attrName>style.visibility</p:attrName>
                                        </p:attrNameLst>
                                      </p:cBhvr>
                                      <p:to>
                                        <p:strVal val="visible"/>
                                      </p:to>
                                    </p:set>
                                    <p:animEffect transition="in" filter="fade">
                                      <p:cBhvr>
                                        <p:cTn id="266" dur="500"/>
                                        <p:tgtEl>
                                          <p:spTgt spid="8">
                                            <p:txEl>
                                              <p:pRg st="15" end="15"/>
                                            </p:txEl>
                                          </p:spTgt>
                                        </p:tgtEl>
                                      </p:cBhvr>
                                    </p:animEffect>
                                  </p:childTnLst>
                                </p:cTn>
                              </p:par>
                              <p:par>
                                <p:cTn id="267" presetID="10" presetClass="entr" presetSubtype="0" fill="hold" grpId="0" nodeType="withEffect">
                                  <p:stCondLst>
                                    <p:cond delay="400"/>
                                  </p:stCondLst>
                                  <p:childTnLst>
                                    <p:set>
                                      <p:cBhvr>
                                        <p:cTn id="268" dur="1" fill="hold">
                                          <p:stCondLst>
                                            <p:cond delay="0"/>
                                          </p:stCondLst>
                                        </p:cTn>
                                        <p:tgtEl>
                                          <p:spTgt spid="8">
                                            <p:txEl>
                                              <p:pRg st="3" end="3"/>
                                            </p:txEl>
                                          </p:spTgt>
                                        </p:tgtEl>
                                        <p:attrNameLst>
                                          <p:attrName>style.visibility</p:attrName>
                                        </p:attrNameLst>
                                      </p:cBhvr>
                                      <p:to>
                                        <p:strVal val="visible"/>
                                      </p:to>
                                    </p:set>
                                    <p:animEffect transition="in" filter="fade">
                                      <p:cBhvr>
                                        <p:cTn id="269" dur="500"/>
                                        <p:tgtEl>
                                          <p:spTgt spid="8">
                                            <p:txEl>
                                              <p:pRg st="3" end="3"/>
                                            </p:txEl>
                                          </p:spTgt>
                                        </p:tgtEl>
                                      </p:cBhvr>
                                    </p:animEffect>
                                  </p:childTnLst>
                                </p:cTn>
                              </p:par>
                              <p:par>
                                <p:cTn id="270" presetID="10" presetClass="entr" presetSubtype="0" fill="hold" grpId="0" nodeType="withEffect">
                                  <p:stCondLst>
                                    <p:cond delay="700"/>
                                  </p:stCondLst>
                                  <p:childTnLst>
                                    <p:set>
                                      <p:cBhvr>
                                        <p:cTn id="271" dur="1" fill="hold">
                                          <p:stCondLst>
                                            <p:cond delay="0"/>
                                          </p:stCondLst>
                                        </p:cTn>
                                        <p:tgtEl>
                                          <p:spTgt spid="8">
                                            <p:txEl>
                                              <p:pRg st="4" end="4"/>
                                            </p:txEl>
                                          </p:spTgt>
                                        </p:tgtEl>
                                        <p:attrNameLst>
                                          <p:attrName>style.visibility</p:attrName>
                                        </p:attrNameLst>
                                      </p:cBhvr>
                                      <p:to>
                                        <p:strVal val="visible"/>
                                      </p:to>
                                    </p:set>
                                    <p:animEffect transition="in" filter="fade">
                                      <p:cBhvr>
                                        <p:cTn id="272" dur="500"/>
                                        <p:tgtEl>
                                          <p:spTgt spid="8">
                                            <p:txEl>
                                              <p:pRg st="4" end="4"/>
                                            </p:txEl>
                                          </p:spTgt>
                                        </p:tgtEl>
                                      </p:cBhvr>
                                    </p:animEffect>
                                  </p:childTnLst>
                                </p:cTn>
                              </p:par>
                              <p:par>
                                <p:cTn id="273" presetID="10" presetClass="entr" presetSubtype="0" fill="hold" grpId="0" nodeType="withEffect">
                                  <p:stCondLst>
                                    <p:cond delay="900"/>
                                  </p:stCondLst>
                                  <p:childTnLst>
                                    <p:set>
                                      <p:cBhvr>
                                        <p:cTn id="274" dur="1" fill="hold">
                                          <p:stCondLst>
                                            <p:cond delay="0"/>
                                          </p:stCondLst>
                                        </p:cTn>
                                        <p:tgtEl>
                                          <p:spTgt spid="8">
                                            <p:txEl>
                                              <p:pRg st="5" end="5"/>
                                            </p:txEl>
                                          </p:spTgt>
                                        </p:tgtEl>
                                        <p:attrNameLst>
                                          <p:attrName>style.visibility</p:attrName>
                                        </p:attrNameLst>
                                      </p:cBhvr>
                                      <p:to>
                                        <p:strVal val="visible"/>
                                      </p:to>
                                    </p:set>
                                    <p:animEffect transition="in" filter="fade">
                                      <p:cBhvr>
                                        <p:cTn id="275" dur="500"/>
                                        <p:tgtEl>
                                          <p:spTgt spid="8">
                                            <p:txEl>
                                              <p:pRg st="5" end="5"/>
                                            </p:txEl>
                                          </p:spTgt>
                                        </p:tgtEl>
                                      </p:cBhvr>
                                    </p:animEffect>
                                  </p:childTnLst>
                                </p:cTn>
                              </p:par>
                              <p:par>
                                <p:cTn id="276" presetID="10" presetClass="entr" presetSubtype="0" fill="hold" grpId="0" nodeType="withEffect">
                                  <p:stCondLst>
                                    <p:cond delay="1100"/>
                                  </p:stCondLst>
                                  <p:childTnLst>
                                    <p:set>
                                      <p:cBhvr>
                                        <p:cTn id="277" dur="1" fill="hold">
                                          <p:stCondLst>
                                            <p:cond delay="0"/>
                                          </p:stCondLst>
                                        </p:cTn>
                                        <p:tgtEl>
                                          <p:spTgt spid="8">
                                            <p:txEl>
                                              <p:pRg st="6" end="6"/>
                                            </p:txEl>
                                          </p:spTgt>
                                        </p:tgtEl>
                                        <p:attrNameLst>
                                          <p:attrName>style.visibility</p:attrName>
                                        </p:attrNameLst>
                                      </p:cBhvr>
                                      <p:to>
                                        <p:strVal val="visible"/>
                                      </p:to>
                                    </p:set>
                                    <p:animEffect transition="in" filter="fade">
                                      <p:cBhvr>
                                        <p:cTn id="278" dur="500"/>
                                        <p:tgtEl>
                                          <p:spTgt spid="8">
                                            <p:txEl>
                                              <p:pRg st="6" end="6"/>
                                            </p:txEl>
                                          </p:spTgt>
                                        </p:tgtEl>
                                      </p:cBhvr>
                                    </p:animEffect>
                                  </p:childTnLst>
                                </p:cTn>
                              </p:par>
                              <p:par>
                                <p:cTn id="279" presetID="10" presetClass="entr" presetSubtype="0" fill="hold" grpId="0" nodeType="withEffect">
                                  <p:stCondLst>
                                    <p:cond delay="1300"/>
                                  </p:stCondLst>
                                  <p:childTnLst>
                                    <p:set>
                                      <p:cBhvr>
                                        <p:cTn id="280" dur="1" fill="hold">
                                          <p:stCondLst>
                                            <p:cond delay="0"/>
                                          </p:stCondLst>
                                        </p:cTn>
                                        <p:tgtEl>
                                          <p:spTgt spid="8">
                                            <p:txEl>
                                              <p:pRg st="7" end="7"/>
                                            </p:txEl>
                                          </p:spTgt>
                                        </p:tgtEl>
                                        <p:attrNameLst>
                                          <p:attrName>style.visibility</p:attrName>
                                        </p:attrNameLst>
                                      </p:cBhvr>
                                      <p:to>
                                        <p:strVal val="visible"/>
                                      </p:to>
                                    </p:set>
                                    <p:animEffect transition="in" filter="fade">
                                      <p:cBhvr>
                                        <p:cTn id="281" dur="500"/>
                                        <p:tgtEl>
                                          <p:spTgt spid="8">
                                            <p:txEl>
                                              <p:pRg st="7" end="7"/>
                                            </p:txEl>
                                          </p:spTgt>
                                        </p:tgtEl>
                                      </p:cBhvr>
                                    </p:animEffect>
                                  </p:childTnLst>
                                </p:cTn>
                              </p:par>
                              <p:par>
                                <p:cTn id="282" presetID="10" presetClass="entr" presetSubtype="0" fill="hold" grpId="0" nodeType="withEffect">
                                  <p:stCondLst>
                                    <p:cond delay="1500"/>
                                  </p:stCondLst>
                                  <p:childTnLst>
                                    <p:set>
                                      <p:cBhvr>
                                        <p:cTn id="283" dur="1" fill="hold">
                                          <p:stCondLst>
                                            <p:cond delay="0"/>
                                          </p:stCondLst>
                                        </p:cTn>
                                        <p:tgtEl>
                                          <p:spTgt spid="8">
                                            <p:txEl>
                                              <p:pRg st="8" end="8"/>
                                            </p:txEl>
                                          </p:spTgt>
                                        </p:tgtEl>
                                        <p:attrNameLst>
                                          <p:attrName>style.visibility</p:attrName>
                                        </p:attrNameLst>
                                      </p:cBhvr>
                                      <p:to>
                                        <p:strVal val="visible"/>
                                      </p:to>
                                    </p:set>
                                    <p:animEffect transition="in" filter="fade">
                                      <p:cBhvr>
                                        <p:cTn id="284" dur="500"/>
                                        <p:tgtEl>
                                          <p:spTgt spid="8">
                                            <p:txEl>
                                              <p:pRg st="8" end="8"/>
                                            </p:txEl>
                                          </p:spTgt>
                                        </p:tgtEl>
                                      </p:cBhvr>
                                    </p:animEffect>
                                  </p:childTnLst>
                                </p:cTn>
                              </p:par>
                              <p:par>
                                <p:cTn id="285" presetID="10" presetClass="entr" presetSubtype="0" fill="hold" grpId="0" nodeType="withEffect">
                                  <p:stCondLst>
                                    <p:cond delay="1800"/>
                                  </p:stCondLst>
                                  <p:childTnLst>
                                    <p:set>
                                      <p:cBhvr>
                                        <p:cTn id="286" dur="1" fill="hold">
                                          <p:stCondLst>
                                            <p:cond delay="0"/>
                                          </p:stCondLst>
                                        </p:cTn>
                                        <p:tgtEl>
                                          <p:spTgt spid="8">
                                            <p:txEl>
                                              <p:pRg st="9" end="9"/>
                                            </p:txEl>
                                          </p:spTgt>
                                        </p:tgtEl>
                                        <p:attrNameLst>
                                          <p:attrName>style.visibility</p:attrName>
                                        </p:attrNameLst>
                                      </p:cBhvr>
                                      <p:to>
                                        <p:strVal val="visible"/>
                                      </p:to>
                                    </p:set>
                                    <p:animEffect transition="in" filter="fade">
                                      <p:cBhvr>
                                        <p:cTn id="287" dur="500"/>
                                        <p:tgtEl>
                                          <p:spTgt spid="8">
                                            <p:txEl>
                                              <p:pRg st="9" end="9"/>
                                            </p:txEl>
                                          </p:spTgt>
                                        </p:tgtEl>
                                      </p:cBhvr>
                                    </p:animEffect>
                                  </p:childTnLst>
                                </p:cTn>
                              </p:par>
                            </p:childTnLst>
                          </p:cTn>
                        </p:par>
                        <p:par>
                          <p:cTn id="288" fill="hold">
                            <p:stCondLst>
                              <p:cond delay="9900"/>
                            </p:stCondLst>
                            <p:childTnLst>
                              <p:par>
                                <p:cTn id="289" presetID="10" presetClass="entr" presetSubtype="0" fill="hold" nodeType="afterEffect">
                                  <p:stCondLst>
                                    <p:cond delay="0"/>
                                  </p:stCondLst>
                                  <p:childTnLst>
                                    <p:set>
                                      <p:cBhvr>
                                        <p:cTn id="290" dur="1" fill="hold">
                                          <p:stCondLst>
                                            <p:cond delay="0"/>
                                          </p:stCondLst>
                                        </p:cTn>
                                        <p:tgtEl>
                                          <p:spTgt spid="8">
                                            <p:txEl>
                                              <p:pRg st="17" end="17"/>
                                            </p:txEl>
                                          </p:spTgt>
                                        </p:tgtEl>
                                        <p:attrNameLst>
                                          <p:attrName>style.visibility</p:attrName>
                                        </p:attrNameLst>
                                      </p:cBhvr>
                                      <p:to>
                                        <p:strVal val="visible"/>
                                      </p:to>
                                    </p:set>
                                    <p:animEffect transition="in" filter="fade">
                                      <p:cBhvr>
                                        <p:cTn id="291" dur="500"/>
                                        <p:tgtEl>
                                          <p:spTgt spid="8">
                                            <p:txEl>
                                              <p:pRg st="17" end="17"/>
                                            </p:txEl>
                                          </p:spTgt>
                                        </p:tgtEl>
                                      </p:cBhvr>
                                    </p:animEffect>
                                  </p:childTnLst>
                                </p:cTn>
                              </p:par>
                              <p:par>
                                <p:cTn id="292" presetID="10" presetClass="entr" presetSubtype="0" fill="hold" nodeType="withEffect">
                                  <p:stCondLst>
                                    <p:cond delay="300"/>
                                  </p:stCondLst>
                                  <p:childTnLst>
                                    <p:set>
                                      <p:cBhvr>
                                        <p:cTn id="293" dur="1" fill="hold">
                                          <p:stCondLst>
                                            <p:cond delay="0"/>
                                          </p:stCondLst>
                                        </p:cTn>
                                        <p:tgtEl>
                                          <p:spTgt spid="8">
                                            <p:txEl>
                                              <p:pRg st="18" end="18"/>
                                            </p:txEl>
                                          </p:spTgt>
                                        </p:tgtEl>
                                        <p:attrNameLst>
                                          <p:attrName>style.visibility</p:attrName>
                                        </p:attrNameLst>
                                      </p:cBhvr>
                                      <p:to>
                                        <p:strVal val="visible"/>
                                      </p:to>
                                    </p:set>
                                    <p:animEffect transition="in" filter="fade">
                                      <p:cBhvr>
                                        <p:cTn id="294" dur="500"/>
                                        <p:tgtEl>
                                          <p:spTgt spid="8">
                                            <p:txEl>
                                              <p:pRg st="18" end="18"/>
                                            </p:txEl>
                                          </p:spTgt>
                                        </p:tgtEl>
                                      </p:cBhvr>
                                    </p:animEffect>
                                  </p:childTnLst>
                                </p:cTn>
                              </p:par>
                              <p:par>
                                <p:cTn id="295" presetID="10" presetClass="entr" presetSubtype="0" fill="hold" nodeType="withEffect">
                                  <p:stCondLst>
                                    <p:cond delay="500"/>
                                  </p:stCondLst>
                                  <p:childTnLst>
                                    <p:set>
                                      <p:cBhvr>
                                        <p:cTn id="296" dur="1" fill="hold">
                                          <p:stCondLst>
                                            <p:cond delay="0"/>
                                          </p:stCondLst>
                                        </p:cTn>
                                        <p:tgtEl>
                                          <p:spTgt spid="8">
                                            <p:txEl>
                                              <p:pRg st="19" end="19"/>
                                            </p:txEl>
                                          </p:spTgt>
                                        </p:tgtEl>
                                        <p:attrNameLst>
                                          <p:attrName>style.visibility</p:attrName>
                                        </p:attrNameLst>
                                      </p:cBhvr>
                                      <p:to>
                                        <p:strVal val="visible"/>
                                      </p:to>
                                    </p:set>
                                    <p:animEffect transition="in" filter="fade">
                                      <p:cBhvr>
                                        <p:cTn id="297" dur="500"/>
                                        <p:tgtEl>
                                          <p:spTgt spid="8">
                                            <p:txEl>
                                              <p:pRg st="19" end="19"/>
                                            </p:txEl>
                                          </p:spTgt>
                                        </p:tgtEl>
                                      </p:cBhvr>
                                    </p:animEffect>
                                  </p:childTnLst>
                                </p:cTn>
                              </p:par>
                              <p:par>
                                <p:cTn id="298" presetID="10" presetClass="entr" presetSubtype="0" fill="hold" nodeType="withEffect">
                                  <p:stCondLst>
                                    <p:cond delay="700"/>
                                  </p:stCondLst>
                                  <p:childTnLst>
                                    <p:set>
                                      <p:cBhvr>
                                        <p:cTn id="299" dur="1" fill="hold">
                                          <p:stCondLst>
                                            <p:cond delay="0"/>
                                          </p:stCondLst>
                                        </p:cTn>
                                        <p:tgtEl>
                                          <p:spTgt spid="8">
                                            <p:txEl>
                                              <p:pRg st="20" end="20"/>
                                            </p:txEl>
                                          </p:spTgt>
                                        </p:tgtEl>
                                        <p:attrNameLst>
                                          <p:attrName>style.visibility</p:attrName>
                                        </p:attrNameLst>
                                      </p:cBhvr>
                                      <p:to>
                                        <p:strVal val="visible"/>
                                      </p:to>
                                    </p:set>
                                    <p:animEffect transition="in" filter="fade">
                                      <p:cBhvr>
                                        <p:cTn id="300" dur="500"/>
                                        <p:tgtEl>
                                          <p:spTgt spid="8">
                                            <p:txEl>
                                              <p:pRg st="20" end="20"/>
                                            </p:txEl>
                                          </p:spTgt>
                                        </p:tgtEl>
                                      </p:cBhvr>
                                    </p:animEffect>
                                  </p:childTnLst>
                                </p:cTn>
                              </p:par>
                              <p:par>
                                <p:cTn id="301" presetID="10" presetClass="entr" presetSubtype="0" fill="hold" nodeType="withEffect">
                                  <p:stCondLst>
                                    <p:cond delay="1000"/>
                                  </p:stCondLst>
                                  <p:childTnLst>
                                    <p:set>
                                      <p:cBhvr>
                                        <p:cTn id="302" dur="1" fill="hold">
                                          <p:stCondLst>
                                            <p:cond delay="0"/>
                                          </p:stCondLst>
                                        </p:cTn>
                                        <p:tgtEl>
                                          <p:spTgt spid="8">
                                            <p:txEl>
                                              <p:pRg st="21" end="21"/>
                                            </p:txEl>
                                          </p:spTgt>
                                        </p:tgtEl>
                                        <p:attrNameLst>
                                          <p:attrName>style.visibility</p:attrName>
                                        </p:attrNameLst>
                                      </p:cBhvr>
                                      <p:to>
                                        <p:strVal val="visible"/>
                                      </p:to>
                                    </p:set>
                                    <p:animEffect transition="in" filter="fade">
                                      <p:cBhvr>
                                        <p:cTn id="303" dur="500"/>
                                        <p:tgtEl>
                                          <p:spTgt spid="8">
                                            <p:txEl>
                                              <p:pRg st="21" end="21"/>
                                            </p:txEl>
                                          </p:spTgt>
                                        </p:tgtEl>
                                      </p:cBhvr>
                                    </p:animEffect>
                                  </p:childTnLst>
                                </p:cTn>
                              </p:par>
                              <p:par>
                                <p:cTn id="304" presetID="10" presetClass="entr" presetSubtype="0" fill="hold" nodeType="withEffect">
                                  <p:stCondLst>
                                    <p:cond delay="1200"/>
                                  </p:stCondLst>
                                  <p:childTnLst>
                                    <p:set>
                                      <p:cBhvr>
                                        <p:cTn id="305" dur="1" fill="hold">
                                          <p:stCondLst>
                                            <p:cond delay="0"/>
                                          </p:stCondLst>
                                        </p:cTn>
                                        <p:tgtEl>
                                          <p:spTgt spid="8">
                                            <p:txEl>
                                              <p:pRg st="22" end="22"/>
                                            </p:txEl>
                                          </p:spTgt>
                                        </p:tgtEl>
                                        <p:attrNameLst>
                                          <p:attrName>style.visibility</p:attrName>
                                        </p:attrNameLst>
                                      </p:cBhvr>
                                      <p:to>
                                        <p:strVal val="visible"/>
                                      </p:to>
                                    </p:set>
                                    <p:animEffect transition="in" filter="fade">
                                      <p:cBhvr>
                                        <p:cTn id="306" dur="500"/>
                                        <p:tgtEl>
                                          <p:spTgt spid="8">
                                            <p:txEl>
                                              <p:pRg st="22" end="2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6" grpId="0" build="allAtOnce"/>
      <p:bldP spid="6" grpId="1" build="allAtOnce"/>
      <p:bldP spid="7" grpId="0" build="allAtOnce"/>
      <p:bldP spid="8" grpId="0" build="allAtOnce"/>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hat's the Difference?"/>
          <p:cNvSpPr>
            <a:spLocks noGrp="1"/>
          </p:cNvSpPr>
          <p:nvPr>
            <p:ph type="title"/>
          </p:nvPr>
        </p:nvSpPr>
        <p:spPr/>
        <p:txBody>
          <a:bodyPr/>
          <a:lstStyle/>
          <a:p>
            <a:r>
              <a:rPr lang="en-US" dirty="0">
                <a:solidFill>
                  <a:srgbClr val="FFFF00"/>
                </a:solidFill>
              </a:rPr>
              <a:t>What’s The Difference?</a:t>
            </a:r>
          </a:p>
        </p:txBody>
      </p:sp>
      <p:sp>
        <p:nvSpPr>
          <p:cNvPr id="3" name="Effectiveness Rates" hidden="1"/>
          <p:cNvSpPr>
            <a:spLocks noGrp="1"/>
          </p:cNvSpPr>
          <p:nvPr>
            <p:ph idx="1"/>
          </p:nvPr>
        </p:nvSpPr>
        <p:spPr>
          <a:xfrm>
            <a:off x="457200" y="1369463"/>
            <a:ext cx="8229600" cy="4709160"/>
          </a:xfrm>
        </p:spPr>
        <p:txBody>
          <a:bodyPr numCol="2">
            <a:noAutofit/>
          </a:bodyPr>
          <a:lstStyle/>
          <a:p>
            <a:pPr marL="0" indent="0" algn="ctr">
              <a:buNone/>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Natural Family Planning</a:t>
            </a:r>
          </a:p>
          <a:p>
            <a:pPr marL="0" indent="0" algn="ctr">
              <a:buNone/>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Effectiveness Rates</a:t>
            </a:r>
          </a:p>
          <a:p>
            <a:pPr>
              <a:buNone/>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p>
          <a:p>
            <a:pPr marL="0" indent="0">
              <a:lnSpc>
                <a:spcPts val="2800"/>
              </a:lnSpc>
              <a:spcBef>
                <a:spcPts val="600"/>
              </a:spcBef>
              <a:buNone/>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Sympto-Thermal and Ovulation methods have up to </a:t>
            </a:r>
            <a:r>
              <a:rPr lang="en-US" sz="1800" dirty="0">
                <a:ln w="18415" cmpd="sng">
                  <a:solidFill>
                    <a:srgbClr val="FFFFFF"/>
                  </a:solidFill>
                  <a:prstDash val="solid"/>
                </a:ln>
                <a:solidFill>
                  <a:srgbClr val="FFFF00"/>
                </a:solidFill>
                <a:effectLst>
                  <a:outerShdw blurRad="63500" dir="3600000" algn="tl" rotWithShape="0">
                    <a:srgbClr val="000000">
                      <a:alpha val="70000"/>
                    </a:srgbClr>
                  </a:outerShdw>
                </a:effectLst>
              </a:rPr>
              <a:t>99% effectiveness rate </a:t>
            </a: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if properly learned and used according to instructions for avoiding or delaying pregnancy.</a:t>
            </a:r>
          </a:p>
          <a:p>
            <a:pPr>
              <a:buNone/>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buNone/>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buNone/>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buNone/>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buNone/>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0" indent="0" algn="ctr">
              <a:buNone/>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Contraception</a:t>
            </a:r>
          </a:p>
          <a:p>
            <a:pPr marL="0" indent="0" algn="ctr">
              <a:buNone/>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Effectiveness Rates</a:t>
            </a:r>
          </a:p>
          <a:p>
            <a:pPr marL="0" indent="0">
              <a:buNone/>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230188" indent="-230188">
              <a:spcBef>
                <a:spcPts val="600"/>
              </a:spcBef>
              <a:buFont typeface="Arial" pitchFamily="34" charset="0"/>
              <a:buChar cha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Pill, patch, rings = 92%</a:t>
            </a:r>
          </a:p>
          <a:p>
            <a:pPr marL="230188" indent="-230188">
              <a:spcBef>
                <a:spcPts val="600"/>
              </a:spcBef>
              <a:buFont typeface="Arial" pitchFamily="34" charset="0"/>
              <a:buChar cha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Injectables = 97%</a:t>
            </a:r>
          </a:p>
          <a:p>
            <a:pPr marL="230188" indent="-230188">
              <a:spcBef>
                <a:spcPts val="600"/>
              </a:spcBef>
              <a:buFont typeface="Arial" pitchFamily="34" charset="0"/>
              <a:buChar cha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IUD = 98-99%</a:t>
            </a:r>
          </a:p>
          <a:p>
            <a:pPr marL="230188" indent="-230188">
              <a:spcBef>
                <a:spcPts val="600"/>
              </a:spcBef>
              <a:buFont typeface="Arial" pitchFamily="34" charset="0"/>
              <a:buChar cha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Diaphragm = 84%</a:t>
            </a:r>
          </a:p>
          <a:p>
            <a:pPr marL="230188" indent="-230188">
              <a:spcBef>
                <a:spcPts val="600"/>
              </a:spcBef>
              <a:buFont typeface="Arial" pitchFamily="34" charset="0"/>
              <a:buChar cha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Cervical Cap = 68-84%</a:t>
            </a:r>
          </a:p>
          <a:p>
            <a:pPr marL="230188" indent="-230188">
              <a:spcBef>
                <a:spcPts val="600"/>
              </a:spcBef>
              <a:buFont typeface="Arial" pitchFamily="34" charset="0"/>
              <a:buChar cha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Condoms = Male-85%, Females-79%</a:t>
            </a:r>
          </a:p>
          <a:p>
            <a:pPr marL="230188" indent="-230188">
              <a:spcBef>
                <a:spcPts val="600"/>
              </a:spcBef>
              <a:buFont typeface="Arial" pitchFamily="34" charset="0"/>
              <a:buChar cha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Spermicides-71%</a:t>
            </a:r>
          </a:p>
          <a:p>
            <a:pPr marL="230188" indent="-230188">
              <a:spcBef>
                <a:spcPts val="600"/>
              </a:spcBef>
              <a:buFont typeface="Arial" pitchFamily="34" charset="0"/>
              <a:buChar cha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Withdrawal 73%</a:t>
            </a:r>
          </a:p>
          <a:p>
            <a:pPr marL="230188" indent="-230188">
              <a:spcBef>
                <a:spcPts val="600"/>
              </a:spcBef>
              <a:buFont typeface="Arial" pitchFamily="34" charset="0"/>
              <a:buChar cha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Surgical Sterilization = 99%</a:t>
            </a:r>
          </a:p>
        </p:txBody>
      </p:sp>
      <p:sp>
        <p:nvSpPr>
          <p:cNvPr id="6" name="Medical Differences"/>
          <p:cNvSpPr txBox="1">
            <a:spLocks/>
          </p:cNvSpPr>
          <p:nvPr/>
        </p:nvSpPr>
        <p:spPr>
          <a:xfrm>
            <a:off x="460738" y="1373001"/>
            <a:ext cx="8229600" cy="4709160"/>
          </a:xfrm>
          <a:prstGeom prst="rect">
            <a:avLst/>
          </a:prstGeom>
        </p:spPr>
        <p:txBody>
          <a:bodyPr vert="horz" numCol="2">
            <a:noAutofit/>
          </a:bodyPr>
          <a:lstStyle/>
          <a:p>
            <a:pPr marL="0" marR="0" lvl="0" indent="0" algn="ctr"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r>
              <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rPr>
              <a:t>Natural Family Planning</a:t>
            </a:r>
          </a:p>
          <a:p>
            <a:pPr lvl="0" eaLnBrk="1" fontAlgn="auto" hangingPunct="1">
              <a:spcBef>
                <a:spcPct val="20000"/>
              </a:spcBef>
              <a:spcAft>
                <a:spcPts val="0"/>
              </a:spcAft>
              <a:buClr>
                <a:schemeClr val="tx1">
                  <a:shade val="95000"/>
                </a:schemeClr>
              </a:buClr>
              <a:buSzPct val="65000"/>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Medical Differences</a:t>
            </a:r>
          </a:p>
          <a:p>
            <a:pPr marL="548640" lvl="0" indent="-411480" algn="l" eaLnBrk="1" fontAlgn="auto" hangingPunct="1">
              <a:spcBef>
                <a:spcPct val="20000"/>
              </a:spcBef>
              <a:spcAft>
                <a:spcPts val="0"/>
              </a:spcAft>
              <a:buClr>
                <a:schemeClr val="tx1">
                  <a:shade val="95000"/>
                </a:schemeClr>
              </a:buClr>
              <a:buSzPct val="65000"/>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 </a:t>
            </a:r>
          </a:p>
          <a:p>
            <a:pPr marL="233363" lvl="0" indent="-233363" algn="l" eaLnBrk="1" fontAlgn="auto" hangingPunct="1">
              <a:lnSpc>
                <a:spcPts val="1500"/>
              </a:lnSpc>
              <a:spcBef>
                <a:spcPts val="1200"/>
              </a:spcBef>
              <a:spcAft>
                <a:spcPts val="0"/>
              </a:spcAft>
              <a:buClr>
                <a:schemeClr val="tx1">
                  <a:shade val="95000"/>
                </a:schemeClr>
              </a:buClr>
              <a:buSzPct val="65000"/>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No health risks to woman from use</a:t>
            </a:r>
          </a:p>
          <a:p>
            <a:pPr marL="233363" lvl="0" indent="-233363" algn="l" eaLnBrk="1" fontAlgn="auto" hangingPunct="1">
              <a:lnSpc>
                <a:spcPts val="1500"/>
              </a:lnSpc>
              <a:spcBef>
                <a:spcPts val="1200"/>
              </a:spcBef>
              <a:spcAft>
                <a:spcPts val="0"/>
              </a:spcAft>
              <a:buClr>
                <a:schemeClr val="tx1">
                  <a:shade val="95000"/>
                </a:schemeClr>
              </a:buClr>
              <a:buSzPct val="65000"/>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Harmless to child if conception occurs while using</a:t>
            </a:r>
          </a:p>
          <a:p>
            <a:pPr marL="233363" lvl="0" indent="-233363" algn="l" eaLnBrk="1" fontAlgn="auto" hangingPunct="1">
              <a:lnSpc>
                <a:spcPts val="1500"/>
              </a:lnSpc>
              <a:spcBef>
                <a:spcPts val="1200"/>
              </a:spcBef>
              <a:spcAft>
                <a:spcPts val="0"/>
              </a:spcAft>
              <a:buClr>
                <a:schemeClr val="tx1">
                  <a:shade val="95000"/>
                </a:schemeClr>
              </a:buClr>
              <a:buSzPct val="65000"/>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Works with fertility cycles and for all women in any phase of reproductive life</a:t>
            </a:r>
          </a:p>
          <a:p>
            <a:pPr marL="233363" lvl="0" indent="-233363" algn="l" eaLnBrk="1" fontAlgn="auto" hangingPunct="1">
              <a:lnSpc>
                <a:spcPts val="1500"/>
              </a:lnSpc>
              <a:spcBef>
                <a:spcPts val="1200"/>
              </a:spcBef>
              <a:spcAft>
                <a:spcPts val="0"/>
              </a:spcAft>
              <a:buClr>
                <a:schemeClr val="tx1">
                  <a:shade val="95000"/>
                </a:schemeClr>
              </a:buClr>
              <a:buSzPct val="65000"/>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No impact on future fertility</a:t>
            </a:r>
          </a:p>
          <a:p>
            <a:pPr marL="233363" lvl="0" indent="-233363" algn="l" eaLnBrk="1" fontAlgn="auto" hangingPunct="1">
              <a:lnSpc>
                <a:spcPts val="1500"/>
              </a:lnSpc>
              <a:spcBef>
                <a:spcPts val="1200"/>
              </a:spcBef>
              <a:spcAft>
                <a:spcPts val="0"/>
              </a:spcAft>
              <a:buClr>
                <a:schemeClr val="tx1">
                  <a:shade val="95000"/>
                </a:schemeClr>
              </a:buClr>
              <a:buSzPct val="65000"/>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No environmental impact of NFP</a:t>
            </a:r>
          </a:p>
          <a:p>
            <a:pPr marR="0" lvl="0" algn="ctr"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endPar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endParaRPr>
          </a:p>
          <a:p>
            <a:pPr marR="0" lvl="0" algn="ctr"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a:p>
            <a:pPr marR="0" lvl="0" algn="ctr"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endPar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endParaRPr>
          </a:p>
          <a:p>
            <a:pPr marR="0" lvl="0" algn="ctr"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endPar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endParaRPr>
          </a:p>
          <a:p>
            <a:pPr marR="0" lvl="0"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r>
              <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rPr>
              <a:t> Contraception</a:t>
            </a:r>
          </a:p>
          <a:p>
            <a:pPr lvl="0" eaLnBrk="1" fontAlgn="auto" hangingPunct="1">
              <a:spcBef>
                <a:spcPct val="20000"/>
              </a:spcBef>
              <a:spcAft>
                <a:spcPts val="0"/>
              </a:spcAft>
              <a:buClr>
                <a:schemeClr val="tx1">
                  <a:shade val="95000"/>
                </a:schemeClr>
              </a:buClr>
              <a:buSzPct val="65000"/>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Medical Differences</a:t>
            </a:r>
          </a:p>
          <a:p>
            <a:pPr lvl="0" eaLnBrk="1" fontAlgn="auto" hangingPunct="1">
              <a:spcBef>
                <a:spcPct val="20000"/>
              </a:spcBef>
              <a:spcAft>
                <a:spcPts val="0"/>
              </a:spcAft>
              <a:buClr>
                <a:schemeClr val="tx1">
                  <a:shade val="95000"/>
                </a:schemeClr>
              </a:buClr>
              <a:buSzPct val="65000"/>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233363" indent="-233363" algn="l" eaLnBrk="1" fontAlgn="auto" hangingPunct="1">
              <a:lnSpc>
                <a:spcPts val="1500"/>
              </a:lnSpc>
              <a:spcBef>
                <a:spcPts val="1200"/>
              </a:spcBef>
              <a:spcAft>
                <a:spcPts val="0"/>
              </a:spcAft>
              <a:buClr>
                <a:schemeClr val="tx1">
                  <a:shade val="95000"/>
                </a:schemeClr>
              </a:buClr>
              <a:buSzPct val="65000"/>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Possible physical side effects to woman from use</a:t>
            </a:r>
          </a:p>
          <a:p>
            <a:pPr marL="233363" indent="-233363" algn="l" eaLnBrk="1" fontAlgn="auto" hangingPunct="1">
              <a:lnSpc>
                <a:spcPts val="1500"/>
              </a:lnSpc>
              <a:spcBef>
                <a:spcPts val="1200"/>
              </a:spcBef>
              <a:spcAft>
                <a:spcPts val="0"/>
              </a:spcAft>
              <a:buClr>
                <a:schemeClr val="tx1">
                  <a:shade val="95000"/>
                </a:schemeClr>
              </a:buClr>
              <a:buSzPct val="65000"/>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May lead to early abortion if child is conceived while using</a:t>
            </a:r>
          </a:p>
          <a:p>
            <a:pPr marL="233363" indent="-233363" algn="l" eaLnBrk="1" fontAlgn="auto" hangingPunct="1">
              <a:lnSpc>
                <a:spcPts val="1500"/>
              </a:lnSpc>
              <a:spcBef>
                <a:spcPts val="1200"/>
              </a:spcBef>
              <a:spcAft>
                <a:spcPts val="0"/>
              </a:spcAft>
              <a:buClr>
                <a:schemeClr val="tx1">
                  <a:shade val="95000"/>
                </a:schemeClr>
              </a:buClr>
              <a:buSzPct val="65000"/>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Suppresses or eliminates fertility</a:t>
            </a:r>
          </a:p>
          <a:p>
            <a:pPr marL="233363" indent="-233363" algn="l" eaLnBrk="1" fontAlgn="auto" hangingPunct="1">
              <a:lnSpc>
                <a:spcPts val="1500"/>
              </a:lnSpc>
              <a:spcBef>
                <a:spcPts val="1200"/>
              </a:spcBef>
              <a:spcAft>
                <a:spcPts val="0"/>
              </a:spcAft>
              <a:buClr>
                <a:schemeClr val="tx1">
                  <a:shade val="95000"/>
                </a:schemeClr>
              </a:buClr>
              <a:buSzPct val="65000"/>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May impact future fertility</a:t>
            </a:r>
          </a:p>
          <a:p>
            <a:pPr marL="233363" indent="-233363" algn="l" eaLnBrk="1" fontAlgn="auto" hangingPunct="1">
              <a:lnSpc>
                <a:spcPts val="1500"/>
              </a:lnSpc>
              <a:spcBef>
                <a:spcPts val="1200"/>
              </a:spcBef>
              <a:spcAft>
                <a:spcPts val="0"/>
              </a:spcAft>
              <a:buClr>
                <a:schemeClr val="tx1">
                  <a:shade val="95000"/>
                </a:schemeClr>
              </a:buClr>
              <a:buSzPct val="65000"/>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Significant levels of artificial hormones found in waterways from oral contraceptive usage</a:t>
            </a:r>
          </a:p>
          <a:p>
            <a:pPr marL="0" marR="0" lvl="0" indent="0"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endPar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endParaRPr>
          </a:p>
        </p:txBody>
      </p:sp>
      <p:sp>
        <p:nvSpPr>
          <p:cNvPr id="7" name="Moral Differences" hidden="1"/>
          <p:cNvSpPr txBox="1">
            <a:spLocks/>
          </p:cNvSpPr>
          <p:nvPr/>
        </p:nvSpPr>
        <p:spPr>
          <a:xfrm>
            <a:off x="464280" y="1365912"/>
            <a:ext cx="8382007" cy="5151845"/>
          </a:xfrm>
          <a:prstGeom prst="rect">
            <a:avLst/>
          </a:prstGeom>
        </p:spPr>
        <p:txBody>
          <a:bodyPr vert="horz" numCol="2">
            <a:noAutofit/>
          </a:bodyPr>
          <a:lstStyle/>
          <a:p>
            <a:pPr marL="0" marR="0" lvl="0" indent="0" algn="ctr"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r>
              <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rPr>
              <a:t>Natural Family Planning</a:t>
            </a:r>
          </a:p>
          <a:p>
            <a:pPr lvl="0" eaLnBrk="1" fontAlgn="auto" hangingPunct="1">
              <a:spcBef>
                <a:spcPct val="20000"/>
              </a:spcBef>
              <a:spcAft>
                <a:spcPts val="0"/>
              </a:spcAft>
              <a:buClr>
                <a:schemeClr val="tx1">
                  <a:shade val="95000"/>
                </a:schemeClr>
              </a:buClr>
              <a:buSzPct val="65000"/>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Moral Differences</a:t>
            </a:r>
          </a:p>
          <a:p>
            <a:pPr lvl="0" indent="-411480" algn="l" eaLnBrk="1" fontAlgn="auto" hangingPunct="1">
              <a:lnSpc>
                <a:spcPts val="1000"/>
              </a:lnSpc>
              <a:spcBef>
                <a:spcPts val="0"/>
              </a:spcBef>
              <a:spcAft>
                <a:spcPts val="0"/>
              </a:spcAft>
              <a:buClr>
                <a:schemeClr val="tx1">
                  <a:shade val="95000"/>
                </a:schemeClr>
              </a:buClr>
              <a:buSzPct val="65000"/>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 </a:t>
            </a:r>
            <a:endParaRPr lang="en-US" sz="9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a:p>
            <a:pPr marL="233363" indent="-233363" algn="l">
              <a:lnSpc>
                <a:spcPts val="16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Unitive &amp; procreative elements present</a:t>
            </a:r>
          </a:p>
          <a:p>
            <a:pPr marL="233363" indent="-233363" algn="l">
              <a:lnSpc>
                <a:spcPts val="16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Conscious choice to engage in or avoid sexual intercourse during fertile times</a:t>
            </a:r>
          </a:p>
          <a:p>
            <a:pPr marL="233363" indent="-233363" algn="l">
              <a:lnSpc>
                <a:spcPts val="16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Promotes viewing fertility as a gift</a:t>
            </a:r>
          </a:p>
          <a:p>
            <a:pPr marL="233363" indent="-233363" algn="l">
              <a:lnSpc>
                <a:spcPts val="16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Promotes idea of “children as gift”</a:t>
            </a:r>
          </a:p>
          <a:p>
            <a:pPr marL="233363" indent="-233363" algn="l">
              <a:lnSpc>
                <a:spcPts val="16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Promotes self mastery, maturity, generosity</a:t>
            </a:r>
          </a:p>
          <a:p>
            <a:pPr marL="233363" indent="-233363" algn="l">
              <a:lnSpc>
                <a:spcPts val="16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Fosters acceptance to new life and unplanned pregnancy</a:t>
            </a:r>
          </a:p>
          <a:p>
            <a:pPr marL="233363" indent="-233363" algn="l">
              <a:lnSpc>
                <a:spcPts val="16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Fosters responsible sexual behavior</a:t>
            </a:r>
          </a:p>
          <a:p>
            <a:pPr marR="0" lvl="0"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r>
              <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rPr>
              <a:t> </a:t>
            </a:r>
          </a:p>
          <a:p>
            <a:pPr marR="0" lvl="0"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endPar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endParaRPr>
          </a:p>
          <a:p>
            <a:pPr marR="0" lvl="0"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endPar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endParaRPr>
          </a:p>
          <a:p>
            <a:pPr marR="0" lvl="0"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r>
              <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rPr>
              <a:t>Contraception</a:t>
            </a:r>
          </a:p>
          <a:p>
            <a:pPr lvl="0" eaLnBrk="1" fontAlgn="auto" hangingPunct="1">
              <a:spcBef>
                <a:spcPct val="20000"/>
              </a:spcBef>
              <a:spcAft>
                <a:spcPts val="0"/>
              </a:spcAft>
              <a:buClr>
                <a:schemeClr val="tx1">
                  <a:shade val="95000"/>
                </a:schemeClr>
              </a:buClr>
              <a:buSzPct val="65000"/>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Moral Differences</a:t>
            </a:r>
          </a:p>
          <a:p>
            <a:pPr lvl="0" eaLnBrk="1" fontAlgn="auto" hangingPunct="1">
              <a:spcBef>
                <a:spcPct val="20000"/>
              </a:spcBef>
              <a:spcAft>
                <a:spcPts val="0"/>
              </a:spcAft>
              <a:buClr>
                <a:schemeClr val="tx1">
                  <a:shade val="95000"/>
                </a:schemeClr>
              </a:buClr>
              <a:buSzPct val="65000"/>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233363" indent="-233363"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Unitive and/or procreative elements absent</a:t>
            </a:r>
          </a:p>
          <a:p>
            <a:pPr marL="233363" indent="-233363"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Often unaware if fertile or infertile which necessitates continuous contraception</a:t>
            </a:r>
          </a:p>
          <a:p>
            <a:pPr marL="233363" indent="-233363"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Treats fertility as a disease</a:t>
            </a:r>
          </a:p>
          <a:p>
            <a:pPr marL="233363" indent="-233363"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Encourages attitude of “children as burden”</a:t>
            </a:r>
          </a:p>
          <a:p>
            <a:pPr marL="233363" indent="-233363"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Promotes selfishness, immaturity</a:t>
            </a:r>
          </a:p>
          <a:p>
            <a:pPr marL="233363" indent="-233363"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May resort to abortion if pregnancy occurs</a:t>
            </a:r>
          </a:p>
          <a:p>
            <a:pPr marL="233363" indent="-233363"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Pill, Patches, Implants, Rings, Injectables, and IUD, act as abortifacients</a:t>
            </a:r>
          </a:p>
          <a:p>
            <a:pPr marL="233363" indent="-233363"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Enables irresponsible sexual behavior</a:t>
            </a:r>
          </a:p>
          <a:p>
            <a:pPr marL="0" marR="0" lvl="0" indent="0" defTabSz="914400" rtl="0" eaLnBrk="1" fontAlgn="auto" latinLnBrk="0" hangingPunct="1">
              <a:lnSpc>
                <a:spcPts val="1500"/>
              </a:lnSpc>
              <a:spcBef>
                <a:spcPct val="20000"/>
              </a:spcBef>
              <a:spcAft>
                <a:spcPts val="0"/>
              </a:spcAft>
              <a:buClr>
                <a:schemeClr val="tx1">
                  <a:shade val="95000"/>
                </a:schemeClr>
              </a:buClr>
              <a:buSzPct val="65000"/>
              <a:buFont typeface="Wingdings 2"/>
              <a:buNone/>
              <a:tabLst/>
              <a:defRPr/>
            </a:pPr>
            <a:endPar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endParaRPr>
          </a:p>
        </p:txBody>
      </p:sp>
      <p:sp>
        <p:nvSpPr>
          <p:cNvPr id="8" name="Relational Differences" hidden="1"/>
          <p:cNvSpPr txBox="1">
            <a:spLocks/>
          </p:cNvSpPr>
          <p:nvPr/>
        </p:nvSpPr>
        <p:spPr>
          <a:xfrm>
            <a:off x="383620" y="1271318"/>
            <a:ext cx="8382007" cy="5151845"/>
          </a:xfrm>
          <a:prstGeom prst="rect">
            <a:avLst/>
          </a:prstGeom>
        </p:spPr>
        <p:txBody>
          <a:bodyPr vert="horz" numCol="2">
            <a:noAutofit/>
          </a:bodyPr>
          <a:lstStyle/>
          <a:p>
            <a:pPr marL="0" marR="0" lvl="0" indent="0" algn="ctr"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r>
              <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rPr>
              <a:t>Natural Family Planning</a:t>
            </a:r>
          </a:p>
          <a:p>
            <a:pPr marL="0" marR="0" lvl="0" indent="0" algn="ctr"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Relational Differences</a:t>
            </a:r>
          </a:p>
          <a:p>
            <a:pPr marL="288925" lvl="0" indent="-288925" algn="l" eaLnBrk="1" fontAlgn="auto" hangingPunct="1">
              <a:lnSpc>
                <a:spcPts val="1000"/>
              </a:lnSpc>
              <a:spcBef>
                <a:spcPts val="0"/>
              </a:spcBef>
              <a:spcAft>
                <a:spcPts val="0"/>
              </a:spcAft>
              <a:buClr>
                <a:schemeClr val="tx1">
                  <a:shade val="95000"/>
                </a:schemeClr>
              </a:buClr>
              <a:buSzPct val="65000"/>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 </a:t>
            </a:r>
          </a:p>
          <a:p>
            <a:pPr marL="288925" indent="-288925"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Encourages shared responsibility</a:t>
            </a:r>
          </a:p>
          <a:p>
            <a:pPr marL="288925" indent="-288925"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Enhances couple communication</a:t>
            </a:r>
          </a:p>
          <a:p>
            <a:pPr marL="288925" indent="-288925"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Abstain from sex if avoiding pregnancy</a:t>
            </a:r>
          </a:p>
          <a:p>
            <a:pPr marL="288925" indent="-288925"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Fosters mutual respect</a:t>
            </a:r>
          </a:p>
          <a:p>
            <a:pPr marL="288925" indent="-288925"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Acknowledges that sexual intercourse may result in pregnancy</a:t>
            </a:r>
          </a:p>
          <a:p>
            <a:pPr marL="288925" indent="-288925"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Promotes growth/longevity of marriage</a:t>
            </a:r>
          </a:p>
          <a:p>
            <a:pPr marR="0" lvl="0"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r>
              <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rPr>
              <a:t> </a:t>
            </a:r>
          </a:p>
          <a:p>
            <a:pPr marR="0" lvl="0"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endPar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endParaRPr>
          </a:p>
          <a:p>
            <a:pPr marR="0" lvl="0"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endPar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endParaRPr>
          </a:p>
          <a:p>
            <a:pPr marR="0" lvl="0"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a:p>
            <a:pPr marR="0" lvl="0"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endPar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endParaRPr>
          </a:p>
          <a:p>
            <a:pPr marR="0" lvl="0"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r>
              <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rPr>
              <a:t>Contraception</a:t>
            </a:r>
          </a:p>
          <a:p>
            <a:pPr lvl="0" eaLnBrk="1" fontAlgn="auto" hangingPunct="1">
              <a:spcBef>
                <a:spcPct val="20000"/>
              </a:spcBef>
              <a:spcAft>
                <a:spcPts val="0"/>
              </a:spcAft>
              <a:buClr>
                <a:schemeClr val="tx1">
                  <a:shade val="95000"/>
                </a:schemeClr>
              </a:buClr>
              <a:buSzPct val="65000"/>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Relational Differences</a:t>
            </a:r>
          </a:p>
          <a:p>
            <a:pPr lvl="0" eaLnBrk="1" fontAlgn="auto" hangingPunct="1">
              <a:spcBef>
                <a:spcPct val="20000"/>
              </a:spcBef>
              <a:spcAft>
                <a:spcPts val="0"/>
              </a:spcAft>
              <a:buClr>
                <a:schemeClr val="tx1">
                  <a:shade val="95000"/>
                </a:schemeClr>
              </a:buClr>
              <a:buSzPct val="65000"/>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228600" indent="-228600"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Is primarily an individual responsibility</a:t>
            </a:r>
          </a:p>
          <a:p>
            <a:pPr marL="228600" indent="-228600"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Lessens need for discussion</a:t>
            </a:r>
          </a:p>
          <a:p>
            <a:pPr marL="228600" indent="-228600"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Engage in sex while avoiding pregnancy</a:t>
            </a:r>
          </a:p>
          <a:p>
            <a:pPr marL="228600" indent="-228600"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Creates environment to “use” partner</a:t>
            </a:r>
          </a:p>
          <a:p>
            <a:pPr marL="228600" indent="-228600"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Mentally and physically separates connection between sex and pregnancy</a:t>
            </a:r>
          </a:p>
          <a:p>
            <a:pPr marL="228600" indent="-228600"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May result in promiscuity, infidelity and divorce</a:t>
            </a:r>
          </a:p>
          <a:p>
            <a:pPr marL="0" marR="0" lvl="0" indent="0" defTabSz="914400" rtl="0" eaLnBrk="1" fontAlgn="auto" latinLnBrk="0" hangingPunct="1">
              <a:lnSpc>
                <a:spcPts val="1500"/>
              </a:lnSpc>
              <a:spcBef>
                <a:spcPct val="20000"/>
              </a:spcBef>
              <a:spcAft>
                <a:spcPts val="0"/>
              </a:spcAft>
              <a:buClr>
                <a:schemeClr val="tx1">
                  <a:shade val="95000"/>
                </a:schemeClr>
              </a:buClr>
              <a:buSzPct val="65000"/>
              <a:buFont typeface="Wingdings 2"/>
              <a:buNone/>
              <a:tabLst/>
              <a:defRPr/>
            </a:pPr>
            <a:endPar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animEffect transition="in" filter="fade">
                                      <p:cBhvr>
                                        <p:cTn id="23" dur="500"/>
                                        <p:tgtEl>
                                          <p:spTgt spid="3">
                                            <p:txEl>
                                              <p:pRg st="9" end="9"/>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Effect transition="in" filter="fade">
                                      <p:cBhvr>
                                        <p:cTn id="27" dur="500"/>
                                        <p:tgtEl>
                                          <p:spTgt spid="3">
                                            <p:txEl>
                                              <p:pRg st="10" end="10"/>
                                            </p:txEl>
                                          </p:spTgt>
                                        </p:tgtEl>
                                      </p:cBhvr>
                                    </p:animEffect>
                                  </p:childTnLst>
                                </p:cTn>
                              </p:par>
                              <p:par>
                                <p:cTn id="28" presetID="10" presetClass="entr" presetSubtype="0" fill="hold" grpId="0" nodeType="withEffect">
                                  <p:stCondLst>
                                    <p:cond delay="100"/>
                                  </p:stCondLst>
                                  <p:childTnLst>
                                    <p:set>
                                      <p:cBhvr>
                                        <p:cTn id="29" dur="1" fill="hold">
                                          <p:stCondLst>
                                            <p:cond delay="0"/>
                                          </p:stCondLst>
                                        </p:cTn>
                                        <p:tgtEl>
                                          <p:spTgt spid="3">
                                            <p:txEl>
                                              <p:pRg st="12" end="12"/>
                                            </p:txEl>
                                          </p:spTgt>
                                        </p:tgtEl>
                                        <p:attrNameLst>
                                          <p:attrName>style.visibility</p:attrName>
                                        </p:attrNameLst>
                                      </p:cBhvr>
                                      <p:to>
                                        <p:strVal val="visible"/>
                                      </p:to>
                                    </p:set>
                                    <p:animEffect transition="in" filter="fade">
                                      <p:cBhvr>
                                        <p:cTn id="30" dur="600"/>
                                        <p:tgtEl>
                                          <p:spTgt spid="3">
                                            <p:txEl>
                                              <p:pRg st="12" end="12"/>
                                            </p:txEl>
                                          </p:spTgt>
                                        </p:tgtEl>
                                      </p:cBhvr>
                                    </p:animEffect>
                                  </p:childTnLst>
                                </p:cTn>
                              </p:par>
                              <p:par>
                                <p:cTn id="31" presetID="10" presetClass="entr" presetSubtype="0" fill="hold" grpId="0" nodeType="withEffect">
                                  <p:stCondLst>
                                    <p:cond delay="200"/>
                                  </p:stCondLst>
                                  <p:childTnLst>
                                    <p:set>
                                      <p:cBhvr>
                                        <p:cTn id="32" dur="1" fill="hold">
                                          <p:stCondLst>
                                            <p:cond delay="0"/>
                                          </p:stCondLst>
                                        </p:cTn>
                                        <p:tgtEl>
                                          <p:spTgt spid="3">
                                            <p:txEl>
                                              <p:pRg st="13" end="13"/>
                                            </p:txEl>
                                          </p:spTgt>
                                        </p:tgtEl>
                                        <p:attrNameLst>
                                          <p:attrName>style.visibility</p:attrName>
                                        </p:attrNameLst>
                                      </p:cBhvr>
                                      <p:to>
                                        <p:strVal val="visible"/>
                                      </p:to>
                                    </p:set>
                                    <p:animEffect transition="in" filter="fade">
                                      <p:cBhvr>
                                        <p:cTn id="33" dur="600"/>
                                        <p:tgtEl>
                                          <p:spTgt spid="3">
                                            <p:txEl>
                                              <p:pRg st="13" end="13"/>
                                            </p:txEl>
                                          </p:spTgt>
                                        </p:tgtEl>
                                      </p:cBhvr>
                                    </p:animEffect>
                                  </p:childTnLst>
                                </p:cTn>
                              </p:par>
                              <p:par>
                                <p:cTn id="34" presetID="10" presetClass="entr" presetSubtype="0" fill="hold" grpId="0" nodeType="withEffect">
                                  <p:stCondLst>
                                    <p:cond delay="300"/>
                                  </p:stCondLst>
                                  <p:childTnLst>
                                    <p:set>
                                      <p:cBhvr>
                                        <p:cTn id="35" dur="1" fill="hold">
                                          <p:stCondLst>
                                            <p:cond delay="0"/>
                                          </p:stCondLst>
                                        </p:cTn>
                                        <p:tgtEl>
                                          <p:spTgt spid="3">
                                            <p:txEl>
                                              <p:pRg st="14" end="14"/>
                                            </p:txEl>
                                          </p:spTgt>
                                        </p:tgtEl>
                                        <p:attrNameLst>
                                          <p:attrName>style.visibility</p:attrName>
                                        </p:attrNameLst>
                                      </p:cBhvr>
                                      <p:to>
                                        <p:strVal val="visible"/>
                                      </p:to>
                                    </p:set>
                                    <p:animEffect transition="in" filter="fade">
                                      <p:cBhvr>
                                        <p:cTn id="36" dur="600"/>
                                        <p:tgtEl>
                                          <p:spTgt spid="3">
                                            <p:txEl>
                                              <p:pRg st="14" end="14"/>
                                            </p:txEl>
                                          </p:spTgt>
                                        </p:tgtEl>
                                      </p:cBhvr>
                                    </p:animEffect>
                                  </p:childTnLst>
                                </p:cTn>
                              </p:par>
                              <p:par>
                                <p:cTn id="37" presetID="10" presetClass="entr" presetSubtype="0" fill="hold" grpId="0" nodeType="withEffect">
                                  <p:stCondLst>
                                    <p:cond delay="400"/>
                                  </p:stCondLst>
                                  <p:childTnLst>
                                    <p:set>
                                      <p:cBhvr>
                                        <p:cTn id="38" dur="1" fill="hold">
                                          <p:stCondLst>
                                            <p:cond delay="0"/>
                                          </p:stCondLst>
                                        </p:cTn>
                                        <p:tgtEl>
                                          <p:spTgt spid="3">
                                            <p:txEl>
                                              <p:pRg st="15" end="15"/>
                                            </p:txEl>
                                          </p:spTgt>
                                        </p:tgtEl>
                                        <p:attrNameLst>
                                          <p:attrName>style.visibility</p:attrName>
                                        </p:attrNameLst>
                                      </p:cBhvr>
                                      <p:to>
                                        <p:strVal val="visible"/>
                                      </p:to>
                                    </p:set>
                                    <p:animEffect transition="in" filter="fade">
                                      <p:cBhvr>
                                        <p:cTn id="39" dur="600"/>
                                        <p:tgtEl>
                                          <p:spTgt spid="3">
                                            <p:txEl>
                                              <p:pRg st="15" end="15"/>
                                            </p:txEl>
                                          </p:spTgt>
                                        </p:tgtEl>
                                      </p:cBhvr>
                                    </p:animEffect>
                                  </p:childTnLst>
                                </p:cTn>
                              </p:par>
                              <p:par>
                                <p:cTn id="40" presetID="10" presetClass="entr" presetSubtype="0" fill="hold" grpId="0" nodeType="withEffect">
                                  <p:stCondLst>
                                    <p:cond delay="500"/>
                                  </p:stCondLst>
                                  <p:childTnLst>
                                    <p:set>
                                      <p:cBhvr>
                                        <p:cTn id="41" dur="1" fill="hold">
                                          <p:stCondLst>
                                            <p:cond delay="0"/>
                                          </p:stCondLst>
                                        </p:cTn>
                                        <p:tgtEl>
                                          <p:spTgt spid="3">
                                            <p:txEl>
                                              <p:pRg st="16" end="16"/>
                                            </p:txEl>
                                          </p:spTgt>
                                        </p:tgtEl>
                                        <p:attrNameLst>
                                          <p:attrName>style.visibility</p:attrName>
                                        </p:attrNameLst>
                                      </p:cBhvr>
                                      <p:to>
                                        <p:strVal val="visible"/>
                                      </p:to>
                                    </p:set>
                                    <p:animEffect transition="in" filter="fade">
                                      <p:cBhvr>
                                        <p:cTn id="42" dur="600"/>
                                        <p:tgtEl>
                                          <p:spTgt spid="3">
                                            <p:txEl>
                                              <p:pRg st="16" end="16"/>
                                            </p:txEl>
                                          </p:spTgt>
                                        </p:tgtEl>
                                      </p:cBhvr>
                                    </p:animEffect>
                                  </p:childTnLst>
                                </p:cTn>
                              </p:par>
                              <p:par>
                                <p:cTn id="43" presetID="10" presetClass="entr" presetSubtype="0" fill="hold" grpId="0" nodeType="withEffect">
                                  <p:stCondLst>
                                    <p:cond delay="600"/>
                                  </p:stCondLst>
                                  <p:childTnLst>
                                    <p:set>
                                      <p:cBhvr>
                                        <p:cTn id="44" dur="1" fill="hold">
                                          <p:stCondLst>
                                            <p:cond delay="0"/>
                                          </p:stCondLst>
                                        </p:cTn>
                                        <p:tgtEl>
                                          <p:spTgt spid="3">
                                            <p:txEl>
                                              <p:pRg st="17" end="17"/>
                                            </p:txEl>
                                          </p:spTgt>
                                        </p:tgtEl>
                                        <p:attrNameLst>
                                          <p:attrName>style.visibility</p:attrName>
                                        </p:attrNameLst>
                                      </p:cBhvr>
                                      <p:to>
                                        <p:strVal val="visible"/>
                                      </p:to>
                                    </p:set>
                                    <p:animEffect transition="in" filter="fade">
                                      <p:cBhvr>
                                        <p:cTn id="45" dur="600"/>
                                        <p:tgtEl>
                                          <p:spTgt spid="3">
                                            <p:txEl>
                                              <p:pRg st="17" end="17"/>
                                            </p:txEl>
                                          </p:spTgt>
                                        </p:tgtEl>
                                      </p:cBhvr>
                                    </p:animEffect>
                                  </p:childTnLst>
                                </p:cTn>
                              </p:par>
                              <p:par>
                                <p:cTn id="46" presetID="10" presetClass="entr" presetSubtype="0" fill="hold" grpId="0" nodeType="withEffect">
                                  <p:stCondLst>
                                    <p:cond delay="700"/>
                                  </p:stCondLst>
                                  <p:childTnLst>
                                    <p:set>
                                      <p:cBhvr>
                                        <p:cTn id="47" dur="1" fill="hold">
                                          <p:stCondLst>
                                            <p:cond delay="0"/>
                                          </p:stCondLst>
                                        </p:cTn>
                                        <p:tgtEl>
                                          <p:spTgt spid="3">
                                            <p:txEl>
                                              <p:pRg st="18" end="18"/>
                                            </p:txEl>
                                          </p:spTgt>
                                        </p:tgtEl>
                                        <p:attrNameLst>
                                          <p:attrName>style.visibility</p:attrName>
                                        </p:attrNameLst>
                                      </p:cBhvr>
                                      <p:to>
                                        <p:strVal val="visible"/>
                                      </p:to>
                                    </p:set>
                                    <p:animEffect transition="in" filter="fade">
                                      <p:cBhvr>
                                        <p:cTn id="48" dur="600"/>
                                        <p:tgtEl>
                                          <p:spTgt spid="3">
                                            <p:txEl>
                                              <p:pRg st="18" end="18"/>
                                            </p:txEl>
                                          </p:spTgt>
                                        </p:tgtEl>
                                      </p:cBhvr>
                                    </p:animEffect>
                                  </p:childTnLst>
                                </p:cTn>
                              </p:par>
                              <p:par>
                                <p:cTn id="49" presetID="10" presetClass="entr" presetSubtype="0" fill="hold" grpId="0" nodeType="withEffect">
                                  <p:stCondLst>
                                    <p:cond delay="800"/>
                                  </p:stCondLst>
                                  <p:childTnLst>
                                    <p:set>
                                      <p:cBhvr>
                                        <p:cTn id="50" dur="1" fill="hold">
                                          <p:stCondLst>
                                            <p:cond delay="0"/>
                                          </p:stCondLst>
                                        </p:cTn>
                                        <p:tgtEl>
                                          <p:spTgt spid="3">
                                            <p:txEl>
                                              <p:pRg st="19" end="19"/>
                                            </p:txEl>
                                          </p:spTgt>
                                        </p:tgtEl>
                                        <p:attrNameLst>
                                          <p:attrName>style.visibility</p:attrName>
                                        </p:attrNameLst>
                                      </p:cBhvr>
                                      <p:to>
                                        <p:strVal val="visible"/>
                                      </p:to>
                                    </p:set>
                                    <p:animEffect transition="in" filter="fade">
                                      <p:cBhvr>
                                        <p:cTn id="51" dur="600"/>
                                        <p:tgtEl>
                                          <p:spTgt spid="3">
                                            <p:txEl>
                                              <p:pRg st="19" end="19"/>
                                            </p:txEl>
                                          </p:spTgt>
                                        </p:tgtEl>
                                      </p:cBhvr>
                                    </p:animEffect>
                                  </p:childTnLst>
                                </p:cTn>
                              </p:par>
                              <p:par>
                                <p:cTn id="52" presetID="10" presetClass="entr" presetSubtype="0" fill="hold" grpId="0" nodeType="withEffect">
                                  <p:stCondLst>
                                    <p:cond delay="900"/>
                                  </p:stCondLst>
                                  <p:childTnLst>
                                    <p:set>
                                      <p:cBhvr>
                                        <p:cTn id="53" dur="1" fill="hold">
                                          <p:stCondLst>
                                            <p:cond delay="0"/>
                                          </p:stCondLst>
                                        </p:cTn>
                                        <p:tgtEl>
                                          <p:spTgt spid="3">
                                            <p:txEl>
                                              <p:pRg st="20" end="20"/>
                                            </p:txEl>
                                          </p:spTgt>
                                        </p:tgtEl>
                                        <p:attrNameLst>
                                          <p:attrName>style.visibility</p:attrName>
                                        </p:attrNameLst>
                                      </p:cBhvr>
                                      <p:to>
                                        <p:strVal val="visible"/>
                                      </p:to>
                                    </p:set>
                                    <p:animEffect transition="in" filter="fade">
                                      <p:cBhvr>
                                        <p:cTn id="54" dur="600"/>
                                        <p:tgtEl>
                                          <p:spTgt spid="3">
                                            <p:txEl>
                                              <p:pRg st="20" end="2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1" nodeType="clickEffect">
                                  <p:stCondLst>
                                    <p:cond delay="0"/>
                                  </p:stCondLst>
                                  <p:childTnLst>
                                    <p:animEffect transition="out" filter="fade">
                                      <p:cBhvr>
                                        <p:cTn id="58" dur="500"/>
                                        <p:tgtEl>
                                          <p:spTgt spid="3">
                                            <p:txEl>
                                              <p:pRg st="0" end="0"/>
                                            </p:txEl>
                                          </p:spTgt>
                                        </p:tgtEl>
                                      </p:cBhvr>
                                    </p:animEffect>
                                    <p:set>
                                      <p:cBhvr>
                                        <p:cTn id="59" dur="1" fill="hold">
                                          <p:stCondLst>
                                            <p:cond delay="499"/>
                                          </p:stCondLst>
                                        </p:cTn>
                                        <p:tgtEl>
                                          <p:spTgt spid="3">
                                            <p:txEl>
                                              <p:pRg st="0" end="0"/>
                                            </p:txEl>
                                          </p:spTgt>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3">
                                            <p:txEl>
                                              <p:pRg st="1" end="1"/>
                                            </p:txEl>
                                          </p:spTgt>
                                        </p:tgtEl>
                                      </p:cBhvr>
                                    </p:animEffect>
                                    <p:set>
                                      <p:cBhvr>
                                        <p:cTn id="62" dur="1" fill="hold">
                                          <p:stCondLst>
                                            <p:cond delay="499"/>
                                          </p:stCondLst>
                                        </p:cTn>
                                        <p:tgtEl>
                                          <p:spTgt spid="3">
                                            <p:txEl>
                                              <p:pRg st="1" end="1"/>
                                            </p:txEl>
                                          </p:spTgt>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3">
                                            <p:txEl>
                                              <p:pRg st="2" end="2"/>
                                            </p:txEl>
                                          </p:spTgt>
                                        </p:tgtEl>
                                      </p:cBhvr>
                                    </p:animEffect>
                                    <p:set>
                                      <p:cBhvr>
                                        <p:cTn id="65" dur="1" fill="hold">
                                          <p:stCondLst>
                                            <p:cond delay="499"/>
                                          </p:stCondLst>
                                        </p:cTn>
                                        <p:tgtEl>
                                          <p:spTgt spid="3">
                                            <p:txEl>
                                              <p:pRg st="2" end="2"/>
                                            </p:txEl>
                                          </p:spTgt>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3">
                                            <p:txEl>
                                              <p:pRg st="3" end="3"/>
                                            </p:txEl>
                                          </p:spTgt>
                                        </p:tgtEl>
                                      </p:cBhvr>
                                    </p:animEffect>
                                    <p:set>
                                      <p:cBhvr>
                                        <p:cTn id="68" dur="1" fill="hold">
                                          <p:stCondLst>
                                            <p:cond delay="499"/>
                                          </p:stCondLst>
                                        </p:cTn>
                                        <p:tgtEl>
                                          <p:spTgt spid="3">
                                            <p:txEl>
                                              <p:pRg st="3" end="3"/>
                                            </p:txEl>
                                          </p:spTgt>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3">
                                            <p:txEl>
                                              <p:pRg st="9" end="9"/>
                                            </p:txEl>
                                          </p:spTgt>
                                        </p:tgtEl>
                                      </p:cBhvr>
                                    </p:animEffect>
                                    <p:set>
                                      <p:cBhvr>
                                        <p:cTn id="71" dur="1" fill="hold">
                                          <p:stCondLst>
                                            <p:cond delay="499"/>
                                          </p:stCondLst>
                                        </p:cTn>
                                        <p:tgtEl>
                                          <p:spTgt spid="3">
                                            <p:txEl>
                                              <p:pRg st="9" end="9"/>
                                            </p:txEl>
                                          </p:spTgt>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3">
                                            <p:txEl>
                                              <p:pRg st="10" end="10"/>
                                            </p:txEl>
                                          </p:spTgt>
                                        </p:tgtEl>
                                      </p:cBhvr>
                                    </p:animEffect>
                                    <p:set>
                                      <p:cBhvr>
                                        <p:cTn id="74" dur="1" fill="hold">
                                          <p:stCondLst>
                                            <p:cond delay="499"/>
                                          </p:stCondLst>
                                        </p:cTn>
                                        <p:tgtEl>
                                          <p:spTgt spid="3">
                                            <p:txEl>
                                              <p:pRg st="10" end="10"/>
                                            </p:txEl>
                                          </p:spTgt>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3">
                                            <p:txEl>
                                              <p:pRg st="12" end="12"/>
                                            </p:txEl>
                                          </p:spTgt>
                                        </p:tgtEl>
                                      </p:cBhvr>
                                    </p:animEffect>
                                    <p:set>
                                      <p:cBhvr>
                                        <p:cTn id="77" dur="1" fill="hold">
                                          <p:stCondLst>
                                            <p:cond delay="499"/>
                                          </p:stCondLst>
                                        </p:cTn>
                                        <p:tgtEl>
                                          <p:spTgt spid="3">
                                            <p:txEl>
                                              <p:pRg st="12" end="12"/>
                                            </p:txEl>
                                          </p:spTgt>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3">
                                            <p:txEl>
                                              <p:pRg st="13" end="13"/>
                                            </p:txEl>
                                          </p:spTgt>
                                        </p:tgtEl>
                                      </p:cBhvr>
                                    </p:animEffect>
                                    <p:set>
                                      <p:cBhvr>
                                        <p:cTn id="80" dur="1" fill="hold">
                                          <p:stCondLst>
                                            <p:cond delay="499"/>
                                          </p:stCondLst>
                                        </p:cTn>
                                        <p:tgtEl>
                                          <p:spTgt spid="3">
                                            <p:txEl>
                                              <p:pRg st="13" end="13"/>
                                            </p:txEl>
                                          </p:spTgt>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3">
                                            <p:txEl>
                                              <p:pRg st="14" end="14"/>
                                            </p:txEl>
                                          </p:spTgt>
                                        </p:tgtEl>
                                      </p:cBhvr>
                                    </p:animEffect>
                                    <p:set>
                                      <p:cBhvr>
                                        <p:cTn id="83" dur="1" fill="hold">
                                          <p:stCondLst>
                                            <p:cond delay="499"/>
                                          </p:stCondLst>
                                        </p:cTn>
                                        <p:tgtEl>
                                          <p:spTgt spid="3">
                                            <p:txEl>
                                              <p:pRg st="14" end="14"/>
                                            </p:txEl>
                                          </p:spTgt>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3">
                                            <p:txEl>
                                              <p:pRg st="15" end="15"/>
                                            </p:txEl>
                                          </p:spTgt>
                                        </p:tgtEl>
                                      </p:cBhvr>
                                    </p:animEffect>
                                    <p:set>
                                      <p:cBhvr>
                                        <p:cTn id="86" dur="1" fill="hold">
                                          <p:stCondLst>
                                            <p:cond delay="499"/>
                                          </p:stCondLst>
                                        </p:cTn>
                                        <p:tgtEl>
                                          <p:spTgt spid="3">
                                            <p:txEl>
                                              <p:pRg st="15" end="15"/>
                                            </p:txEl>
                                          </p:spTgt>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3">
                                            <p:txEl>
                                              <p:pRg st="16" end="16"/>
                                            </p:txEl>
                                          </p:spTgt>
                                        </p:tgtEl>
                                      </p:cBhvr>
                                    </p:animEffect>
                                    <p:set>
                                      <p:cBhvr>
                                        <p:cTn id="89" dur="1" fill="hold">
                                          <p:stCondLst>
                                            <p:cond delay="499"/>
                                          </p:stCondLst>
                                        </p:cTn>
                                        <p:tgtEl>
                                          <p:spTgt spid="3">
                                            <p:txEl>
                                              <p:pRg st="16" end="16"/>
                                            </p:txEl>
                                          </p:spTgt>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3">
                                            <p:txEl>
                                              <p:pRg st="17" end="17"/>
                                            </p:txEl>
                                          </p:spTgt>
                                        </p:tgtEl>
                                      </p:cBhvr>
                                    </p:animEffect>
                                    <p:set>
                                      <p:cBhvr>
                                        <p:cTn id="92" dur="1" fill="hold">
                                          <p:stCondLst>
                                            <p:cond delay="499"/>
                                          </p:stCondLst>
                                        </p:cTn>
                                        <p:tgtEl>
                                          <p:spTgt spid="3">
                                            <p:txEl>
                                              <p:pRg st="17" end="17"/>
                                            </p:txEl>
                                          </p:spTgt>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3">
                                            <p:txEl>
                                              <p:pRg st="18" end="18"/>
                                            </p:txEl>
                                          </p:spTgt>
                                        </p:tgtEl>
                                      </p:cBhvr>
                                    </p:animEffect>
                                    <p:set>
                                      <p:cBhvr>
                                        <p:cTn id="95" dur="1" fill="hold">
                                          <p:stCondLst>
                                            <p:cond delay="499"/>
                                          </p:stCondLst>
                                        </p:cTn>
                                        <p:tgtEl>
                                          <p:spTgt spid="3">
                                            <p:txEl>
                                              <p:pRg st="18" end="18"/>
                                            </p:txEl>
                                          </p:spTgt>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3">
                                            <p:txEl>
                                              <p:pRg st="19" end="19"/>
                                            </p:txEl>
                                          </p:spTgt>
                                        </p:tgtEl>
                                      </p:cBhvr>
                                    </p:animEffect>
                                    <p:set>
                                      <p:cBhvr>
                                        <p:cTn id="98" dur="1" fill="hold">
                                          <p:stCondLst>
                                            <p:cond delay="499"/>
                                          </p:stCondLst>
                                        </p:cTn>
                                        <p:tgtEl>
                                          <p:spTgt spid="3">
                                            <p:txEl>
                                              <p:pRg st="19" end="19"/>
                                            </p:txEl>
                                          </p:spTgt>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3">
                                            <p:txEl>
                                              <p:pRg st="20" end="20"/>
                                            </p:txEl>
                                          </p:spTgt>
                                        </p:tgtEl>
                                      </p:cBhvr>
                                    </p:animEffect>
                                    <p:set>
                                      <p:cBhvr>
                                        <p:cTn id="101" dur="1" fill="hold">
                                          <p:stCondLst>
                                            <p:cond delay="499"/>
                                          </p:stCondLst>
                                        </p:cTn>
                                        <p:tgtEl>
                                          <p:spTgt spid="3">
                                            <p:txEl>
                                              <p:pRg st="20" end="20"/>
                                            </p:txEl>
                                          </p:spTgt>
                                        </p:tgtEl>
                                        <p:attrNameLst>
                                          <p:attrName>style.visibility</p:attrName>
                                        </p:attrNameLst>
                                      </p:cBhvr>
                                      <p:to>
                                        <p:strVal val="hidden"/>
                                      </p:to>
                                    </p:set>
                                  </p:childTnLst>
                                </p:cTn>
                              </p:par>
                            </p:childTnLst>
                          </p:cTn>
                        </p:par>
                        <p:par>
                          <p:cTn id="102" fill="hold">
                            <p:stCondLst>
                              <p:cond delay="500"/>
                            </p:stCondLst>
                            <p:childTnLst>
                              <p:par>
                                <p:cTn id="103" presetID="10" presetClass="entr" presetSubtype="0" fill="hold" grpId="0" nodeType="afterEffect">
                                  <p:stCondLst>
                                    <p:cond delay="0"/>
                                  </p:stCondLst>
                                  <p:childTnLst>
                                    <p:set>
                                      <p:cBhvr>
                                        <p:cTn id="104" dur="1" fill="hold">
                                          <p:stCondLst>
                                            <p:cond delay="0"/>
                                          </p:stCondLst>
                                        </p:cTn>
                                        <p:tgtEl>
                                          <p:spTgt spid="6">
                                            <p:txEl>
                                              <p:pRg st="0" end="0"/>
                                            </p:txEl>
                                          </p:spTgt>
                                        </p:tgtEl>
                                        <p:attrNameLst>
                                          <p:attrName>style.visibility</p:attrName>
                                        </p:attrNameLst>
                                      </p:cBhvr>
                                      <p:to>
                                        <p:strVal val="visible"/>
                                      </p:to>
                                    </p:set>
                                    <p:animEffect transition="in" filter="fade">
                                      <p:cBhvr>
                                        <p:cTn id="105" dur="500"/>
                                        <p:tgtEl>
                                          <p:spTgt spid="6">
                                            <p:txEl>
                                              <p:pRg st="0" end="0"/>
                                            </p:txEl>
                                          </p:spTgt>
                                        </p:tgtEl>
                                      </p:cBhvr>
                                    </p:animEffect>
                                  </p:childTnLst>
                                </p:cTn>
                              </p:par>
                            </p:childTnLst>
                          </p:cTn>
                        </p:par>
                        <p:par>
                          <p:cTn id="106" fill="hold">
                            <p:stCondLst>
                              <p:cond delay="1000"/>
                            </p:stCondLst>
                            <p:childTnLst>
                              <p:par>
                                <p:cTn id="107" presetID="10" presetClass="entr" presetSubtype="0" fill="hold" grpId="0" nodeType="afterEffect">
                                  <p:stCondLst>
                                    <p:cond delay="0"/>
                                  </p:stCondLst>
                                  <p:childTnLst>
                                    <p:set>
                                      <p:cBhvr>
                                        <p:cTn id="108" dur="1" fill="hold">
                                          <p:stCondLst>
                                            <p:cond delay="0"/>
                                          </p:stCondLst>
                                        </p:cTn>
                                        <p:tgtEl>
                                          <p:spTgt spid="6">
                                            <p:txEl>
                                              <p:pRg st="1" end="1"/>
                                            </p:txEl>
                                          </p:spTgt>
                                        </p:tgtEl>
                                        <p:attrNameLst>
                                          <p:attrName>style.visibility</p:attrName>
                                        </p:attrNameLst>
                                      </p:cBhvr>
                                      <p:to>
                                        <p:strVal val="visible"/>
                                      </p:to>
                                    </p:set>
                                    <p:animEffect transition="in" filter="fade">
                                      <p:cBhvr>
                                        <p:cTn id="109" dur="500"/>
                                        <p:tgtEl>
                                          <p:spTgt spid="6">
                                            <p:txEl>
                                              <p:pRg st="1" end="1"/>
                                            </p:txEl>
                                          </p:spTgt>
                                        </p:tgtEl>
                                      </p:cBhvr>
                                    </p:animEffect>
                                  </p:childTnLst>
                                </p:cTn>
                              </p:par>
                            </p:childTnLst>
                          </p:cTn>
                        </p:par>
                        <p:par>
                          <p:cTn id="110" fill="hold">
                            <p:stCondLst>
                              <p:cond delay="1500"/>
                            </p:stCondLst>
                            <p:childTnLst>
                              <p:par>
                                <p:cTn id="111" presetID="10" presetClass="entr" presetSubtype="0" fill="hold" grpId="0" nodeType="afterEffect">
                                  <p:stCondLst>
                                    <p:cond delay="300"/>
                                  </p:stCondLst>
                                  <p:childTnLst>
                                    <p:set>
                                      <p:cBhvr>
                                        <p:cTn id="112" dur="1" fill="hold">
                                          <p:stCondLst>
                                            <p:cond delay="0"/>
                                          </p:stCondLst>
                                        </p:cTn>
                                        <p:tgtEl>
                                          <p:spTgt spid="6">
                                            <p:txEl>
                                              <p:pRg st="3" end="3"/>
                                            </p:txEl>
                                          </p:spTgt>
                                        </p:tgtEl>
                                        <p:attrNameLst>
                                          <p:attrName>style.visibility</p:attrName>
                                        </p:attrNameLst>
                                      </p:cBhvr>
                                      <p:to>
                                        <p:strVal val="visible"/>
                                      </p:to>
                                    </p:set>
                                    <p:animEffect transition="in" filter="fade">
                                      <p:cBhvr>
                                        <p:cTn id="113" dur="500"/>
                                        <p:tgtEl>
                                          <p:spTgt spid="6">
                                            <p:txEl>
                                              <p:pRg st="3" end="3"/>
                                            </p:txEl>
                                          </p:spTgt>
                                        </p:tgtEl>
                                      </p:cBhvr>
                                    </p:animEffect>
                                  </p:childTnLst>
                                </p:cTn>
                              </p:par>
                              <p:par>
                                <p:cTn id="114" presetID="10" presetClass="entr" presetSubtype="0" fill="hold" grpId="0" nodeType="withEffect">
                                  <p:stCondLst>
                                    <p:cond delay="500"/>
                                  </p:stCondLst>
                                  <p:childTnLst>
                                    <p:set>
                                      <p:cBhvr>
                                        <p:cTn id="115" dur="1" fill="hold">
                                          <p:stCondLst>
                                            <p:cond delay="0"/>
                                          </p:stCondLst>
                                        </p:cTn>
                                        <p:tgtEl>
                                          <p:spTgt spid="6">
                                            <p:txEl>
                                              <p:pRg st="4" end="4"/>
                                            </p:txEl>
                                          </p:spTgt>
                                        </p:tgtEl>
                                        <p:attrNameLst>
                                          <p:attrName>style.visibility</p:attrName>
                                        </p:attrNameLst>
                                      </p:cBhvr>
                                      <p:to>
                                        <p:strVal val="visible"/>
                                      </p:to>
                                    </p:set>
                                    <p:animEffect transition="in" filter="fade">
                                      <p:cBhvr>
                                        <p:cTn id="116" dur="500"/>
                                        <p:tgtEl>
                                          <p:spTgt spid="6">
                                            <p:txEl>
                                              <p:pRg st="4" end="4"/>
                                            </p:txEl>
                                          </p:spTgt>
                                        </p:tgtEl>
                                      </p:cBhvr>
                                    </p:animEffect>
                                  </p:childTnLst>
                                </p:cTn>
                              </p:par>
                              <p:par>
                                <p:cTn id="117" presetID="10" presetClass="entr" presetSubtype="0" fill="hold" grpId="0" nodeType="withEffect">
                                  <p:stCondLst>
                                    <p:cond delay="700"/>
                                  </p:stCondLst>
                                  <p:childTnLst>
                                    <p:set>
                                      <p:cBhvr>
                                        <p:cTn id="118" dur="1" fill="hold">
                                          <p:stCondLst>
                                            <p:cond delay="0"/>
                                          </p:stCondLst>
                                        </p:cTn>
                                        <p:tgtEl>
                                          <p:spTgt spid="6">
                                            <p:txEl>
                                              <p:pRg st="5" end="5"/>
                                            </p:txEl>
                                          </p:spTgt>
                                        </p:tgtEl>
                                        <p:attrNameLst>
                                          <p:attrName>style.visibility</p:attrName>
                                        </p:attrNameLst>
                                      </p:cBhvr>
                                      <p:to>
                                        <p:strVal val="visible"/>
                                      </p:to>
                                    </p:set>
                                    <p:animEffect transition="in" filter="fade">
                                      <p:cBhvr>
                                        <p:cTn id="119" dur="500"/>
                                        <p:tgtEl>
                                          <p:spTgt spid="6">
                                            <p:txEl>
                                              <p:pRg st="5" end="5"/>
                                            </p:txEl>
                                          </p:spTgt>
                                        </p:tgtEl>
                                      </p:cBhvr>
                                    </p:animEffect>
                                  </p:childTnLst>
                                </p:cTn>
                              </p:par>
                              <p:par>
                                <p:cTn id="120" presetID="10" presetClass="entr" presetSubtype="0" fill="hold" grpId="0" nodeType="withEffect">
                                  <p:stCondLst>
                                    <p:cond delay="900"/>
                                  </p:stCondLst>
                                  <p:childTnLst>
                                    <p:set>
                                      <p:cBhvr>
                                        <p:cTn id="121" dur="1" fill="hold">
                                          <p:stCondLst>
                                            <p:cond delay="0"/>
                                          </p:stCondLst>
                                        </p:cTn>
                                        <p:tgtEl>
                                          <p:spTgt spid="6">
                                            <p:txEl>
                                              <p:pRg st="6" end="6"/>
                                            </p:txEl>
                                          </p:spTgt>
                                        </p:tgtEl>
                                        <p:attrNameLst>
                                          <p:attrName>style.visibility</p:attrName>
                                        </p:attrNameLst>
                                      </p:cBhvr>
                                      <p:to>
                                        <p:strVal val="visible"/>
                                      </p:to>
                                    </p:set>
                                    <p:animEffect transition="in" filter="fade">
                                      <p:cBhvr>
                                        <p:cTn id="122" dur="500"/>
                                        <p:tgtEl>
                                          <p:spTgt spid="6">
                                            <p:txEl>
                                              <p:pRg st="6" end="6"/>
                                            </p:txEl>
                                          </p:spTgt>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6">
                                            <p:txEl>
                                              <p:pRg st="7" end="7"/>
                                            </p:txEl>
                                          </p:spTgt>
                                        </p:tgtEl>
                                        <p:attrNameLst>
                                          <p:attrName>style.visibility</p:attrName>
                                        </p:attrNameLst>
                                      </p:cBhvr>
                                      <p:to>
                                        <p:strVal val="visible"/>
                                      </p:to>
                                    </p:set>
                                    <p:animEffect transition="in" filter="fade">
                                      <p:cBhvr>
                                        <p:cTn id="125" dur="500"/>
                                        <p:tgtEl>
                                          <p:spTgt spid="6">
                                            <p:txEl>
                                              <p:pRg st="7" end="7"/>
                                            </p:txEl>
                                          </p:spTgt>
                                        </p:tgtEl>
                                      </p:cBhvr>
                                    </p:animEffect>
                                  </p:childTnLst>
                                </p:cTn>
                              </p:par>
                            </p:childTnLst>
                          </p:cTn>
                        </p:par>
                        <p:par>
                          <p:cTn id="126" fill="hold">
                            <p:stCondLst>
                              <p:cond delay="2900"/>
                            </p:stCondLst>
                            <p:childTnLst>
                              <p:par>
                                <p:cTn id="127" presetID="10" presetClass="entr" presetSubtype="0" fill="hold" grpId="0" nodeType="afterEffect">
                                  <p:stCondLst>
                                    <p:cond delay="0"/>
                                  </p:stCondLst>
                                  <p:childTnLst>
                                    <p:set>
                                      <p:cBhvr>
                                        <p:cTn id="128" dur="1" fill="hold">
                                          <p:stCondLst>
                                            <p:cond delay="0"/>
                                          </p:stCondLst>
                                        </p:cTn>
                                        <p:tgtEl>
                                          <p:spTgt spid="6">
                                            <p:txEl>
                                              <p:pRg st="12" end="12"/>
                                            </p:txEl>
                                          </p:spTgt>
                                        </p:tgtEl>
                                        <p:attrNameLst>
                                          <p:attrName>style.visibility</p:attrName>
                                        </p:attrNameLst>
                                      </p:cBhvr>
                                      <p:to>
                                        <p:strVal val="visible"/>
                                      </p:to>
                                    </p:set>
                                    <p:animEffect transition="in" filter="fade">
                                      <p:cBhvr>
                                        <p:cTn id="129" dur="500"/>
                                        <p:tgtEl>
                                          <p:spTgt spid="6">
                                            <p:txEl>
                                              <p:pRg st="12" end="12"/>
                                            </p:txEl>
                                          </p:spTgt>
                                        </p:tgtEl>
                                      </p:cBhvr>
                                    </p:animEffect>
                                  </p:childTnLst>
                                </p:cTn>
                              </p:par>
                            </p:childTnLst>
                          </p:cTn>
                        </p:par>
                        <p:par>
                          <p:cTn id="130" fill="hold">
                            <p:stCondLst>
                              <p:cond delay="3400"/>
                            </p:stCondLst>
                            <p:childTnLst>
                              <p:par>
                                <p:cTn id="131" presetID="10" presetClass="entr" presetSubtype="0" fill="hold" grpId="0" nodeType="afterEffect">
                                  <p:stCondLst>
                                    <p:cond delay="0"/>
                                  </p:stCondLst>
                                  <p:childTnLst>
                                    <p:set>
                                      <p:cBhvr>
                                        <p:cTn id="132" dur="1" fill="hold">
                                          <p:stCondLst>
                                            <p:cond delay="0"/>
                                          </p:stCondLst>
                                        </p:cTn>
                                        <p:tgtEl>
                                          <p:spTgt spid="6">
                                            <p:txEl>
                                              <p:pRg st="13" end="13"/>
                                            </p:txEl>
                                          </p:spTgt>
                                        </p:tgtEl>
                                        <p:attrNameLst>
                                          <p:attrName>style.visibility</p:attrName>
                                        </p:attrNameLst>
                                      </p:cBhvr>
                                      <p:to>
                                        <p:strVal val="visible"/>
                                      </p:to>
                                    </p:set>
                                    <p:animEffect transition="in" filter="fade">
                                      <p:cBhvr>
                                        <p:cTn id="133" dur="500"/>
                                        <p:tgtEl>
                                          <p:spTgt spid="6">
                                            <p:txEl>
                                              <p:pRg st="13" end="13"/>
                                            </p:txEl>
                                          </p:spTgt>
                                        </p:tgtEl>
                                      </p:cBhvr>
                                    </p:animEffect>
                                  </p:childTnLst>
                                </p:cTn>
                              </p:par>
                            </p:childTnLst>
                          </p:cTn>
                        </p:par>
                        <p:par>
                          <p:cTn id="134" fill="hold">
                            <p:stCondLst>
                              <p:cond delay="3900"/>
                            </p:stCondLst>
                            <p:childTnLst>
                              <p:par>
                                <p:cTn id="135" presetID="10" presetClass="entr" presetSubtype="0" fill="hold" grpId="0" nodeType="afterEffect">
                                  <p:stCondLst>
                                    <p:cond delay="0"/>
                                  </p:stCondLst>
                                  <p:childTnLst>
                                    <p:set>
                                      <p:cBhvr>
                                        <p:cTn id="136" dur="1" fill="hold">
                                          <p:stCondLst>
                                            <p:cond delay="0"/>
                                          </p:stCondLst>
                                        </p:cTn>
                                        <p:tgtEl>
                                          <p:spTgt spid="6">
                                            <p:txEl>
                                              <p:pRg st="15" end="15"/>
                                            </p:txEl>
                                          </p:spTgt>
                                        </p:tgtEl>
                                        <p:attrNameLst>
                                          <p:attrName>style.visibility</p:attrName>
                                        </p:attrNameLst>
                                      </p:cBhvr>
                                      <p:to>
                                        <p:strVal val="visible"/>
                                      </p:to>
                                    </p:set>
                                    <p:animEffect transition="in" filter="fade">
                                      <p:cBhvr>
                                        <p:cTn id="137" dur="500"/>
                                        <p:tgtEl>
                                          <p:spTgt spid="6">
                                            <p:txEl>
                                              <p:pRg st="15" end="15"/>
                                            </p:txEl>
                                          </p:spTgt>
                                        </p:tgtEl>
                                      </p:cBhvr>
                                    </p:animEffect>
                                  </p:childTnLst>
                                </p:cTn>
                              </p:par>
                              <p:par>
                                <p:cTn id="138" presetID="10" presetClass="entr" presetSubtype="0" fill="hold" grpId="0" nodeType="withEffect">
                                  <p:stCondLst>
                                    <p:cond delay="200"/>
                                  </p:stCondLst>
                                  <p:childTnLst>
                                    <p:set>
                                      <p:cBhvr>
                                        <p:cTn id="139" dur="1" fill="hold">
                                          <p:stCondLst>
                                            <p:cond delay="0"/>
                                          </p:stCondLst>
                                        </p:cTn>
                                        <p:tgtEl>
                                          <p:spTgt spid="6">
                                            <p:txEl>
                                              <p:pRg st="16" end="16"/>
                                            </p:txEl>
                                          </p:spTgt>
                                        </p:tgtEl>
                                        <p:attrNameLst>
                                          <p:attrName>style.visibility</p:attrName>
                                        </p:attrNameLst>
                                      </p:cBhvr>
                                      <p:to>
                                        <p:strVal val="visible"/>
                                      </p:to>
                                    </p:set>
                                    <p:animEffect transition="in" filter="fade">
                                      <p:cBhvr>
                                        <p:cTn id="140" dur="500"/>
                                        <p:tgtEl>
                                          <p:spTgt spid="6">
                                            <p:txEl>
                                              <p:pRg st="16" end="16"/>
                                            </p:txEl>
                                          </p:spTgt>
                                        </p:tgtEl>
                                      </p:cBhvr>
                                    </p:animEffect>
                                  </p:childTnLst>
                                </p:cTn>
                              </p:par>
                              <p:par>
                                <p:cTn id="141" presetID="10" presetClass="entr" presetSubtype="0" fill="hold" grpId="0" nodeType="withEffect">
                                  <p:stCondLst>
                                    <p:cond delay="400"/>
                                  </p:stCondLst>
                                  <p:childTnLst>
                                    <p:set>
                                      <p:cBhvr>
                                        <p:cTn id="142" dur="1" fill="hold">
                                          <p:stCondLst>
                                            <p:cond delay="0"/>
                                          </p:stCondLst>
                                        </p:cTn>
                                        <p:tgtEl>
                                          <p:spTgt spid="6">
                                            <p:txEl>
                                              <p:pRg st="17" end="17"/>
                                            </p:txEl>
                                          </p:spTgt>
                                        </p:tgtEl>
                                        <p:attrNameLst>
                                          <p:attrName>style.visibility</p:attrName>
                                        </p:attrNameLst>
                                      </p:cBhvr>
                                      <p:to>
                                        <p:strVal val="visible"/>
                                      </p:to>
                                    </p:set>
                                    <p:animEffect transition="in" filter="fade">
                                      <p:cBhvr>
                                        <p:cTn id="143" dur="500"/>
                                        <p:tgtEl>
                                          <p:spTgt spid="6">
                                            <p:txEl>
                                              <p:pRg st="17" end="17"/>
                                            </p:txEl>
                                          </p:spTgt>
                                        </p:tgtEl>
                                      </p:cBhvr>
                                    </p:animEffect>
                                  </p:childTnLst>
                                </p:cTn>
                              </p:par>
                              <p:par>
                                <p:cTn id="144" presetID="10" presetClass="entr" presetSubtype="0" fill="hold" grpId="0" nodeType="withEffect">
                                  <p:stCondLst>
                                    <p:cond delay="600"/>
                                  </p:stCondLst>
                                  <p:childTnLst>
                                    <p:set>
                                      <p:cBhvr>
                                        <p:cTn id="145" dur="1" fill="hold">
                                          <p:stCondLst>
                                            <p:cond delay="0"/>
                                          </p:stCondLst>
                                        </p:cTn>
                                        <p:tgtEl>
                                          <p:spTgt spid="6">
                                            <p:txEl>
                                              <p:pRg st="18" end="18"/>
                                            </p:txEl>
                                          </p:spTgt>
                                        </p:tgtEl>
                                        <p:attrNameLst>
                                          <p:attrName>style.visibility</p:attrName>
                                        </p:attrNameLst>
                                      </p:cBhvr>
                                      <p:to>
                                        <p:strVal val="visible"/>
                                      </p:to>
                                    </p:set>
                                    <p:animEffect transition="in" filter="fade">
                                      <p:cBhvr>
                                        <p:cTn id="146" dur="500"/>
                                        <p:tgtEl>
                                          <p:spTgt spid="6">
                                            <p:txEl>
                                              <p:pRg st="18" end="18"/>
                                            </p:txEl>
                                          </p:spTgt>
                                        </p:tgtEl>
                                      </p:cBhvr>
                                    </p:animEffect>
                                  </p:childTnLst>
                                </p:cTn>
                              </p:par>
                              <p:par>
                                <p:cTn id="147" presetID="10" presetClass="entr" presetSubtype="0" fill="hold" grpId="0" nodeType="withEffect">
                                  <p:stCondLst>
                                    <p:cond delay="0"/>
                                  </p:stCondLst>
                                  <p:childTnLst>
                                    <p:set>
                                      <p:cBhvr>
                                        <p:cTn id="148" dur="1" fill="hold">
                                          <p:stCondLst>
                                            <p:cond delay="0"/>
                                          </p:stCondLst>
                                        </p:cTn>
                                        <p:tgtEl>
                                          <p:spTgt spid="6">
                                            <p:txEl>
                                              <p:pRg st="19" end="19"/>
                                            </p:txEl>
                                          </p:spTgt>
                                        </p:tgtEl>
                                        <p:attrNameLst>
                                          <p:attrName>style.visibility</p:attrName>
                                        </p:attrNameLst>
                                      </p:cBhvr>
                                      <p:to>
                                        <p:strVal val="visible"/>
                                      </p:to>
                                    </p:set>
                                    <p:animEffect transition="in" filter="fade">
                                      <p:cBhvr>
                                        <p:cTn id="149" dur="500"/>
                                        <p:tgtEl>
                                          <p:spTgt spid="6">
                                            <p:txEl>
                                              <p:pRg st="19" end="19"/>
                                            </p:txEl>
                                          </p:spTgt>
                                        </p:tgtEl>
                                      </p:cBhvr>
                                    </p:animEffect>
                                  </p:childTnLst>
                                </p:cTn>
                              </p:par>
                            </p:childTnLst>
                          </p:cTn>
                        </p:par>
                        <p:par>
                          <p:cTn id="150" fill="hold">
                            <p:stCondLst>
                              <p:cond delay="5000"/>
                            </p:stCondLst>
                            <p:childTnLst>
                              <p:par>
                                <p:cTn id="151" presetID="10" presetClass="entr" presetSubtype="0" fill="hold" grpId="0" nodeType="afterEffect">
                                  <p:stCondLst>
                                    <p:cond delay="0"/>
                                  </p:stCondLst>
                                  <p:childTnLst>
                                    <p:set>
                                      <p:cBhvr>
                                        <p:cTn id="152" dur="1" fill="hold">
                                          <p:stCondLst>
                                            <p:cond delay="0"/>
                                          </p:stCondLst>
                                        </p:cTn>
                                        <p:tgtEl>
                                          <p:spTgt spid="7">
                                            <p:txEl>
                                              <p:pRg st="0" end="0"/>
                                            </p:txEl>
                                          </p:spTgt>
                                        </p:tgtEl>
                                        <p:attrNameLst>
                                          <p:attrName>style.visibility</p:attrName>
                                        </p:attrNameLst>
                                      </p:cBhvr>
                                      <p:to>
                                        <p:strVal val="visible"/>
                                      </p:to>
                                    </p:set>
                                    <p:animEffect transition="in" filter="fade">
                                      <p:cBhvr>
                                        <p:cTn id="153" dur="500"/>
                                        <p:tgtEl>
                                          <p:spTgt spid="7">
                                            <p:txEl>
                                              <p:pRg st="0" end="0"/>
                                            </p:txEl>
                                          </p:spTgt>
                                        </p:tgtEl>
                                      </p:cBhvr>
                                    </p:animEffect>
                                  </p:childTnLst>
                                </p:cTn>
                              </p:par>
                            </p:childTnLst>
                          </p:cTn>
                        </p:par>
                        <p:par>
                          <p:cTn id="154" fill="hold">
                            <p:stCondLst>
                              <p:cond delay="5500"/>
                            </p:stCondLst>
                            <p:childTnLst>
                              <p:par>
                                <p:cTn id="155" presetID="10" presetClass="entr" presetSubtype="0" fill="hold" grpId="0" nodeType="afterEffect">
                                  <p:stCondLst>
                                    <p:cond delay="0"/>
                                  </p:stCondLst>
                                  <p:childTnLst>
                                    <p:set>
                                      <p:cBhvr>
                                        <p:cTn id="156" dur="1" fill="hold">
                                          <p:stCondLst>
                                            <p:cond delay="0"/>
                                          </p:stCondLst>
                                        </p:cTn>
                                        <p:tgtEl>
                                          <p:spTgt spid="7">
                                            <p:txEl>
                                              <p:pRg st="1" end="1"/>
                                            </p:txEl>
                                          </p:spTgt>
                                        </p:tgtEl>
                                        <p:attrNameLst>
                                          <p:attrName>style.visibility</p:attrName>
                                        </p:attrNameLst>
                                      </p:cBhvr>
                                      <p:to>
                                        <p:strVal val="visible"/>
                                      </p:to>
                                    </p:set>
                                    <p:animEffect transition="in" filter="fade">
                                      <p:cBhvr>
                                        <p:cTn id="157" dur="500"/>
                                        <p:tgtEl>
                                          <p:spTgt spid="7">
                                            <p:txEl>
                                              <p:pRg st="1" end="1"/>
                                            </p:txEl>
                                          </p:spTgt>
                                        </p:tgtEl>
                                      </p:cBhvr>
                                    </p:animEffect>
                                  </p:childTnLst>
                                </p:cTn>
                              </p:par>
                            </p:childTnLst>
                          </p:cTn>
                        </p:par>
                        <p:par>
                          <p:cTn id="158" fill="hold">
                            <p:stCondLst>
                              <p:cond delay="6000"/>
                            </p:stCondLst>
                            <p:childTnLst>
                              <p:par>
                                <p:cTn id="159" presetID="10" presetClass="entr" presetSubtype="0" fill="hold" grpId="0" nodeType="afterEffect">
                                  <p:stCondLst>
                                    <p:cond delay="0"/>
                                  </p:stCondLst>
                                  <p:childTnLst>
                                    <p:set>
                                      <p:cBhvr>
                                        <p:cTn id="160" dur="1" fill="hold">
                                          <p:stCondLst>
                                            <p:cond delay="0"/>
                                          </p:stCondLst>
                                        </p:cTn>
                                        <p:tgtEl>
                                          <p:spTgt spid="7">
                                            <p:txEl>
                                              <p:pRg st="10" end="10"/>
                                            </p:txEl>
                                          </p:spTgt>
                                        </p:tgtEl>
                                        <p:attrNameLst>
                                          <p:attrName>style.visibility</p:attrName>
                                        </p:attrNameLst>
                                      </p:cBhvr>
                                      <p:to>
                                        <p:strVal val="visible"/>
                                      </p:to>
                                    </p:set>
                                    <p:animEffect transition="in" filter="fade">
                                      <p:cBhvr>
                                        <p:cTn id="161" dur="500"/>
                                        <p:tgtEl>
                                          <p:spTgt spid="7">
                                            <p:txEl>
                                              <p:pRg st="10" end="10"/>
                                            </p:txEl>
                                          </p:spTgt>
                                        </p:tgtEl>
                                      </p:cBhvr>
                                    </p:animEffect>
                                  </p:childTnLst>
                                </p:cTn>
                              </p:par>
                            </p:childTnLst>
                          </p:cTn>
                        </p:par>
                        <p:par>
                          <p:cTn id="162" fill="hold">
                            <p:stCondLst>
                              <p:cond delay="6500"/>
                            </p:stCondLst>
                            <p:childTnLst>
                              <p:par>
                                <p:cTn id="163" presetID="10" presetClass="entr" presetSubtype="0" fill="hold" grpId="0" nodeType="afterEffect">
                                  <p:stCondLst>
                                    <p:cond delay="0"/>
                                  </p:stCondLst>
                                  <p:childTnLst>
                                    <p:set>
                                      <p:cBhvr>
                                        <p:cTn id="164" dur="1" fill="hold">
                                          <p:stCondLst>
                                            <p:cond delay="0"/>
                                          </p:stCondLst>
                                        </p:cTn>
                                        <p:tgtEl>
                                          <p:spTgt spid="7">
                                            <p:txEl>
                                              <p:pRg st="13" end="13"/>
                                            </p:txEl>
                                          </p:spTgt>
                                        </p:tgtEl>
                                        <p:attrNameLst>
                                          <p:attrName>style.visibility</p:attrName>
                                        </p:attrNameLst>
                                      </p:cBhvr>
                                      <p:to>
                                        <p:strVal val="visible"/>
                                      </p:to>
                                    </p:set>
                                    <p:animEffect transition="in" filter="fade">
                                      <p:cBhvr>
                                        <p:cTn id="165" dur="500"/>
                                        <p:tgtEl>
                                          <p:spTgt spid="7">
                                            <p:txEl>
                                              <p:pRg st="13" end="13"/>
                                            </p:txEl>
                                          </p:spTgt>
                                        </p:tgtEl>
                                      </p:cBhvr>
                                    </p:animEffect>
                                  </p:childTnLst>
                                </p:cTn>
                              </p:par>
                            </p:childTnLst>
                          </p:cTn>
                        </p:par>
                        <p:par>
                          <p:cTn id="166" fill="hold">
                            <p:stCondLst>
                              <p:cond delay="7000"/>
                            </p:stCondLst>
                            <p:childTnLst>
                              <p:par>
                                <p:cTn id="167" presetID="10" presetClass="entr" presetSubtype="0" fill="hold" grpId="0" nodeType="afterEffect">
                                  <p:stCondLst>
                                    <p:cond delay="0"/>
                                  </p:stCondLst>
                                  <p:childTnLst>
                                    <p:set>
                                      <p:cBhvr>
                                        <p:cTn id="168" dur="1" fill="hold">
                                          <p:stCondLst>
                                            <p:cond delay="0"/>
                                          </p:stCondLst>
                                        </p:cTn>
                                        <p:tgtEl>
                                          <p:spTgt spid="7">
                                            <p:txEl>
                                              <p:pRg st="14" end="14"/>
                                            </p:txEl>
                                          </p:spTgt>
                                        </p:tgtEl>
                                        <p:attrNameLst>
                                          <p:attrName>style.visibility</p:attrName>
                                        </p:attrNameLst>
                                      </p:cBhvr>
                                      <p:to>
                                        <p:strVal val="visible"/>
                                      </p:to>
                                    </p:set>
                                    <p:animEffect transition="in" filter="fade">
                                      <p:cBhvr>
                                        <p:cTn id="169" dur="500"/>
                                        <p:tgtEl>
                                          <p:spTgt spid="7">
                                            <p:txEl>
                                              <p:pRg st="14" end="14"/>
                                            </p:txEl>
                                          </p:spTgt>
                                        </p:tgtEl>
                                      </p:cBhvr>
                                    </p:animEffect>
                                  </p:childTnLst>
                                </p:cTn>
                              </p:par>
                            </p:childTnLst>
                          </p:cTn>
                        </p:par>
                        <p:par>
                          <p:cTn id="170" fill="hold">
                            <p:stCondLst>
                              <p:cond delay="7500"/>
                            </p:stCondLst>
                            <p:childTnLst>
                              <p:par>
                                <p:cTn id="171" presetID="10" presetClass="entr" presetSubtype="0" fill="hold" nodeType="afterEffect">
                                  <p:stCondLst>
                                    <p:cond delay="0"/>
                                  </p:stCondLst>
                                  <p:childTnLst>
                                    <p:set>
                                      <p:cBhvr>
                                        <p:cTn id="172" dur="1" fill="hold">
                                          <p:stCondLst>
                                            <p:cond delay="0"/>
                                          </p:stCondLst>
                                        </p:cTn>
                                        <p:tgtEl>
                                          <p:spTgt spid="7">
                                            <p:txEl>
                                              <p:pRg st="3" end="3"/>
                                            </p:txEl>
                                          </p:spTgt>
                                        </p:tgtEl>
                                        <p:attrNameLst>
                                          <p:attrName>style.visibility</p:attrName>
                                        </p:attrNameLst>
                                      </p:cBhvr>
                                      <p:to>
                                        <p:strVal val="visible"/>
                                      </p:to>
                                    </p:set>
                                    <p:animEffect transition="in" filter="fade">
                                      <p:cBhvr>
                                        <p:cTn id="173" dur="500"/>
                                        <p:tgtEl>
                                          <p:spTgt spid="7">
                                            <p:txEl>
                                              <p:pRg st="3" end="3"/>
                                            </p:txEl>
                                          </p:spTgt>
                                        </p:tgtEl>
                                      </p:cBhvr>
                                    </p:animEffect>
                                  </p:childTnLst>
                                </p:cTn>
                              </p:par>
                              <p:par>
                                <p:cTn id="174" presetID="10" presetClass="entr" presetSubtype="0" fill="hold" nodeType="withEffect">
                                  <p:stCondLst>
                                    <p:cond delay="200"/>
                                  </p:stCondLst>
                                  <p:childTnLst>
                                    <p:set>
                                      <p:cBhvr>
                                        <p:cTn id="175" dur="1" fill="hold">
                                          <p:stCondLst>
                                            <p:cond delay="0"/>
                                          </p:stCondLst>
                                        </p:cTn>
                                        <p:tgtEl>
                                          <p:spTgt spid="7">
                                            <p:txEl>
                                              <p:pRg st="4" end="4"/>
                                            </p:txEl>
                                          </p:spTgt>
                                        </p:tgtEl>
                                        <p:attrNameLst>
                                          <p:attrName>style.visibility</p:attrName>
                                        </p:attrNameLst>
                                      </p:cBhvr>
                                      <p:to>
                                        <p:strVal val="visible"/>
                                      </p:to>
                                    </p:set>
                                    <p:animEffect transition="in" filter="fade">
                                      <p:cBhvr>
                                        <p:cTn id="176" dur="500"/>
                                        <p:tgtEl>
                                          <p:spTgt spid="7">
                                            <p:txEl>
                                              <p:pRg st="4" end="4"/>
                                            </p:txEl>
                                          </p:spTgt>
                                        </p:tgtEl>
                                      </p:cBhvr>
                                    </p:animEffect>
                                  </p:childTnLst>
                                </p:cTn>
                              </p:par>
                              <p:par>
                                <p:cTn id="177" presetID="10" presetClass="entr" presetSubtype="0" fill="hold" nodeType="withEffect">
                                  <p:stCondLst>
                                    <p:cond delay="400"/>
                                  </p:stCondLst>
                                  <p:childTnLst>
                                    <p:set>
                                      <p:cBhvr>
                                        <p:cTn id="178" dur="1" fill="hold">
                                          <p:stCondLst>
                                            <p:cond delay="0"/>
                                          </p:stCondLst>
                                        </p:cTn>
                                        <p:tgtEl>
                                          <p:spTgt spid="7">
                                            <p:txEl>
                                              <p:pRg st="5" end="5"/>
                                            </p:txEl>
                                          </p:spTgt>
                                        </p:tgtEl>
                                        <p:attrNameLst>
                                          <p:attrName>style.visibility</p:attrName>
                                        </p:attrNameLst>
                                      </p:cBhvr>
                                      <p:to>
                                        <p:strVal val="visible"/>
                                      </p:to>
                                    </p:set>
                                    <p:animEffect transition="in" filter="fade">
                                      <p:cBhvr>
                                        <p:cTn id="179" dur="500"/>
                                        <p:tgtEl>
                                          <p:spTgt spid="7">
                                            <p:txEl>
                                              <p:pRg st="5" end="5"/>
                                            </p:txEl>
                                          </p:spTgt>
                                        </p:tgtEl>
                                      </p:cBhvr>
                                    </p:animEffect>
                                  </p:childTnLst>
                                </p:cTn>
                              </p:par>
                              <p:par>
                                <p:cTn id="180" presetID="10" presetClass="entr" presetSubtype="0" fill="hold" nodeType="withEffect">
                                  <p:stCondLst>
                                    <p:cond delay="600"/>
                                  </p:stCondLst>
                                  <p:childTnLst>
                                    <p:set>
                                      <p:cBhvr>
                                        <p:cTn id="181" dur="1" fill="hold">
                                          <p:stCondLst>
                                            <p:cond delay="0"/>
                                          </p:stCondLst>
                                        </p:cTn>
                                        <p:tgtEl>
                                          <p:spTgt spid="7">
                                            <p:txEl>
                                              <p:pRg st="6" end="6"/>
                                            </p:txEl>
                                          </p:spTgt>
                                        </p:tgtEl>
                                        <p:attrNameLst>
                                          <p:attrName>style.visibility</p:attrName>
                                        </p:attrNameLst>
                                      </p:cBhvr>
                                      <p:to>
                                        <p:strVal val="visible"/>
                                      </p:to>
                                    </p:set>
                                    <p:animEffect transition="in" filter="fade">
                                      <p:cBhvr>
                                        <p:cTn id="182" dur="500"/>
                                        <p:tgtEl>
                                          <p:spTgt spid="7">
                                            <p:txEl>
                                              <p:pRg st="6" end="6"/>
                                            </p:txEl>
                                          </p:spTgt>
                                        </p:tgtEl>
                                      </p:cBhvr>
                                    </p:animEffect>
                                  </p:childTnLst>
                                </p:cTn>
                              </p:par>
                              <p:par>
                                <p:cTn id="183" presetID="10" presetClass="entr" presetSubtype="0" fill="hold" nodeType="withEffect">
                                  <p:stCondLst>
                                    <p:cond delay="800"/>
                                  </p:stCondLst>
                                  <p:childTnLst>
                                    <p:set>
                                      <p:cBhvr>
                                        <p:cTn id="184" dur="1" fill="hold">
                                          <p:stCondLst>
                                            <p:cond delay="0"/>
                                          </p:stCondLst>
                                        </p:cTn>
                                        <p:tgtEl>
                                          <p:spTgt spid="7">
                                            <p:txEl>
                                              <p:pRg st="7" end="7"/>
                                            </p:txEl>
                                          </p:spTgt>
                                        </p:tgtEl>
                                        <p:attrNameLst>
                                          <p:attrName>style.visibility</p:attrName>
                                        </p:attrNameLst>
                                      </p:cBhvr>
                                      <p:to>
                                        <p:strVal val="visible"/>
                                      </p:to>
                                    </p:set>
                                    <p:animEffect transition="in" filter="fade">
                                      <p:cBhvr>
                                        <p:cTn id="185" dur="500"/>
                                        <p:tgtEl>
                                          <p:spTgt spid="7">
                                            <p:txEl>
                                              <p:pRg st="7" end="7"/>
                                            </p:txEl>
                                          </p:spTgt>
                                        </p:tgtEl>
                                      </p:cBhvr>
                                    </p:animEffect>
                                  </p:childTnLst>
                                </p:cTn>
                              </p:par>
                              <p:par>
                                <p:cTn id="186" presetID="10" presetClass="entr" presetSubtype="0" fill="hold" nodeType="withEffect">
                                  <p:stCondLst>
                                    <p:cond delay="1000"/>
                                  </p:stCondLst>
                                  <p:childTnLst>
                                    <p:set>
                                      <p:cBhvr>
                                        <p:cTn id="187" dur="1" fill="hold">
                                          <p:stCondLst>
                                            <p:cond delay="0"/>
                                          </p:stCondLst>
                                        </p:cTn>
                                        <p:tgtEl>
                                          <p:spTgt spid="7">
                                            <p:txEl>
                                              <p:pRg st="8" end="8"/>
                                            </p:txEl>
                                          </p:spTgt>
                                        </p:tgtEl>
                                        <p:attrNameLst>
                                          <p:attrName>style.visibility</p:attrName>
                                        </p:attrNameLst>
                                      </p:cBhvr>
                                      <p:to>
                                        <p:strVal val="visible"/>
                                      </p:to>
                                    </p:set>
                                    <p:animEffect transition="in" filter="fade">
                                      <p:cBhvr>
                                        <p:cTn id="188" dur="500"/>
                                        <p:tgtEl>
                                          <p:spTgt spid="7">
                                            <p:txEl>
                                              <p:pRg st="8" end="8"/>
                                            </p:txEl>
                                          </p:spTgt>
                                        </p:tgtEl>
                                      </p:cBhvr>
                                    </p:animEffect>
                                  </p:childTnLst>
                                </p:cTn>
                              </p:par>
                              <p:par>
                                <p:cTn id="189" presetID="10" presetClass="entr" presetSubtype="0" fill="hold" nodeType="withEffect">
                                  <p:stCondLst>
                                    <p:cond delay="1200"/>
                                  </p:stCondLst>
                                  <p:childTnLst>
                                    <p:set>
                                      <p:cBhvr>
                                        <p:cTn id="190" dur="1" fill="hold">
                                          <p:stCondLst>
                                            <p:cond delay="0"/>
                                          </p:stCondLst>
                                        </p:cTn>
                                        <p:tgtEl>
                                          <p:spTgt spid="7">
                                            <p:txEl>
                                              <p:pRg st="9" end="9"/>
                                            </p:txEl>
                                          </p:spTgt>
                                        </p:tgtEl>
                                        <p:attrNameLst>
                                          <p:attrName>style.visibility</p:attrName>
                                        </p:attrNameLst>
                                      </p:cBhvr>
                                      <p:to>
                                        <p:strVal val="visible"/>
                                      </p:to>
                                    </p:set>
                                    <p:animEffect transition="in" filter="fade">
                                      <p:cBhvr>
                                        <p:cTn id="191" dur="500"/>
                                        <p:tgtEl>
                                          <p:spTgt spid="7">
                                            <p:txEl>
                                              <p:pRg st="9" end="9"/>
                                            </p:txEl>
                                          </p:spTgt>
                                        </p:tgtEl>
                                      </p:cBhvr>
                                    </p:animEffect>
                                  </p:childTnLst>
                                </p:cTn>
                              </p:par>
                            </p:childTnLst>
                          </p:cTn>
                        </p:par>
                        <p:par>
                          <p:cTn id="192" fill="hold">
                            <p:stCondLst>
                              <p:cond delay="9200"/>
                            </p:stCondLst>
                            <p:childTnLst>
                              <p:par>
                                <p:cTn id="193" presetID="10" presetClass="entr" presetSubtype="0" fill="hold" nodeType="afterEffect">
                                  <p:stCondLst>
                                    <p:cond delay="0"/>
                                  </p:stCondLst>
                                  <p:childTnLst>
                                    <p:set>
                                      <p:cBhvr>
                                        <p:cTn id="194" dur="1" fill="hold">
                                          <p:stCondLst>
                                            <p:cond delay="0"/>
                                          </p:stCondLst>
                                        </p:cTn>
                                        <p:tgtEl>
                                          <p:spTgt spid="7">
                                            <p:txEl>
                                              <p:pRg st="16" end="16"/>
                                            </p:txEl>
                                          </p:spTgt>
                                        </p:tgtEl>
                                        <p:attrNameLst>
                                          <p:attrName>style.visibility</p:attrName>
                                        </p:attrNameLst>
                                      </p:cBhvr>
                                      <p:to>
                                        <p:strVal val="visible"/>
                                      </p:to>
                                    </p:set>
                                    <p:animEffect transition="in" filter="fade">
                                      <p:cBhvr>
                                        <p:cTn id="195" dur="500"/>
                                        <p:tgtEl>
                                          <p:spTgt spid="7">
                                            <p:txEl>
                                              <p:pRg st="16" end="16"/>
                                            </p:txEl>
                                          </p:spTgt>
                                        </p:tgtEl>
                                      </p:cBhvr>
                                    </p:animEffect>
                                  </p:childTnLst>
                                </p:cTn>
                              </p:par>
                              <p:par>
                                <p:cTn id="196" presetID="10" presetClass="entr" presetSubtype="0" fill="hold" nodeType="withEffect">
                                  <p:stCondLst>
                                    <p:cond delay="200"/>
                                  </p:stCondLst>
                                  <p:childTnLst>
                                    <p:set>
                                      <p:cBhvr>
                                        <p:cTn id="197" dur="1" fill="hold">
                                          <p:stCondLst>
                                            <p:cond delay="0"/>
                                          </p:stCondLst>
                                        </p:cTn>
                                        <p:tgtEl>
                                          <p:spTgt spid="7">
                                            <p:txEl>
                                              <p:pRg st="17" end="17"/>
                                            </p:txEl>
                                          </p:spTgt>
                                        </p:tgtEl>
                                        <p:attrNameLst>
                                          <p:attrName>style.visibility</p:attrName>
                                        </p:attrNameLst>
                                      </p:cBhvr>
                                      <p:to>
                                        <p:strVal val="visible"/>
                                      </p:to>
                                    </p:set>
                                    <p:animEffect transition="in" filter="fade">
                                      <p:cBhvr>
                                        <p:cTn id="198" dur="500"/>
                                        <p:tgtEl>
                                          <p:spTgt spid="7">
                                            <p:txEl>
                                              <p:pRg st="17" end="17"/>
                                            </p:txEl>
                                          </p:spTgt>
                                        </p:tgtEl>
                                      </p:cBhvr>
                                    </p:animEffect>
                                  </p:childTnLst>
                                </p:cTn>
                              </p:par>
                              <p:par>
                                <p:cTn id="199" presetID="10" presetClass="entr" presetSubtype="0" fill="hold" nodeType="withEffect">
                                  <p:stCondLst>
                                    <p:cond delay="400"/>
                                  </p:stCondLst>
                                  <p:childTnLst>
                                    <p:set>
                                      <p:cBhvr>
                                        <p:cTn id="200" dur="1" fill="hold">
                                          <p:stCondLst>
                                            <p:cond delay="0"/>
                                          </p:stCondLst>
                                        </p:cTn>
                                        <p:tgtEl>
                                          <p:spTgt spid="7">
                                            <p:txEl>
                                              <p:pRg st="18" end="18"/>
                                            </p:txEl>
                                          </p:spTgt>
                                        </p:tgtEl>
                                        <p:attrNameLst>
                                          <p:attrName>style.visibility</p:attrName>
                                        </p:attrNameLst>
                                      </p:cBhvr>
                                      <p:to>
                                        <p:strVal val="visible"/>
                                      </p:to>
                                    </p:set>
                                    <p:animEffect transition="in" filter="fade">
                                      <p:cBhvr>
                                        <p:cTn id="201" dur="500"/>
                                        <p:tgtEl>
                                          <p:spTgt spid="7">
                                            <p:txEl>
                                              <p:pRg st="18" end="18"/>
                                            </p:txEl>
                                          </p:spTgt>
                                        </p:tgtEl>
                                      </p:cBhvr>
                                    </p:animEffect>
                                  </p:childTnLst>
                                </p:cTn>
                              </p:par>
                              <p:par>
                                <p:cTn id="202" presetID="10" presetClass="entr" presetSubtype="0" fill="hold" nodeType="withEffect">
                                  <p:stCondLst>
                                    <p:cond delay="600"/>
                                  </p:stCondLst>
                                  <p:childTnLst>
                                    <p:set>
                                      <p:cBhvr>
                                        <p:cTn id="203" dur="1" fill="hold">
                                          <p:stCondLst>
                                            <p:cond delay="0"/>
                                          </p:stCondLst>
                                        </p:cTn>
                                        <p:tgtEl>
                                          <p:spTgt spid="7">
                                            <p:txEl>
                                              <p:pRg st="19" end="19"/>
                                            </p:txEl>
                                          </p:spTgt>
                                        </p:tgtEl>
                                        <p:attrNameLst>
                                          <p:attrName>style.visibility</p:attrName>
                                        </p:attrNameLst>
                                      </p:cBhvr>
                                      <p:to>
                                        <p:strVal val="visible"/>
                                      </p:to>
                                    </p:set>
                                    <p:animEffect transition="in" filter="fade">
                                      <p:cBhvr>
                                        <p:cTn id="204" dur="500"/>
                                        <p:tgtEl>
                                          <p:spTgt spid="7">
                                            <p:txEl>
                                              <p:pRg st="19" end="19"/>
                                            </p:txEl>
                                          </p:spTgt>
                                        </p:tgtEl>
                                      </p:cBhvr>
                                    </p:animEffect>
                                  </p:childTnLst>
                                </p:cTn>
                              </p:par>
                              <p:par>
                                <p:cTn id="205" presetID="10" presetClass="entr" presetSubtype="0" fill="hold" nodeType="withEffect">
                                  <p:stCondLst>
                                    <p:cond delay="800"/>
                                  </p:stCondLst>
                                  <p:childTnLst>
                                    <p:set>
                                      <p:cBhvr>
                                        <p:cTn id="206" dur="1" fill="hold">
                                          <p:stCondLst>
                                            <p:cond delay="0"/>
                                          </p:stCondLst>
                                        </p:cTn>
                                        <p:tgtEl>
                                          <p:spTgt spid="7">
                                            <p:txEl>
                                              <p:pRg st="20" end="20"/>
                                            </p:txEl>
                                          </p:spTgt>
                                        </p:tgtEl>
                                        <p:attrNameLst>
                                          <p:attrName>style.visibility</p:attrName>
                                        </p:attrNameLst>
                                      </p:cBhvr>
                                      <p:to>
                                        <p:strVal val="visible"/>
                                      </p:to>
                                    </p:set>
                                    <p:animEffect transition="in" filter="fade">
                                      <p:cBhvr>
                                        <p:cTn id="207" dur="500"/>
                                        <p:tgtEl>
                                          <p:spTgt spid="7">
                                            <p:txEl>
                                              <p:pRg st="20" end="20"/>
                                            </p:txEl>
                                          </p:spTgt>
                                        </p:tgtEl>
                                      </p:cBhvr>
                                    </p:animEffect>
                                  </p:childTnLst>
                                </p:cTn>
                              </p:par>
                              <p:par>
                                <p:cTn id="208" presetID="10" presetClass="entr" presetSubtype="0" fill="hold" nodeType="withEffect">
                                  <p:stCondLst>
                                    <p:cond delay="1000"/>
                                  </p:stCondLst>
                                  <p:childTnLst>
                                    <p:set>
                                      <p:cBhvr>
                                        <p:cTn id="209" dur="1" fill="hold">
                                          <p:stCondLst>
                                            <p:cond delay="0"/>
                                          </p:stCondLst>
                                        </p:cTn>
                                        <p:tgtEl>
                                          <p:spTgt spid="7">
                                            <p:txEl>
                                              <p:pRg st="21" end="21"/>
                                            </p:txEl>
                                          </p:spTgt>
                                        </p:tgtEl>
                                        <p:attrNameLst>
                                          <p:attrName>style.visibility</p:attrName>
                                        </p:attrNameLst>
                                      </p:cBhvr>
                                      <p:to>
                                        <p:strVal val="visible"/>
                                      </p:to>
                                    </p:set>
                                    <p:animEffect transition="in" filter="fade">
                                      <p:cBhvr>
                                        <p:cTn id="210" dur="500"/>
                                        <p:tgtEl>
                                          <p:spTgt spid="7">
                                            <p:txEl>
                                              <p:pRg st="21" end="21"/>
                                            </p:txEl>
                                          </p:spTgt>
                                        </p:tgtEl>
                                      </p:cBhvr>
                                    </p:animEffect>
                                  </p:childTnLst>
                                </p:cTn>
                              </p:par>
                              <p:par>
                                <p:cTn id="211" presetID="10" presetClass="entr" presetSubtype="0" fill="hold" nodeType="withEffect">
                                  <p:stCondLst>
                                    <p:cond delay="1200"/>
                                  </p:stCondLst>
                                  <p:childTnLst>
                                    <p:set>
                                      <p:cBhvr>
                                        <p:cTn id="212" dur="1" fill="hold">
                                          <p:stCondLst>
                                            <p:cond delay="0"/>
                                          </p:stCondLst>
                                        </p:cTn>
                                        <p:tgtEl>
                                          <p:spTgt spid="7">
                                            <p:txEl>
                                              <p:pRg st="22" end="22"/>
                                            </p:txEl>
                                          </p:spTgt>
                                        </p:tgtEl>
                                        <p:attrNameLst>
                                          <p:attrName>style.visibility</p:attrName>
                                        </p:attrNameLst>
                                      </p:cBhvr>
                                      <p:to>
                                        <p:strVal val="visible"/>
                                      </p:to>
                                    </p:set>
                                    <p:animEffect transition="in" filter="fade">
                                      <p:cBhvr>
                                        <p:cTn id="213" dur="500"/>
                                        <p:tgtEl>
                                          <p:spTgt spid="7">
                                            <p:txEl>
                                              <p:pRg st="22" end="22"/>
                                            </p:txEl>
                                          </p:spTgt>
                                        </p:tgtEl>
                                      </p:cBhvr>
                                    </p:animEffect>
                                  </p:childTnLst>
                                </p:cTn>
                              </p:par>
                              <p:par>
                                <p:cTn id="214" presetID="10" presetClass="entr" presetSubtype="0" fill="hold" nodeType="withEffect">
                                  <p:stCondLst>
                                    <p:cond delay="1400"/>
                                  </p:stCondLst>
                                  <p:childTnLst>
                                    <p:set>
                                      <p:cBhvr>
                                        <p:cTn id="215" dur="1" fill="hold">
                                          <p:stCondLst>
                                            <p:cond delay="0"/>
                                          </p:stCondLst>
                                        </p:cTn>
                                        <p:tgtEl>
                                          <p:spTgt spid="7">
                                            <p:txEl>
                                              <p:pRg st="23" end="23"/>
                                            </p:txEl>
                                          </p:spTgt>
                                        </p:tgtEl>
                                        <p:attrNameLst>
                                          <p:attrName>style.visibility</p:attrName>
                                        </p:attrNameLst>
                                      </p:cBhvr>
                                      <p:to>
                                        <p:strVal val="visible"/>
                                      </p:to>
                                    </p:set>
                                    <p:animEffect transition="in" filter="fade">
                                      <p:cBhvr>
                                        <p:cTn id="216" dur="500"/>
                                        <p:tgtEl>
                                          <p:spTgt spid="7">
                                            <p:txEl>
                                              <p:pRg st="23" end="23"/>
                                            </p:txEl>
                                          </p:spTgt>
                                        </p:tgtEl>
                                      </p:cBhvr>
                                    </p:animEffect>
                                  </p:childTnLst>
                                </p:cTn>
                              </p:par>
                            </p:childTnLst>
                          </p:cTn>
                        </p:par>
                      </p:childTnLst>
                    </p:cTn>
                  </p:par>
                  <p:par>
                    <p:cTn id="217" fill="hold">
                      <p:stCondLst>
                        <p:cond delay="indefinite"/>
                      </p:stCondLst>
                      <p:childTnLst>
                        <p:par>
                          <p:cTn id="218" fill="hold">
                            <p:stCondLst>
                              <p:cond delay="0"/>
                            </p:stCondLst>
                            <p:childTnLst>
                              <p:par>
                                <p:cTn id="219" presetID="10" presetClass="exit" presetSubtype="0" fill="hold" grpId="1" nodeType="clickEffect">
                                  <p:stCondLst>
                                    <p:cond delay="0"/>
                                  </p:stCondLst>
                                  <p:childTnLst>
                                    <p:animEffect transition="out" filter="fade">
                                      <p:cBhvr>
                                        <p:cTn id="220" dur="500"/>
                                        <p:tgtEl>
                                          <p:spTgt spid="7">
                                            <p:txEl>
                                              <p:pRg st="0" end="0"/>
                                            </p:txEl>
                                          </p:spTgt>
                                        </p:tgtEl>
                                      </p:cBhvr>
                                    </p:animEffect>
                                    <p:set>
                                      <p:cBhvr>
                                        <p:cTn id="221" dur="1" fill="hold">
                                          <p:stCondLst>
                                            <p:cond delay="499"/>
                                          </p:stCondLst>
                                        </p:cTn>
                                        <p:tgtEl>
                                          <p:spTgt spid="7">
                                            <p:txEl>
                                              <p:pRg st="0" end="0"/>
                                            </p:txEl>
                                          </p:spTgt>
                                        </p:tgtEl>
                                        <p:attrNameLst>
                                          <p:attrName>style.visibility</p:attrName>
                                        </p:attrNameLst>
                                      </p:cBhvr>
                                      <p:to>
                                        <p:strVal val="hidden"/>
                                      </p:to>
                                    </p:set>
                                  </p:childTnLst>
                                </p:cTn>
                              </p:par>
                              <p:par>
                                <p:cTn id="222" presetID="10" presetClass="exit" presetSubtype="0" fill="hold" grpId="1" nodeType="withEffect">
                                  <p:stCondLst>
                                    <p:cond delay="0"/>
                                  </p:stCondLst>
                                  <p:childTnLst>
                                    <p:animEffect transition="out" filter="fade">
                                      <p:cBhvr>
                                        <p:cTn id="223" dur="500"/>
                                        <p:tgtEl>
                                          <p:spTgt spid="7">
                                            <p:txEl>
                                              <p:pRg st="1" end="1"/>
                                            </p:txEl>
                                          </p:spTgt>
                                        </p:tgtEl>
                                      </p:cBhvr>
                                    </p:animEffect>
                                    <p:set>
                                      <p:cBhvr>
                                        <p:cTn id="224" dur="1" fill="hold">
                                          <p:stCondLst>
                                            <p:cond delay="499"/>
                                          </p:stCondLst>
                                        </p:cTn>
                                        <p:tgtEl>
                                          <p:spTgt spid="7">
                                            <p:txEl>
                                              <p:pRg st="1" end="1"/>
                                            </p:txEl>
                                          </p:spTgt>
                                        </p:tgtEl>
                                        <p:attrNameLst>
                                          <p:attrName>style.visibility</p:attrName>
                                        </p:attrNameLst>
                                      </p:cBhvr>
                                      <p:to>
                                        <p:strVal val="hidden"/>
                                      </p:to>
                                    </p:set>
                                  </p:childTnLst>
                                </p:cTn>
                              </p:par>
                              <p:par>
                                <p:cTn id="225" presetID="10" presetClass="exit" presetSubtype="0" fill="hold" grpId="1" nodeType="withEffect">
                                  <p:stCondLst>
                                    <p:cond delay="0"/>
                                  </p:stCondLst>
                                  <p:childTnLst>
                                    <p:animEffect transition="out" filter="fade">
                                      <p:cBhvr>
                                        <p:cTn id="226" dur="500"/>
                                        <p:tgtEl>
                                          <p:spTgt spid="7">
                                            <p:txEl>
                                              <p:pRg st="2" end="2"/>
                                            </p:txEl>
                                          </p:spTgt>
                                        </p:tgtEl>
                                      </p:cBhvr>
                                    </p:animEffect>
                                    <p:set>
                                      <p:cBhvr>
                                        <p:cTn id="227" dur="1" fill="hold">
                                          <p:stCondLst>
                                            <p:cond delay="499"/>
                                          </p:stCondLst>
                                        </p:cTn>
                                        <p:tgtEl>
                                          <p:spTgt spid="7">
                                            <p:txEl>
                                              <p:pRg st="2" end="2"/>
                                            </p:txEl>
                                          </p:spTgt>
                                        </p:tgtEl>
                                        <p:attrNameLst>
                                          <p:attrName>style.visibility</p:attrName>
                                        </p:attrNameLst>
                                      </p:cBhvr>
                                      <p:to>
                                        <p:strVal val="hidden"/>
                                      </p:to>
                                    </p:set>
                                  </p:childTnLst>
                                </p:cTn>
                              </p:par>
                              <p:par>
                                <p:cTn id="228" presetID="10" presetClass="exit" presetSubtype="0" fill="hold" grpId="1" nodeType="withEffect">
                                  <p:stCondLst>
                                    <p:cond delay="0"/>
                                  </p:stCondLst>
                                  <p:childTnLst>
                                    <p:animEffect transition="out" filter="fade">
                                      <p:cBhvr>
                                        <p:cTn id="229" dur="500"/>
                                        <p:tgtEl>
                                          <p:spTgt spid="7">
                                            <p:txEl>
                                              <p:pRg st="3" end="3"/>
                                            </p:txEl>
                                          </p:spTgt>
                                        </p:tgtEl>
                                      </p:cBhvr>
                                    </p:animEffect>
                                    <p:set>
                                      <p:cBhvr>
                                        <p:cTn id="230" dur="1" fill="hold">
                                          <p:stCondLst>
                                            <p:cond delay="499"/>
                                          </p:stCondLst>
                                        </p:cTn>
                                        <p:tgtEl>
                                          <p:spTgt spid="7">
                                            <p:txEl>
                                              <p:pRg st="3" end="3"/>
                                            </p:txEl>
                                          </p:spTgt>
                                        </p:tgtEl>
                                        <p:attrNameLst>
                                          <p:attrName>style.visibility</p:attrName>
                                        </p:attrNameLst>
                                      </p:cBhvr>
                                      <p:to>
                                        <p:strVal val="hidden"/>
                                      </p:to>
                                    </p:set>
                                  </p:childTnLst>
                                </p:cTn>
                              </p:par>
                              <p:par>
                                <p:cTn id="231" presetID="10" presetClass="exit" presetSubtype="0" fill="hold" grpId="1" nodeType="withEffect">
                                  <p:stCondLst>
                                    <p:cond delay="0"/>
                                  </p:stCondLst>
                                  <p:childTnLst>
                                    <p:animEffect transition="out" filter="fade">
                                      <p:cBhvr>
                                        <p:cTn id="232" dur="500"/>
                                        <p:tgtEl>
                                          <p:spTgt spid="7">
                                            <p:txEl>
                                              <p:pRg st="4" end="4"/>
                                            </p:txEl>
                                          </p:spTgt>
                                        </p:tgtEl>
                                      </p:cBhvr>
                                    </p:animEffect>
                                    <p:set>
                                      <p:cBhvr>
                                        <p:cTn id="233" dur="1" fill="hold">
                                          <p:stCondLst>
                                            <p:cond delay="499"/>
                                          </p:stCondLst>
                                        </p:cTn>
                                        <p:tgtEl>
                                          <p:spTgt spid="7">
                                            <p:txEl>
                                              <p:pRg st="4" end="4"/>
                                            </p:txEl>
                                          </p:spTgt>
                                        </p:tgtEl>
                                        <p:attrNameLst>
                                          <p:attrName>style.visibility</p:attrName>
                                        </p:attrNameLst>
                                      </p:cBhvr>
                                      <p:to>
                                        <p:strVal val="hidden"/>
                                      </p:to>
                                    </p:set>
                                  </p:childTnLst>
                                </p:cTn>
                              </p:par>
                              <p:par>
                                <p:cTn id="234" presetID="10" presetClass="exit" presetSubtype="0" fill="hold" grpId="1" nodeType="withEffect">
                                  <p:stCondLst>
                                    <p:cond delay="0"/>
                                  </p:stCondLst>
                                  <p:childTnLst>
                                    <p:animEffect transition="out" filter="fade">
                                      <p:cBhvr>
                                        <p:cTn id="235" dur="500"/>
                                        <p:tgtEl>
                                          <p:spTgt spid="7">
                                            <p:txEl>
                                              <p:pRg st="5" end="5"/>
                                            </p:txEl>
                                          </p:spTgt>
                                        </p:tgtEl>
                                      </p:cBhvr>
                                    </p:animEffect>
                                    <p:set>
                                      <p:cBhvr>
                                        <p:cTn id="236" dur="1" fill="hold">
                                          <p:stCondLst>
                                            <p:cond delay="499"/>
                                          </p:stCondLst>
                                        </p:cTn>
                                        <p:tgtEl>
                                          <p:spTgt spid="7">
                                            <p:txEl>
                                              <p:pRg st="5" end="5"/>
                                            </p:txEl>
                                          </p:spTgt>
                                        </p:tgtEl>
                                        <p:attrNameLst>
                                          <p:attrName>style.visibility</p:attrName>
                                        </p:attrNameLst>
                                      </p:cBhvr>
                                      <p:to>
                                        <p:strVal val="hidden"/>
                                      </p:to>
                                    </p:set>
                                  </p:childTnLst>
                                </p:cTn>
                              </p:par>
                              <p:par>
                                <p:cTn id="237" presetID="10" presetClass="exit" presetSubtype="0" fill="hold" grpId="1" nodeType="withEffect">
                                  <p:stCondLst>
                                    <p:cond delay="0"/>
                                  </p:stCondLst>
                                  <p:childTnLst>
                                    <p:animEffect transition="out" filter="fade">
                                      <p:cBhvr>
                                        <p:cTn id="238" dur="500"/>
                                        <p:tgtEl>
                                          <p:spTgt spid="7">
                                            <p:txEl>
                                              <p:pRg st="6" end="6"/>
                                            </p:txEl>
                                          </p:spTgt>
                                        </p:tgtEl>
                                      </p:cBhvr>
                                    </p:animEffect>
                                    <p:set>
                                      <p:cBhvr>
                                        <p:cTn id="239" dur="1" fill="hold">
                                          <p:stCondLst>
                                            <p:cond delay="499"/>
                                          </p:stCondLst>
                                        </p:cTn>
                                        <p:tgtEl>
                                          <p:spTgt spid="7">
                                            <p:txEl>
                                              <p:pRg st="6" end="6"/>
                                            </p:txEl>
                                          </p:spTgt>
                                        </p:tgtEl>
                                        <p:attrNameLst>
                                          <p:attrName>style.visibility</p:attrName>
                                        </p:attrNameLst>
                                      </p:cBhvr>
                                      <p:to>
                                        <p:strVal val="hidden"/>
                                      </p:to>
                                    </p:set>
                                  </p:childTnLst>
                                </p:cTn>
                              </p:par>
                              <p:par>
                                <p:cTn id="240" presetID="10" presetClass="exit" presetSubtype="0" fill="hold" grpId="1" nodeType="withEffect">
                                  <p:stCondLst>
                                    <p:cond delay="0"/>
                                  </p:stCondLst>
                                  <p:childTnLst>
                                    <p:animEffect transition="out" filter="fade">
                                      <p:cBhvr>
                                        <p:cTn id="241" dur="500"/>
                                        <p:tgtEl>
                                          <p:spTgt spid="7">
                                            <p:txEl>
                                              <p:pRg st="7" end="7"/>
                                            </p:txEl>
                                          </p:spTgt>
                                        </p:tgtEl>
                                      </p:cBhvr>
                                    </p:animEffect>
                                    <p:set>
                                      <p:cBhvr>
                                        <p:cTn id="242" dur="1" fill="hold">
                                          <p:stCondLst>
                                            <p:cond delay="499"/>
                                          </p:stCondLst>
                                        </p:cTn>
                                        <p:tgtEl>
                                          <p:spTgt spid="7">
                                            <p:txEl>
                                              <p:pRg st="7" end="7"/>
                                            </p:txEl>
                                          </p:spTgt>
                                        </p:tgtEl>
                                        <p:attrNameLst>
                                          <p:attrName>style.visibility</p:attrName>
                                        </p:attrNameLst>
                                      </p:cBhvr>
                                      <p:to>
                                        <p:strVal val="hidden"/>
                                      </p:to>
                                    </p:set>
                                  </p:childTnLst>
                                </p:cTn>
                              </p:par>
                              <p:par>
                                <p:cTn id="243" presetID="10" presetClass="exit" presetSubtype="0" fill="hold" grpId="1" nodeType="withEffect">
                                  <p:stCondLst>
                                    <p:cond delay="0"/>
                                  </p:stCondLst>
                                  <p:childTnLst>
                                    <p:animEffect transition="out" filter="fade">
                                      <p:cBhvr>
                                        <p:cTn id="244" dur="500"/>
                                        <p:tgtEl>
                                          <p:spTgt spid="7">
                                            <p:txEl>
                                              <p:pRg st="8" end="8"/>
                                            </p:txEl>
                                          </p:spTgt>
                                        </p:tgtEl>
                                      </p:cBhvr>
                                    </p:animEffect>
                                    <p:set>
                                      <p:cBhvr>
                                        <p:cTn id="245" dur="1" fill="hold">
                                          <p:stCondLst>
                                            <p:cond delay="499"/>
                                          </p:stCondLst>
                                        </p:cTn>
                                        <p:tgtEl>
                                          <p:spTgt spid="7">
                                            <p:txEl>
                                              <p:pRg st="8" end="8"/>
                                            </p:txEl>
                                          </p:spTgt>
                                        </p:tgtEl>
                                        <p:attrNameLst>
                                          <p:attrName>style.visibility</p:attrName>
                                        </p:attrNameLst>
                                      </p:cBhvr>
                                      <p:to>
                                        <p:strVal val="hidden"/>
                                      </p:to>
                                    </p:set>
                                  </p:childTnLst>
                                </p:cTn>
                              </p:par>
                              <p:par>
                                <p:cTn id="246" presetID="10" presetClass="exit" presetSubtype="0" fill="hold" grpId="1" nodeType="withEffect">
                                  <p:stCondLst>
                                    <p:cond delay="0"/>
                                  </p:stCondLst>
                                  <p:childTnLst>
                                    <p:animEffect transition="out" filter="fade">
                                      <p:cBhvr>
                                        <p:cTn id="247" dur="500"/>
                                        <p:tgtEl>
                                          <p:spTgt spid="7">
                                            <p:txEl>
                                              <p:pRg st="9" end="9"/>
                                            </p:txEl>
                                          </p:spTgt>
                                        </p:tgtEl>
                                      </p:cBhvr>
                                    </p:animEffect>
                                    <p:set>
                                      <p:cBhvr>
                                        <p:cTn id="248" dur="1" fill="hold">
                                          <p:stCondLst>
                                            <p:cond delay="499"/>
                                          </p:stCondLst>
                                        </p:cTn>
                                        <p:tgtEl>
                                          <p:spTgt spid="7">
                                            <p:txEl>
                                              <p:pRg st="9" end="9"/>
                                            </p:txEl>
                                          </p:spTgt>
                                        </p:tgtEl>
                                        <p:attrNameLst>
                                          <p:attrName>style.visibility</p:attrName>
                                        </p:attrNameLst>
                                      </p:cBhvr>
                                      <p:to>
                                        <p:strVal val="hidden"/>
                                      </p:to>
                                    </p:set>
                                  </p:childTnLst>
                                </p:cTn>
                              </p:par>
                              <p:par>
                                <p:cTn id="249" presetID="10" presetClass="exit" presetSubtype="0" fill="hold" grpId="1" nodeType="withEffect">
                                  <p:stCondLst>
                                    <p:cond delay="0"/>
                                  </p:stCondLst>
                                  <p:childTnLst>
                                    <p:animEffect transition="out" filter="fade">
                                      <p:cBhvr>
                                        <p:cTn id="250" dur="500"/>
                                        <p:tgtEl>
                                          <p:spTgt spid="7">
                                            <p:txEl>
                                              <p:pRg st="10" end="10"/>
                                            </p:txEl>
                                          </p:spTgt>
                                        </p:tgtEl>
                                      </p:cBhvr>
                                    </p:animEffect>
                                    <p:set>
                                      <p:cBhvr>
                                        <p:cTn id="251" dur="1" fill="hold">
                                          <p:stCondLst>
                                            <p:cond delay="499"/>
                                          </p:stCondLst>
                                        </p:cTn>
                                        <p:tgtEl>
                                          <p:spTgt spid="7">
                                            <p:txEl>
                                              <p:pRg st="10" end="10"/>
                                            </p:txEl>
                                          </p:spTgt>
                                        </p:tgtEl>
                                        <p:attrNameLst>
                                          <p:attrName>style.visibility</p:attrName>
                                        </p:attrNameLst>
                                      </p:cBhvr>
                                      <p:to>
                                        <p:strVal val="hidden"/>
                                      </p:to>
                                    </p:set>
                                  </p:childTnLst>
                                </p:cTn>
                              </p:par>
                              <p:par>
                                <p:cTn id="252" presetID="10" presetClass="exit" presetSubtype="0" fill="hold" grpId="1" nodeType="withEffect">
                                  <p:stCondLst>
                                    <p:cond delay="0"/>
                                  </p:stCondLst>
                                  <p:childTnLst>
                                    <p:animEffect transition="out" filter="fade">
                                      <p:cBhvr>
                                        <p:cTn id="253" dur="500"/>
                                        <p:tgtEl>
                                          <p:spTgt spid="7">
                                            <p:txEl>
                                              <p:pRg st="13" end="13"/>
                                            </p:txEl>
                                          </p:spTgt>
                                        </p:tgtEl>
                                      </p:cBhvr>
                                    </p:animEffect>
                                    <p:set>
                                      <p:cBhvr>
                                        <p:cTn id="254" dur="1" fill="hold">
                                          <p:stCondLst>
                                            <p:cond delay="499"/>
                                          </p:stCondLst>
                                        </p:cTn>
                                        <p:tgtEl>
                                          <p:spTgt spid="7">
                                            <p:txEl>
                                              <p:pRg st="13" end="13"/>
                                            </p:txEl>
                                          </p:spTgt>
                                        </p:tgtEl>
                                        <p:attrNameLst>
                                          <p:attrName>style.visibility</p:attrName>
                                        </p:attrNameLst>
                                      </p:cBhvr>
                                      <p:to>
                                        <p:strVal val="hidden"/>
                                      </p:to>
                                    </p:set>
                                  </p:childTnLst>
                                </p:cTn>
                              </p:par>
                              <p:par>
                                <p:cTn id="255" presetID="10" presetClass="exit" presetSubtype="0" fill="hold" grpId="1" nodeType="withEffect">
                                  <p:stCondLst>
                                    <p:cond delay="0"/>
                                  </p:stCondLst>
                                  <p:childTnLst>
                                    <p:animEffect transition="out" filter="fade">
                                      <p:cBhvr>
                                        <p:cTn id="256" dur="500"/>
                                        <p:tgtEl>
                                          <p:spTgt spid="7">
                                            <p:txEl>
                                              <p:pRg st="14" end="14"/>
                                            </p:txEl>
                                          </p:spTgt>
                                        </p:tgtEl>
                                      </p:cBhvr>
                                    </p:animEffect>
                                    <p:set>
                                      <p:cBhvr>
                                        <p:cTn id="257" dur="1" fill="hold">
                                          <p:stCondLst>
                                            <p:cond delay="499"/>
                                          </p:stCondLst>
                                        </p:cTn>
                                        <p:tgtEl>
                                          <p:spTgt spid="7">
                                            <p:txEl>
                                              <p:pRg st="14" end="14"/>
                                            </p:txEl>
                                          </p:spTgt>
                                        </p:tgtEl>
                                        <p:attrNameLst>
                                          <p:attrName>style.visibility</p:attrName>
                                        </p:attrNameLst>
                                      </p:cBhvr>
                                      <p:to>
                                        <p:strVal val="hidden"/>
                                      </p:to>
                                    </p:set>
                                  </p:childTnLst>
                                </p:cTn>
                              </p:par>
                              <p:par>
                                <p:cTn id="258" presetID="10" presetClass="exit" presetSubtype="0" fill="hold" grpId="1" nodeType="withEffect">
                                  <p:stCondLst>
                                    <p:cond delay="0"/>
                                  </p:stCondLst>
                                  <p:childTnLst>
                                    <p:animEffect transition="out" filter="fade">
                                      <p:cBhvr>
                                        <p:cTn id="259" dur="500"/>
                                        <p:tgtEl>
                                          <p:spTgt spid="7">
                                            <p:txEl>
                                              <p:pRg st="16" end="16"/>
                                            </p:txEl>
                                          </p:spTgt>
                                        </p:tgtEl>
                                      </p:cBhvr>
                                    </p:animEffect>
                                    <p:set>
                                      <p:cBhvr>
                                        <p:cTn id="260" dur="1" fill="hold">
                                          <p:stCondLst>
                                            <p:cond delay="499"/>
                                          </p:stCondLst>
                                        </p:cTn>
                                        <p:tgtEl>
                                          <p:spTgt spid="7">
                                            <p:txEl>
                                              <p:pRg st="16" end="16"/>
                                            </p:txEl>
                                          </p:spTgt>
                                        </p:tgtEl>
                                        <p:attrNameLst>
                                          <p:attrName>style.visibility</p:attrName>
                                        </p:attrNameLst>
                                      </p:cBhvr>
                                      <p:to>
                                        <p:strVal val="hidden"/>
                                      </p:to>
                                    </p:set>
                                  </p:childTnLst>
                                </p:cTn>
                              </p:par>
                              <p:par>
                                <p:cTn id="261" presetID="10" presetClass="exit" presetSubtype="0" fill="hold" grpId="1" nodeType="withEffect">
                                  <p:stCondLst>
                                    <p:cond delay="0"/>
                                  </p:stCondLst>
                                  <p:childTnLst>
                                    <p:animEffect transition="out" filter="fade">
                                      <p:cBhvr>
                                        <p:cTn id="262" dur="500"/>
                                        <p:tgtEl>
                                          <p:spTgt spid="7">
                                            <p:txEl>
                                              <p:pRg st="17" end="17"/>
                                            </p:txEl>
                                          </p:spTgt>
                                        </p:tgtEl>
                                      </p:cBhvr>
                                    </p:animEffect>
                                    <p:set>
                                      <p:cBhvr>
                                        <p:cTn id="263" dur="1" fill="hold">
                                          <p:stCondLst>
                                            <p:cond delay="499"/>
                                          </p:stCondLst>
                                        </p:cTn>
                                        <p:tgtEl>
                                          <p:spTgt spid="7">
                                            <p:txEl>
                                              <p:pRg st="17" end="17"/>
                                            </p:txEl>
                                          </p:spTgt>
                                        </p:tgtEl>
                                        <p:attrNameLst>
                                          <p:attrName>style.visibility</p:attrName>
                                        </p:attrNameLst>
                                      </p:cBhvr>
                                      <p:to>
                                        <p:strVal val="hidden"/>
                                      </p:to>
                                    </p:set>
                                  </p:childTnLst>
                                </p:cTn>
                              </p:par>
                              <p:par>
                                <p:cTn id="264" presetID="10" presetClass="exit" presetSubtype="0" fill="hold" grpId="1" nodeType="withEffect">
                                  <p:stCondLst>
                                    <p:cond delay="0"/>
                                  </p:stCondLst>
                                  <p:childTnLst>
                                    <p:animEffect transition="out" filter="fade">
                                      <p:cBhvr>
                                        <p:cTn id="265" dur="500"/>
                                        <p:tgtEl>
                                          <p:spTgt spid="7">
                                            <p:txEl>
                                              <p:pRg st="18" end="18"/>
                                            </p:txEl>
                                          </p:spTgt>
                                        </p:tgtEl>
                                      </p:cBhvr>
                                    </p:animEffect>
                                    <p:set>
                                      <p:cBhvr>
                                        <p:cTn id="266" dur="1" fill="hold">
                                          <p:stCondLst>
                                            <p:cond delay="499"/>
                                          </p:stCondLst>
                                        </p:cTn>
                                        <p:tgtEl>
                                          <p:spTgt spid="7">
                                            <p:txEl>
                                              <p:pRg st="18" end="18"/>
                                            </p:txEl>
                                          </p:spTgt>
                                        </p:tgtEl>
                                        <p:attrNameLst>
                                          <p:attrName>style.visibility</p:attrName>
                                        </p:attrNameLst>
                                      </p:cBhvr>
                                      <p:to>
                                        <p:strVal val="hidden"/>
                                      </p:to>
                                    </p:set>
                                  </p:childTnLst>
                                </p:cTn>
                              </p:par>
                              <p:par>
                                <p:cTn id="267" presetID="10" presetClass="exit" presetSubtype="0" fill="hold" grpId="1" nodeType="withEffect">
                                  <p:stCondLst>
                                    <p:cond delay="0"/>
                                  </p:stCondLst>
                                  <p:childTnLst>
                                    <p:animEffect transition="out" filter="fade">
                                      <p:cBhvr>
                                        <p:cTn id="268" dur="500"/>
                                        <p:tgtEl>
                                          <p:spTgt spid="7">
                                            <p:txEl>
                                              <p:pRg st="19" end="19"/>
                                            </p:txEl>
                                          </p:spTgt>
                                        </p:tgtEl>
                                      </p:cBhvr>
                                    </p:animEffect>
                                    <p:set>
                                      <p:cBhvr>
                                        <p:cTn id="269" dur="1" fill="hold">
                                          <p:stCondLst>
                                            <p:cond delay="499"/>
                                          </p:stCondLst>
                                        </p:cTn>
                                        <p:tgtEl>
                                          <p:spTgt spid="7">
                                            <p:txEl>
                                              <p:pRg st="19" end="19"/>
                                            </p:txEl>
                                          </p:spTgt>
                                        </p:tgtEl>
                                        <p:attrNameLst>
                                          <p:attrName>style.visibility</p:attrName>
                                        </p:attrNameLst>
                                      </p:cBhvr>
                                      <p:to>
                                        <p:strVal val="hidden"/>
                                      </p:to>
                                    </p:set>
                                  </p:childTnLst>
                                </p:cTn>
                              </p:par>
                              <p:par>
                                <p:cTn id="270" presetID="10" presetClass="exit" presetSubtype="0" fill="hold" grpId="1" nodeType="withEffect">
                                  <p:stCondLst>
                                    <p:cond delay="0"/>
                                  </p:stCondLst>
                                  <p:childTnLst>
                                    <p:animEffect transition="out" filter="fade">
                                      <p:cBhvr>
                                        <p:cTn id="271" dur="500"/>
                                        <p:tgtEl>
                                          <p:spTgt spid="7">
                                            <p:txEl>
                                              <p:pRg st="20" end="20"/>
                                            </p:txEl>
                                          </p:spTgt>
                                        </p:tgtEl>
                                      </p:cBhvr>
                                    </p:animEffect>
                                    <p:set>
                                      <p:cBhvr>
                                        <p:cTn id="272" dur="1" fill="hold">
                                          <p:stCondLst>
                                            <p:cond delay="499"/>
                                          </p:stCondLst>
                                        </p:cTn>
                                        <p:tgtEl>
                                          <p:spTgt spid="7">
                                            <p:txEl>
                                              <p:pRg st="20" end="20"/>
                                            </p:txEl>
                                          </p:spTgt>
                                        </p:tgtEl>
                                        <p:attrNameLst>
                                          <p:attrName>style.visibility</p:attrName>
                                        </p:attrNameLst>
                                      </p:cBhvr>
                                      <p:to>
                                        <p:strVal val="hidden"/>
                                      </p:to>
                                    </p:set>
                                  </p:childTnLst>
                                </p:cTn>
                              </p:par>
                              <p:par>
                                <p:cTn id="273" presetID="10" presetClass="exit" presetSubtype="0" fill="hold" grpId="1" nodeType="withEffect">
                                  <p:stCondLst>
                                    <p:cond delay="0"/>
                                  </p:stCondLst>
                                  <p:childTnLst>
                                    <p:animEffect transition="out" filter="fade">
                                      <p:cBhvr>
                                        <p:cTn id="274" dur="500"/>
                                        <p:tgtEl>
                                          <p:spTgt spid="7">
                                            <p:txEl>
                                              <p:pRg st="21" end="21"/>
                                            </p:txEl>
                                          </p:spTgt>
                                        </p:tgtEl>
                                      </p:cBhvr>
                                    </p:animEffect>
                                    <p:set>
                                      <p:cBhvr>
                                        <p:cTn id="275" dur="1" fill="hold">
                                          <p:stCondLst>
                                            <p:cond delay="499"/>
                                          </p:stCondLst>
                                        </p:cTn>
                                        <p:tgtEl>
                                          <p:spTgt spid="7">
                                            <p:txEl>
                                              <p:pRg st="21" end="21"/>
                                            </p:txEl>
                                          </p:spTgt>
                                        </p:tgtEl>
                                        <p:attrNameLst>
                                          <p:attrName>style.visibility</p:attrName>
                                        </p:attrNameLst>
                                      </p:cBhvr>
                                      <p:to>
                                        <p:strVal val="hidden"/>
                                      </p:to>
                                    </p:set>
                                  </p:childTnLst>
                                </p:cTn>
                              </p:par>
                              <p:par>
                                <p:cTn id="276" presetID="10" presetClass="exit" presetSubtype="0" fill="hold" grpId="1" nodeType="withEffect">
                                  <p:stCondLst>
                                    <p:cond delay="0"/>
                                  </p:stCondLst>
                                  <p:childTnLst>
                                    <p:animEffect transition="out" filter="fade">
                                      <p:cBhvr>
                                        <p:cTn id="277" dur="500"/>
                                        <p:tgtEl>
                                          <p:spTgt spid="7">
                                            <p:txEl>
                                              <p:pRg st="22" end="22"/>
                                            </p:txEl>
                                          </p:spTgt>
                                        </p:tgtEl>
                                      </p:cBhvr>
                                    </p:animEffect>
                                    <p:set>
                                      <p:cBhvr>
                                        <p:cTn id="278" dur="1" fill="hold">
                                          <p:stCondLst>
                                            <p:cond delay="499"/>
                                          </p:stCondLst>
                                        </p:cTn>
                                        <p:tgtEl>
                                          <p:spTgt spid="7">
                                            <p:txEl>
                                              <p:pRg st="22" end="22"/>
                                            </p:txEl>
                                          </p:spTgt>
                                        </p:tgtEl>
                                        <p:attrNameLst>
                                          <p:attrName>style.visibility</p:attrName>
                                        </p:attrNameLst>
                                      </p:cBhvr>
                                      <p:to>
                                        <p:strVal val="hidden"/>
                                      </p:to>
                                    </p:set>
                                  </p:childTnLst>
                                </p:cTn>
                              </p:par>
                              <p:par>
                                <p:cTn id="279" presetID="10" presetClass="exit" presetSubtype="0" fill="hold" grpId="1" nodeType="withEffect">
                                  <p:stCondLst>
                                    <p:cond delay="0"/>
                                  </p:stCondLst>
                                  <p:childTnLst>
                                    <p:animEffect transition="out" filter="fade">
                                      <p:cBhvr>
                                        <p:cTn id="280" dur="500"/>
                                        <p:tgtEl>
                                          <p:spTgt spid="7">
                                            <p:txEl>
                                              <p:pRg st="23" end="23"/>
                                            </p:txEl>
                                          </p:spTgt>
                                        </p:tgtEl>
                                      </p:cBhvr>
                                    </p:animEffect>
                                    <p:set>
                                      <p:cBhvr>
                                        <p:cTn id="281" dur="1" fill="hold">
                                          <p:stCondLst>
                                            <p:cond delay="499"/>
                                          </p:stCondLst>
                                        </p:cTn>
                                        <p:tgtEl>
                                          <p:spTgt spid="7">
                                            <p:txEl>
                                              <p:pRg st="23" end="23"/>
                                            </p:txEl>
                                          </p:spTgt>
                                        </p:tgtEl>
                                        <p:attrNameLst>
                                          <p:attrName>style.visibility</p:attrName>
                                        </p:attrNameLst>
                                      </p:cBhvr>
                                      <p:to>
                                        <p:strVal val="hidden"/>
                                      </p:to>
                                    </p:set>
                                  </p:childTnLst>
                                </p:cTn>
                              </p:par>
                            </p:childTnLst>
                          </p:cTn>
                        </p:par>
                        <p:par>
                          <p:cTn id="282" fill="hold">
                            <p:stCondLst>
                              <p:cond delay="500"/>
                            </p:stCondLst>
                            <p:childTnLst>
                              <p:par>
                                <p:cTn id="283" presetID="10" presetClass="entr" presetSubtype="0" fill="hold" grpId="0" nodeType="afterEffect">
                                  <p:stCondLst>
                                    <p:cond delay="0"/>
                                  </p:stCondLst>
                                  <p:childTnLst>
                                    <p:set>
                                      <p:cBhvr>
                                        <p:cTn id="284" dur="1" fill="hold">
                                          <p:stCondLst>
                                            <p:cond delay="0"/>
                                          </p:stCondLst>
                                        </p:cTn>
                                        <p:tgtEl>
                                          <p:spTgt spid="8">
                                            <p:txEl>
                                              <p:pRg st="0" end="0"/>
                                            </p:txEl>
                                          </p:spTgt>
                                        </p:tgtEl>
                                        <p:attrNameLst>
                                          <p:attrName>style.visibility</p:attrName>
                                        </p:attrNameLst>
                                      </p:cBhvr>
                                      <p:to>
                                        <p:strVal val="visible"/>
                                      </p:to>
                                    </p:set>
                                    <p:animEffect transition="in" filter="fade">
                                      <p:cBhvr>
                                        <p:cTn id="285" dur="500"/>
                                        <p:tgtEl>
                                          <p:spTgt spid="8">
                                            <p:txEl>
                                              <p:pRg st="0" end="0"/>
                                            </p:txEl>
                                          </p:spTgt>
                                        </p:tgtEl>
                                      </p:cBhvr>
                                    </p:animEffect>
                                  </p:childTnLst>
                                </p:cTn>
                              </p:par>
                            </p:childTnLst>
                          </p:cTn>
                        </p:par>
                        <p:par>
                          <p:cTn id="286" fill="hold">
                            <p:stCondLst>
                              <p:cond delay="1000"/>
                            </p:stCondLst>
                            <p:childTnLst>
                              <p:par>
                                <p:cTn id="287" presetID="10" presetClass="entr" presetSubtype="0" fill="hold" grpId="0" nodeType="afterEffect">
                                  <p:stCondLst>
                                    <p:cond delay="0"/>
                                  </p:stCondLst>
                                  <p:childTnLst>
                                    <p:set>
                                      <p:cBhvr>
                                        <p:cTn id="288" dur="1" fill="hold">
                                          <p:stCondLst>
                                            <p:cond delay="0"/>
                                          </p:stCondLst>
                                        </p:cTn>
                                        <p:tgtEl>
                                          <p:spTgt spid="8">
                                            <p:txEl>
                                              <p:pRg st="1" end="1"/>
                                            </p:txEl>
                                          </p:spTgt>
                                        </p:tgtEl>
                                        <p:attrNameLst>
                                          <p:attrName>style.visibility</p:attrName>
                                        </p:attrNameLst>
                                      </p:cBhvr>
                                      <p:to>
                                        <p:strVal val="visible"/>
                                      </p:to>
                                    </p:set>
                                    <p:animEffect transition="in" filter="fade">
                                      <p:cBhvr>
                                        <p:cTn id="289" dur="500"/>
                                        <p:tgtEl>
                                          <p:spTgt spid="8">
                                            <p:txEl>
                                              <p:pRg st="1" end="1"/>
                                            </p:txEl>
                                          </p:spTgt>
                                        </p:tgtEl>
                                      </p:cBhvr>
                                    </p:animEffect>
                                  </p:childTnLst>
                                </p:cTn>
                              </p:par>
                            </p:childTnLst>
                          </p:cTn>
                        </p:par>
                        <p:par>
                          <p:cTn id="290" fill="hold">
                            <p:stCondLst>
                              <p:cond delay="1500"/>
                            </p:stCondLst>
                            <p:childTnLst>
                              <p:par>
                                <p:cTn id="291" presetID="10" presetClass="entr" presetSubtype="0" fill="hold" grpId="0" nodeType="afterEffect">
                                  <p:stCondLst>
                                    <p:cond delay="0"/>
                                  </p:stCondLst>
                                  <p:childTnLst>
                                    <p:set>
                                      <p:cBhvr>
                                        <p:cTn id="292" dur="1" fill="hold">
                                          <p:stCondLst>
                                            <p:cond delay="0"/>
                                          </p:stCondLst>
                                        </p:cTn>
                                        <p:tgtEl>
                                          <p:spTgt spid="8">
                                            <p:txEl>
                                              <p:pRg st="14" end="14"/>
                                            </p:txEl>
                                          </p:spTgt>
                                        </p:tgtEl>
                                        <p:attrNameLst>
                                          <p:attrName>style.visibility</p:attrName>
                                        </p:attrNameLst>
                                      </p:cBhvr>
                                      <p:to>
                                        <p:strVal val="visible"/>
                                      </p:to>
                                    </p:set>
                                    <p:animEffect transition="in" filter="fade">
                                      <p:cBhvr>
                                        <p:cTn id="293" dur="500"/>
                                        <p:tgtEl>
                                          <p:spTgt spid="8">
                                            <p:txEl>
                                              <p:pRg st="14" end="14"/>
                                            </p:txEl>
                                          </p:spTgt>
                                        </p:tgtEl>
                                      </p:cBhvr>
                                    </p:animEffect>
                                  </p:childTnLst>
                                </p:cTn>
                              </p:par>
                              <p:par>
                                <p:cTn id="294" presetID="10" presetClass="entr" presetSubtype="0" fill="hold" grpId="0" nodeType="withEffect">
                                  <p:stCondLst>
                                    <p:cond delay="200"/>
                                  </p:stCondLst>
                                  <p:childTnLst>
                                    <p:set>
                                      <p:cBhvr>
                                        <p:cTn id="295" dur="1" fill="hold">
                                          <p:stCondLst>
                                            <p:cond delay="0"/>
                                          </p:stCondLst>
                                        </p:cTn>
                                        <p:tgtEl>
                                          <p:spTgt spid="8">
                                            <p:txEl>
                                              <p:pRg st="15" end="15"/>
                                            </p:txEl>
                                          </p:spTgt>
                                        </p:tgtEl>
                                        <p:attrNameLst>
                                          <p:attrName>style.visibility</p:attrName>
                                        </p:attrNameLst>
                                      </p:cBhvr>
                                      <p:to>
                                        <p:strVal val="visible"/>
                                      </p:to>
                                    </p:set>
                                    <p:animEffect transition="in" filter="fade">
                                      <p:cBhvr>
                                        <p:cTn id="296" dur="500"/>
                                        <p:tgtEl>
                                          <p:spTgt spid="8">
                                            <p:txEl>
                                              <p:pRg st="15" end="15"/>
                                            </p:txEl>
                                          </p:spTgt>
                                        </p:tgtEl>
                                      </p:cBhvr>
                                    </p:animEffect>
                                  </p:childTnLst>
                                </p:cTn>
                              </p:par>
                              <p:par>
                                <p:cTn id="297" presetID="10" presetClass="entr" presetSubtype="0" fill="hold" grpId="0" nodeType="withEffect">
                                  <p:stCondLst>
                                    <p:cond delay="400"/>
                                  </p:stCondLst>
                                  <p:childTnLst>
                                    <p:set>
                                      <p:cBhvr>
                                        <p:cTn id="298" dur="1" fill="hold">
                                          <p:stCondLst>
                                            <p:cond delay="0"/>
                                          </p:stCondLst>
                                        </p:cTn>
                                        <p:tgtEl>
                                          <p:spTgt spid="8">
                                            <p:txEl>
                                              <p:pRg st="3" end="3"/>
                                            </p:txEl>
                                          </p:spTgt>
                                        </p:tgtEl>
                                        <p:attrNameLst>
                                          <p:attrName>style.visibility</p:attrName>
                                        </p:attrNameLst>
                                      </p:cBhvr>
                                      <p:to>
                                        <p:strVal val="visible"/>
                                      </p:to>
                                    </p:set>
                                    <p:animEffect transition="in" filter="fade">
                                      <p:cBhvr>
                                        <p:cTn id="299" dur="500"/>
                                        <p:tgtEl>
                                          <p:spTgt spid="8">
                                            <p:txEl>
                                              <p:pRg st="3" end="3"/>
                                            </p:txEl>
                                          </p:spTgt>
                                        </p:tgtEl>
                                      </p:cBhvr>
                                    </p:animEffect>
                                  </p:childTnLst>
                                </p:cTn>
                              </p:par>
                              <p:par>
                                <p:cTn id="300" presetID="10" presetClass="entr" presetSubtype="0" fill="hold" grpId="0" nodeType="withEffect">
                                  <p:stCondLst>
                                    <p:cond delay="700"/>
                                  </p:stCondLst>
                                  <p:childTnLst>
                                    <p:set>
                                      <p:cBhvr>
                                        <p:cTn id="301" dur="1" fill="hold">
                                          <p:stCondLst>
                                            <p:cond delay="0"/>
                                          </p:stCondLst>
                                        </p:cTn>
                                        <p:tgtEl>
                                          <p:spTgt spid="8">
                                            <p:txEl>
                                              <p:pRg st="4" end="4"/>
                                            </p:txEl>
                                          </p:spTgt>
                                        </p:tgtEl>
                                        <p:attrNameLst>
                                          <p:attrName>style.visibility</p:attrName>
                                        </p:attrNameLst>
                                      </p:cBhvr>
                                      <p:to>
                                        <p:strVal val="visible"/>
                                      </p:to>
                                    </p:set>
                                    <p:animEffect transition="in" filter="fade">
                                      <p:cBhvr>
                                        <p:cTn id="302" dur="500"/>
                                        <p:tgtEl>
                                          <p:spTgt spid="8">
                                            <p:txEl>
                                              <p:pRg st="4" end="4"/>
                                            </p:txEl>
                                          </p:spTgt>
                                        </p:tgtEl>
                                      </p:cBhvr>
                                    </p:animEffect>
                                  </p:childTnLst>
                                </p:cTn>
                              </p:par>
                              <p:par>
                                <p:cTn id="303" presetID="10" presetClass="entr" presetSubtype="0" fill="hold" grpId="0" nodeType="withEffect">
                                  <p:stCondLst>
                                    <p:cond delay="900"/>
                                  </p:stCondLst>
                                  <p:childTnLst>
                                    <p:set>
                                      <p:cBhvr>
                                        <p:cTn id="304" dur="1" fill="hold">
                                          <p:stCondLst>
                                            <p:cond delay="0"/>
                                          </p:stCondLst>
                                        </p:cTn>
                                        <p:tgtEl>
                                          <p:spTgt spid="8">
                                            <p:txEl>
                                              <p:pRg st="5" end="5"/>
                                            </p:txEl>
                                          </p:spTgt>
                                        </p:tgtEl>
                                        <p:attrNameLst>
                                          <p:attrName>style.visibility</p:attrName>
                                        </p:attrNameLst>
                                      </p:cBhvr>
                                      <p:to>
                                        <p:strVal val="visible"/>
                                      </p:to>
                                    </p:set>
                                    <p:animEffect transition="in" filter="fade">
                                      <p:cBhvr>
                                        <p:cTn id="305" dur="500"/>
                                        <p:tgtEl>
                                          <p:spTgt spid="8">
                                            <p:txEl>
                                              <p:pRg st="5" end="5"/>
                                            </p:txEl>
                                          </p:spTgt>
                                        </p:tgtEl>
                                      </p:cBhvr>
                                    </p:animEffect>
                                  </p:childTnLst>
                                </p:cTn>
                              </p:par>
                              <p:par>
                                <p:cTn id="306" presetID="10" presetClass="entr" presetSubtype="0" fill="hold" grpId="0" nodeType="withEffect">
                                  <p:stCondLst>
                                    <p:cond delay="1100"/>
                                  </p:stCondLst>
                                  <p:childTnLst>
                                    <p:set>
                                      <p:cBhvr>
                                        <p:cTn id="307" dur="1" fill="hold">
                                          <p:stCondLst>
                                            <p:cond delay="0"/>
                                          </p:stCondLst>
                                        </p:cTn>
                                        <p:tgtEl>
                                          <p:spTgt spid="8">
                                            <p:txEl>
                                              <p:pRg st="6" end="6"/>
                                            </p:txEl>
                                          </p:spTgt>
                                        </p:tgtEl>
                                        <p:attrNameLst>
                                          <p:attrName>style.visibility</p:attrName>
                                        </p:attrNameLst>
                                      </p:cBhvr>
                                      <p:to>
                                        <p:strVal val="visible"/>
                                      </p:to>
                                    </p:set>
                                    <p:animEffect transition="in" filter="fade">
                                      <p:cBhvr>
                                        <p:cTn id="308" dur="500"/>
                                        <p:tgtEl>
                                          <p:spTgt spid="8">
                                            <p:txEl>
                                              <p:pRg st="6" end="6"/>
                                            </p:txEl>
                                          </p:spTgt>
                                        </p:tgtEl>
                                      </p:cBhvr>
                                    </p:animEffect>
                                  </p:childTnLst>
                                </p:cTn>
                              </p:par>
                              <p:par>
                                <p:cTn id="309" presetID="10" presetClass="entr" presetSubtype="0" fill="hold" grpId="0" nodeType="withEffect">
                                  <p:stCondLst>
                                    <p:cond delay="1300"/>
                                  </p:stCondLst>
                                  <p:childTnLst>
                                    <p:set>
                                      <p:cBhvr>
                                        <p:cTn id="310" dur="1" fill="hold">
                                          <p:stCondLst>
                                            <p:cond delay="0"/>
                                          </p:stCondLst>
                                        </p:cTn>
                                        <p:tgtEl>
                                          <p:spTgt spid="8">
                                            <p:txEl>
                                              <p:pRg st="7" end="7"/>
                                            </p:txEl>
                                          </p:spTgt>
                                        </p:tgtEl>
                                        <p:attrNameLst>
                                          <p:attrName>style.visibility</p:attrName>
                                        </p:attrNameLst>
                                      </p:cBhvr>
                                      <p:to>
                                        <p:strVal val="visible"/>
                                      </p:to>
                                    </p:set>
                                    <p:animEffect transition="in" filter="fade">
                                      <p:cBhvr>
                                        <p:cTn id="311" dur="500"/>
                                        <p:tgtEl>
                                          <p:spTgt spid="8">
                                            <p:txEl>
                                              <p:pRg st="7" end="7"/>
                                            </p:txEl>
                                          </p:spTgt>
                                        </p:tgtEl>
                                      </p:cBhvr>
                                    </p:animEffect>
                                  </p:childTnLst>
                                </p:cTn>
                              </p:par>
                              <p:par>
                                <p:cTn id="312" presetID="10" presetClass="entr" presetSubtype="0" fill="hold" grpId="0" nodeType="withEffect">
                                  <p:stCondLst>
                                    <p:cond delay="1500"/>
                                  </p:stCondLst>
                                  <p:childTnLst>
                                    <p:set>
                                      <p:cBhvr>
                                        <p:cTn id="313" dur="1" fill="hold">
                                          <p:stCondLst>
                                            <p:cond delay="0"/>
                                          </p:stCondLst>
                                        </p:cTn>
                                        <p:tgtEl>
                                          <p:spTgt spid="8">
                                            <p:txEl>
                                              <p:pRg st="8" end="8"/>
                                            </p:txEl>
                                          </p:spTgt>
                                        </p:tgtEl>
                                        <p:attrNameLst>
                                          <p:attrName>style.visibility</p:attrName>
                                        </p:attrNameLst>
                                      </p:cBhvr>
                                      <p:to>
                                        <p:strVal val="visible"/>
                                      </p:to>
                                    </p:set>
                                    <p:animEffect transition="in" filter="fade">
                                      <p:cBhvr>
                                        <p:cTn id="314" dur="500"/>
                                        <p:tgtEl>
                                          <p:spTgt spid="8">
                                            <p:txEl>
                                              <p:pRg st="8" end="8"/>
                                            </p:txEl>
                                          </p:spTgt>
                                        </p:tgtEl>
                                      </p:cBhvr>
                                    </p:animEffect>
                                  </p:childTnLst>
                                </p:cTn>
                              </p:par>
                              <p:par>
                                <p:cTn id="315" presetID="10" presetClass="entr" presetSubtype="0" fill="hold" grpId="0" nodeType="withEffect">
                                  <p:stCondLst>
                                    <p:cond delay="1800"/>
                                  </p:stCondLst>
                                  <p:childTnLst>
                                    <p:set>
                                      <p:cBhvr>
                                        <p:cTn id="316" dur="1" fill="hold">
                                          <p:stCondLst>
                                            <p:cond delay="0"/>
                                          </p:stCondLst>
                                        </p:cTn>
                                        <p:tgtEl>
                                          <p:spTgt spid="8">
                                            <p:txEl>
                                              <p:pRg st="9" end="9"/>
                                            </p:txEl>
                                          </p:spTgt>
                                        </p:tgtEl>
                                        <p:attrNameLst>
                                          <p:attrName>style.visibility</p:attrName>
                                        </p:attrNameLst>
                                      </p:cBhvr>
                                      <p:to>
                                        <p:strVal val="visible"/>
                                      </p:to>
                                    </p:set>
                                    <p:animEffect transition="in" filter="fade">
                                      <p:cBhvr>
                                        <p:cTn id="317" dur="500"/>
                                        <p:tgtEl>
                                          <p:spTgt spid="8">
                                            <p:txEl>
                                              <p:pRg st="9" end="9"/>
                                            </p:txEl>
                                          </p:spTgt>
                                        </p:tgtEl>
                                      </p:cBhvr>
                                    </p:animEffect>
                                  </p:childTnLst>
                                </p:cTn>
                              </p:par>
                            </p:childTnLst>
                          </p:cTn>
                        </p:par>
                        <p:par>
                          <p:cTn id="318" fill="hold">
                            <p:stCondLst>
                              <p:cond delay="3800"/>
                            </p:stCondLst>
                            <p:childTnLst>
                              <p:par>
                                <p:cTn id="319" presetID="10" presetClass="entr" presetSubtype="0" fill="hold" nodeType="afterEffect">
                                  <p:stCondLst>
                                    <p:cond delay="0"/>
                                  </p:stCondLst>
                                  <p:childTnLst>
                                    <p:set>
                                      <p:cBhvr>
                                        <p:cTn id="320" dur="1" fill="hold">
                                          <p:stCondLst>
                                            <p:cond delay="0"/>
                                          </p:stCondLst>
                                        </p:cTn>
                                        <p:tgtEl>
                                          <p:spTgt spid="8">
                                            <p:txEl>
                                              <p:pRg st="17" end="17"/>
                                            </p:txEl>
                                          </p:spTgt>
                                        </p:tgtEl>
                                        <p:attrNameLst>
                                          <p:attrName>style.visibility</p:attrName>
                                        </p:attrNameLst>
                                      </p:cBhvr>
                                      <p:to>
                                        <p:strVal val="visible"/>
                                      </p:to>
                                    </p:set>
                                    <p:animEffect transition="in" filter="fade">
                                      <p:cBhvr>
                                        <p:cTn id="321" dur="500"/>
                                        <p:tgtEl>
                                          <p:spTgt spid="8">
                                            <p:txEl>
                                              <p:pRg st="17" end="17"/>
                                            </p:txEl>
                                          </p:spTgt>
                                        </p:tgtEl>
                                      </p:cBhvr>
                                    </p:animEffect>
                                  </p:childTnLst>
                                </p:cTn>
                              </p:par>
                              <p:par>
                                <p:cTn id="322" presetID="10" presetClass="entr" presetSubtype="0" fill="hold" nodeType="withEffect">
                                  <p:stCondLst>
                                    <p:cond delay="300"/>
                                  </p:stCondLst>
                                  <p:childTnLst>
                                    <p:set>
                                      <p:cBhvr>
                                        <p:cTn id="323" dur="1" fill="hold">
                                          <p:stCondLst>
                                            <p:cond delay="0"/>
                                          </p:stCondLst>
                                        </p:cTn>
                                        <p:tgtEl>
                                          <p:spTgt spid="8">
                                            <p:txEl>
                                              <p:pRg st="18" end="18"/>
                                            </p:txEl>
                                          </p:spTgt>
                                        </p:tgtEl>
                                        <p:attrNameLst>
                                          <p:attrName>style.visibility</p:attrName>
                                        </p:attrNameLst>
                                      </p:cBhvr>
                                      <p:to>
                                        <p:strVal val="visible"/>
                                      </p:to>
                                    </p:set>
                                    <p:animEffect transition="in" filter="fade">
                                      <p:cBhvr>
                                        <p:cTn id="324" dur="500"/>
                                        <p:tgtEl>
                                          <p:spTgt spid="8">
                                            <p:txEl>
                                              <p:pRg st="18" end="18"/>
                                            </p:txEl>
                                          </p:spTgt>
                                        </p:tgtEl>
                                      </p:cBhvr>
                                    </p:animEffect>
                                  </p:childTnLst>
                                </p:cTn>
                              </p:par>
                              <p:par>
                                <p:cTn id="325" presetID="10" presetClass="entr" presetSubtype="0" fill="hold" nodeType="withEffect">
                                  <p:stCondLst>
                                    <p:cond delay="500"/>
                                  </p:stCondLst>
                                  <p:childTnLst>
                                    <p:set>
                                      <p:cBhvr>
                                        <p:cTn id="326" dur="1" fill="hold">
                                          <p:stCondLst>
                                            <p:cond delay="0"/>
                                          </p:stCondLst>
                                        </p:cTn>
                                        <p:tgtEl>
                                          <p:spTgt spid="8">
                                            <p:txEl>
                                              <p:pRg st="19" end="19"/>
                                            </p:txEl>
                                          </p:spTgt>
                                        </p:tgtEl>
                                        <p:attrNameLst>
                                          <p:attrName>style.visibility</p:attrName>
                                        </p:attrNameLst>
                                      </p:cBhvr>
                                      <p:to>
                                        <p:strVal val="visible"/>
                                      </p:to>
                                    </p:set>
                                    <p:animEffect transition="in" filter="fade">
                                      <p:cBhvr>
                                        <p:cTn id="327" dur="500"/>
                                        <p:tgtEl>
                                          <p:spTgt spid="8">
                                            <p:txEl>
                                              <p:pRg st="19" end="19"/>
                                            </p:txEl>
                                          </p:spTgt>
                                        </p:tgtEl>
                                      </p:cBhvr>
                                    </p:animEffect>
                                  </p:childTnLst>
                                </p:cTn>
                              </p:par>
                              <p:par>
                                <p:cTn id="328" presetID="10" presetClass="entr" presetSubtype="0" fill="hold" nodeType="withEffect">
                                  <p:stCondLst>
                                    <p:cond delay="700"/>
                                  </p:stCondLst>
                                  <p:childTnLst>
                                    <p:set>
                                      <p:cBhvr>
                                        <p:cTn id="329" dur="1" fill="hold">
                                          <p:stCondLst>
                                            <p:cond delay="0"/>
                                          </p:stCondLst>
                                        </p:cTn>
                                        <p:tgtEl>
                                          <p:spTgt spid="8">
                                            <p:txEl>
                                              <p:pRg st="20" end="20"/>
                                            </p:txEl>
                                          </p:spTgt>
                                        </p:tgtEl>
                                        <p:attrNameLst>
                                          <p:attrName>style.visibility</p:attrName>
                                        </p:attrNameLst>
                                      </p:cBhvr>
                                      <p:to>
                                        <p:strVal val="visible"/>
                                      </p:to>
                                    </p:set>
                                    <p:animEffect transition="in" filter="fade">
                                      <p:cBhvr>
                                        <p:cTn id="330" dur="500"/>
                                        <p:tgtEl>
                                          <p:spTgt spid="8">
                                            <p:txEl>
                                              <p:pRg st="20" end="20"/>
                                            </p:txEl>
                                          </p:spTgt>
                                        </p:tgtEl>
                                      </p:cBhvr>
                                    </p:animEffect>
                                  </p:childTnLst>
                                </p:cTn>
                              </p:par>
                              <p:par>
                                <p:cTn id="331" presetID="10" presetClass="entr" presetSubtype="0" fill="hold" nodeType="withEffect">
                                  <p:stCondLst>
                                    <p:cond delay="1000"/>
                                  </p:stCondLst>
                                  <p:childTnLst>
                                    <p:set>
                                      <p:cBhvr>
                                        <p:cTn id="332" dur="1" fill="hold">
                                          <p:stCondLst>
                                            <p:cond delay="0"/>
                                          </p:stCondLst>
                                        </p:cTn>
                                        <p:tgtEl>
                                          <p:spTgt spid="8">
                                            <p:txEl>
                                              <p:pRg st="21" end="21"/>
                                            </p:txEl>
                                          </p:spTgt>
                                        </p:tgtEl>
                                        <p:attrNameLst>
                                          <p:attrName>style.visibility</p:attrName>
                                        </p:attrNameLst>
                                      </p:cBhvr>
                                      <p:to>
                                        <p:strVal val="visible"/>
                                      </p:to>
                                    </p:set>
                                    <p:animEffect transition="in" filter="fade">
                                      <p:cBhvr>
                                        <p:cTn id="333" dur="500"/>
                                        <p:tgtEl>
                                          <p:spTgt spid="8">
                                            <p:txEl>
                                              <p:pRg st="21" end="21"/>
                                            </p:txEl>
                                          </p:spTgt>
                                        </p:tgtEl>
                                      </p:cBhvr>
                                    </p:animEffect>
                                  </p:childTnLst>
                                </p:cTn>
                              </p:par>
                              <p:par>
                                <p:cTn id="334" presetID="10" presetClass="entr" presetSubtype="0" fill="hold" nodeType="withEffect">
                                  <p:stCondLst>
                                    <p:cond delay="1200"/>
                                  </p:stCondLst>
                                  <p:childTnLst>
                                    <p:set>
                                      <p:cBhvr>
                                        <p:cTn id="335" dur="1" fill="hold">
                                          <p:stCondLst>
                                            <p:cond delay="0"/>
                                          </p:stCondLst>
                                        </p:cTn>
                                        <p:tgtEl>
                                          <p:spTgt spid="8">
                                            <p:txEl>
                                              <p:pRg st="22" end="22"/>
                                            </p:txEl>
                                          </p:spTgt>
                                        </p:tgtEl>
                                        <p:attrNameLst>
                                          <p:attrName>style.visibility</p:attrName>
                                        </p:attrNameLst>
                                      </p:cBhvr>
                                      <p:to>
                                        <p:strVal val="visible"/>
                                      </p:to>
                                    </p:set>
                                    <p:animEffect transition="in" filter="fade">
                                      <p:cBhvr>
                                        <p:cTn id="336" dur="500"/>
                                        <p:tgtEl>
                                          <p:spTgt spid="8">
                                            <p:txEl>
                                              <p:pRg st="22" end="2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6" grpId="0" build="allAtOnce"/>
      <p:bldP spid="7" grpId="0" build="allAtOnce"/>
      <p:bldP spid="7" grpId="1" build="allAtOnce"/>
      <p:bldP spid="8" grpId="0" build="allAtOnce"/>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hat's the Difference?"/>
          <p:cNvSpPr>
            <a:spLocks noGrp="1"/>
          </p:cNvSpPr>
          <p:nvPr>
            <p:ph type="title"/>
          </p:nvPr>
        </p:nvSpPr>
        <p:spPr/>
        <p:txBody>
          <a:bodyPr/>
          <a:lstStyle/>
          <a:p>
            <a:r>
              <a:rPr lang="en-US" dirty="0">
                <a:solidFill>
                  <a:srgbClr val="FFFF00"/>
                </a:solidFill>
              </a:rPr>
              <a:t>What’s The Difference?</a:t>
            </a:r>
          </a:p>
        </p:txBody>
      </p:sp>
      <p:sp>
        <p:nvSpPr>
          <p:cNvPr id="3" name="Effectiveness Rates"/>
          <p:cNvSpPr>
            <a:spLocks noGrp="1"/>
          </p:cNvSpPr>
          <p:nvPr>
            <p:ph idx="1"/>
          </p:nvPr>
        </p:nvSpPr>
        <p:spPr>
          <a:xfrm>
            <a:off x="457200" y="1369463"/>
            <a:ext cx="8229600" cy="4709160"/>
          </a:xfrm>
        </p:spPr>
        <p:txBody>
          <a:bodyPr numCol="2">
            <a:noAutofit/>
          </a:bodyPr>
          <a:lstStyle/>
          <a:p>
            <a:pPr marL="0" indent="0" algn="ctr">
              <a:buNone/>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Natural Family Planning</a:t>
            </a:r>
          </a:p>
          <a:p>
            <a:pPr marL="0" indent="0" algn="ctr">
              <a:buNone/>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Effectiveness Rates</a:t>
            </a:r>
          </a:p>
          <a:p>
            <a:pPr>
              <a:buNone/>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p>
          <a:p>
            <a:pPr marL="0" indent="0">
              <a:lnSpc>
                <a:spcPts val="2800"/>
              </a:lnSpc>
              <a:spcBef>
                <a:spcPts val="600"/>
              </a:spcBef>
              <a:buNone/>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Sympto-Thermal and Ovulation methods have up to </a:t>
            </a:r>
            <a:r>
              <a:rPr lang="en-US" sz="1800" dirty="0">
                <a:ln w="18415" cmpd="sng">
                  <a:solidFill>
                    <a:srgbClr val="FFFFFF"/>
                  </a:solidFill>
                  <a:prstDash val="solid"/>
                </a:ln>
                <a:solidFill>
                  <a:srgbClr val="FFFF00"/>
                </a:solidFill>
                <a:effectLst>
                  <a:outerShdw blurRad="63500" dir="3600000" algn="tl" rotWithShape="0">
                    <a:srgbClr val="000000">
                      <a:alpha val="70000"/>
                    </a:srgbClr>
                  </a:outerShdw>
                </a:effectLst>
              </a:rPr>
              <a:t>99% effectiveness rate </a:t>
            </a: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if properly learned and used according to instructions for avoiding or delaying pregnancy.</a:t>
            </a:r>
          </a:p>
          <a:p>
            <a:pPr>
              <a:buNone/>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buNone/>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buNone/>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buNone/>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buNone/>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0" indent="0" algn="ctr">
              <a:buNone/>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Contraception</a:t>
            </a:r>
          </a:p>
          <a:p>
            <a:pPr marL="0" indent="0" algn="ctr">
              <a:buNone/>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Effectiveness Rates</a:t>
            </a:r>
          </a:p>
          <a:p>
            <a:pPr marL="0" indent="0">
              <a:buNone/>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230188" indent="-230188">
              <a:spcBef>
                <a:spcPts val="600"/>
              </a:spcBef>
              <a:buFont typeface="Arial" pitchFamily="34" charset="0"/>
              <a:buChar cha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Pill, patch, rings = 92%</a:t>
            </a:r>
          </a:p>
          <a:p>
            <a:pPr marL="230188" indent="-230188">
              <a:spcBef>
                <a:spcPts val="600"/>
              </a:spcBef>
              <a:buFont typeface="Arial" pitchFamily="34" charset="0"/>
              <a:buChar cha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Injectables = 97%</a:t>
            </a:r>
          </a:p>
          <a:p>
            <a:pPr marL="230188" indent="-230188">
              <a:spcBef>
                <a:spcPts val="600"/>
              </a:spcBef>
              <a:buFont typeface="Arial" pitchFamily="34" charset="0"/>
              <a:buChar cha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IUD = 98-99%</a:t>
            </a:r>
          </a:p>
          <a:p>
            <a:pPr marL="230188" indent="-230188">
              <a:spcBef>
                <a:spcPts val="600"/>
              </a:spcBef>
              <a:buFont typeface="Arial" pitchFamily="34" charset="0"/>
              <a:buChar cha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Diaphragm = 84%</a:t>
            </a:r>
          </a:p>
          <a:p>
            <a:pPr marL="230188" indent="-230188">
              <a:spcBef>
                <a:spcPts val="600"/>
              </a:spcBef>
              <a:buFont typeface="Arial" pitchFamily="34" charset="0"/>
              <a:buChar cha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Cervical Cap = 68-84%</a:t>
            </a:r>
          </a:p>
          <a:p>
            <a:pPr marL="230188" indent="-230188">
              <a:spcBef>
                <a:spcPts val="600"/>
              </a:spcBef>
              <a:buFont typeface="Arial" pitchFamily="34" charset="0"/>
              <a:buChar cha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Condoms = Male-85%, Females-79%</a:t>
            </a:r>
          </a:p>
          <a:p>
            <a:pPr marL="230188" indent="-230188">
              <a:spcBef>
                <a:spcPts val="600"/>
              </a:spcBef>
              <a:buFont typeface="Arial" pitchFamily="34" charset="0"/>
              <a:buChar cha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Spermicides-71%</a:t>
            </a:r>
          </a:p>
          <a:p>
            <a:pPr marL="230188" indent="-230188">
              <a:spcBef>
                <a:spcPts val="600"/>
              </a:spcBef>
              <a:buFont typeface="Arial" pitchFamily="34" charset="0"/>
              <a:buChar cha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Withdrawal 73%</a:t>
            </a:r>
          </a:p>
          <a:p>
            <a:pPr marL="230188" indent="-230188">
              <a:spcBef>
                <a:spcPts val="600"/>
              </a:spcBef>
              <a:buFont typeface="Arial" pitchFamily="34" charset="0"/>
              <a:buChar cha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Surgical Sterilization = 99%</a:t>
            </a:r>
          </a:p>
        </p:txBody>
      </p:sp>
      <p:sp>
        <p:nvSpPr>
          <p:cNvPr id="6" name="Medical Differences" hidden="1"/>
          <p:cNvSpPr txBox="1">
            <a:spLocks/>
          </p:cNvSpPr>
          <p:nvPr/>
        </p:nvSpPr>
        <p:spPr>
          <a:xfrm>
            <a:off x="460738" y="1373001"/>
            <a:ext cx="8229600" cy="4709160"/>
          </a:xfrm>
          <a:prstGeom prst="rect">
            <a:avLst/>
          </a:prstGeom>
        </p:spPr>
        <p:txBody>
          <a:bodyPr vert="horz" numCol="2">
            <a:noAutofit/>
          </a:bodyPr>
          <a:lstStyle/>
          <a:p>
            <a:pPr marL="0" marR="0" lvl="0" indent="0" algn="ctr"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r>
              <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rPr>
              <a:t>Natural Family Planning</a:t>
            </a:r>
          </a:p>
          <a:p>
            <a:pPr lvl="0" eaLnBrk="1" fontAlgn="auto" hangingPunct="1">
              <a:spcBef>
                <a:spcPct val="20000"/>
              </a:spcBef>
              <a:spcAft>
                <a:spcPts val="0"/>
              </a:spcAft>
              <a:buClr>
                <a:schemeClr val="tx1">
                  <a:shade val="95000"/>
                </a:schemeClr>
              </a:buClr>
              <a:buSzPct val="65000"/>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Medical Differences</a:t>
            </a:r>
          </a:p>
          <a:p>
            <a:pPr marL="548640" lvl="0" indent="-411480" algn="l" eaLnBrk="1" fontAlgn="auto" hangingPunct="1">
              <a:spcBef>
                <a:spcPct val="20000"/>
              </a:spcBef>
              <a:spcAft>
                <a:spcPts val="0"/>
              </a:spcAft>
              <a:buClr>
                <a:schemeClr val="tx1">
                  <a:shade val="95000"/>
                </a:schemeClr>
              </a:buClr>
              <a:buSzPct val="65000"/>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 </a:t>
            </a:r>
          </a:p>
          <a:p>
            <a:pPr marL="233363" lvl="0" indent="-233363" algn="l" eaLnBrk="1" fontAlgn="auto" hangingPunct="1">
              <a:lnSpc>
                <a:spcPts val="1500"/>
              </a:lnSpc>
              <a:spcBef>
                <a:spcPts val="1200"/>
              </a:spcBef>
              <a:spcAft>
                <a:spcPts val="0"/>
              </a:spcAft>
              <a:buClr>
                <a:schemeClr val="tx1">
                  <a:shade val="95000"/>
                </a:schemeClr>
              </a:buClr>
              <a:buSzPct val="65000"/>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No health risks to woman from use</a:t>
            </a:r>
          </a:p>
          <a:p>
            <a:pPr marL="233363" lvl="0" indent="-233363" algn="l" eaLnBrk="1" fontAlgn="auto" hangingPunct="1">
              <a:lnSpc>
                <a:spcPts val="1500"/>
              </a:lnSpc>
              <a:spcBef>
                <a:spcPts val="1200"/>
              </a:spcBef>
              <a:spcAft>
                <a:spcPts val="0"/>
              </a:spcAft>
              <a:buClr>
                <a:schemeClr val="tx1">
                  <a:shade val="95000"/>
                </a:schemeClr>
              </a:buClr>
              <a:buSzPct val="65000"/>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Harmless to child if conception occurs while using</a:t>
            </a:r>
          </a:p>
          <a:p>
            <a:pPr marL="233363" lvl="0" indent="-233363" algn="l" eaLnBrk="1" fontAlgn="auto" hangingPunct="1">
              <a:lnSpc>
                <a:spcPts val="1500"/>
              </a:lnSpc>
              <a:spcBef>
                <a:spcPts val="1200"/>
              </a:spcBef>
              <a:spcAft>
                <a:spcPts val="0"/>
              </a:spcAft>
              <a:buClr>
                <a:schemeClr val="tx1">
                  <a:shade val="95000"/>
                </a:schemeClr>
              </a:buClr>
              <a:buSzPct val="65000"/>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Works with fertility cycles and for all women in any phase of reproductive life</a:t>
            </a:r>
          </a:p>
          <a:p>
            <a:pPr marL="233363" lvl="0" indent="-233363" algn="l" eaLnBrk="1" fontAlgn="auto" hangingPunct="1">
              <a:lnSpc>
                <a:spcPts val="1500"/>
              </a:lnSpc>
              <a:spcBef>
                <a:spcPts val="1200"/>
              </a:spcBef>
              <a:spcAft>
                <a:spcPts val="0"/>
              </a:spcAft>
              <a:buClr>
                <a:schemeClr val="tx1">
                  <a:shade val="95000"/>
                </a:schemeClr>
              </a:buClr>
              <a:buSzPct val="65000"/>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No impact on future fertility</a:t>
            </a:r>
          </a:p>
          <a:p>
            <a:pPr marR="0" lvl="0" algn="ctr"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endPar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endParaRPr>
          </a:p>
          <a:p>
            <a:pPr marR="0" lvl="0" algn="ctr"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a:p>
            <a:pPr marR="0" lvl="0" algn="ctr"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endPar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endParaRPr>
          </a:p>
          <a:p>
            <a:pPr marR="0" lvl="0" algn="ctr"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endPar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endParaRPr>
          </a:p>
          <a:p>
            <a:pPr marR="0" lvl="0" algn="ctr"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endPar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endParaRPr>
          </a:p>
          <a:p>
            <a:pPr marR="0" lvl="0"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r>
              <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rPr>
              <a:t> Contraception</a:t>
            </a:r>
          </a:p>
          <a:p>
            <a:pPr lvl="0" eaLnBrk="1" fontAlgn="auto" hangingPunct="1">
              <a:spcBef>
                <a:spcPct val="20000"/>
              </a:spcBef>
              <a:spcAft>
                <a:spcPts val="0"/>
              </a:spcAft>
              <a:buClr>
                <a:schemeClr val="tx1">
                  <a:shade val="95000"/>
                </a:schemeClr>
              </a:buClr>
              <a:buSzPct val="65000"/>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Medical Differences</a:t>
            </a:r>
          </a:p>
          <a:p>
            <a:pPr lvl="0" eaLnBrk="1" fontAlgn="auto" hangingPunct="1">
              <a:spcBef>
                <a:spcPct val="20000"/>
              </a:spcBef>
              <a:spcAft>
                <a:spcPts val="0"/>
              </a:spcAft>
              <a:buClr>
                <a:schemeClr val="tx1">
                  <a:shade val="95000"/>
                </a:schemeClr>
              </a:buClr>
              <a:buSzPct val="65000"/>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233363" indent="-233363" algn="l" eaLnBrk="1" fontAlgn="auto" hangingPunct="1">
              <a:lnSpc>
                <a:spcPts val="1500"/>
              </a:lnSpc>
              <a:spcBef>
                <a:spcPts val="1200"/>
              </a:spcBef>
              <a:spcAft>
                <a:spcPts val="0"/>
              </a:spcAft>
              <a:buClr>
                <a:schemeClr val="tx1">
                  <a:shade val="95000"/>
                </a:schemeClr>
              </a:buClr>
              <a:buSzPct val="65000"/>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Possible physical side effects to woman from use</a:t>
            </a:r>
          </a:p>
          <a:p>
            <a:pPr marL="233363" indent="-233363" algn="l" eaLnBrk="1" fontAlgn="auto" hangingPunct="1">
              <a:lnSpc>
                <a:spcPts val="1500"/>
              </a:lnSpc>
              <a:spcBef>
                <a:spcPts val="1200"/>
              </a:spcBef>
              <a:spcAft>
                <a:spcPts val="0"/>
              </a:spcAft>
              <a:buClr>
                <a:schemeClr val="tx1">
                  <a:shade val="95000"/>
                </a:schemeClr>
              </a:buClr>
              <a:buSzPct val="65000"/>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May lead to early abortion if child is conceived while using</a:t>
            </a:r>
          </a:p>
          <a:p>
            <a:pPr marL="233363" indent="-233363" algn="l" eaLnBrk="1" fontAlgn="auto" hangingPunct="1">
              <a:lnSpc>
                <a:spcPts val="1500"/>
              </a:lnSpc>
              <a:spcBef>
                <a:spcPts val="1200"/>
              </a:spcBef>
              <a:spcAft>
                <a:spcPts val="0"/>
              </a:spcAft>
              <a:buClr>
                <a:schemeClr val="tx1">
                  <a:shade val="95000"/>
                </a:schemeClr>
              </a:buClr>
              <a:buSzPct val="65000"/>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Suppresses or eliminates fertility</a:t>
            </a:r>
          </a:p>
          <a:p>
            <a:pPr marL="233363" indent="-233363" algn="l" eaLnBrk="1" fontAlgn="auto" hangingPunct="1">
              <a:lnSpc>
                <a:spcPts val="1500"/>
              </a:lnSpc>
              <a:spcBef>
                <a:spcPts val="1200"/>
              </a:spcBef>
              <a:spcAft>
                <a:spcPts val="0"/>
              </a:spcAft>
              <a:buClr>
                <a:schemeClr val="tx1">
                  <a:shade val="95000"/>
                </a:schemeClr>
              </a:buClr>
              <a:buSzPct val="65000"/>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May impact future fertility</a:t>
            </a:r>
          </a:p>
          <a:p>
            <a:pPr marL="0" marR="0" lvl="0" indent="0"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endPar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endParaRPr>
          </a:p>
        </p:txBody>
      </p:sp>
      <p:sp>
        <p:nvSpPr>
          <p:cNvPr id="7" name="Moral Differences" hidden="1"/>
          <p:cNvSpPr txBox="1">
            <a:spLocks/>
          </p:cNvSpPr>
          <p:nvPr/>
        </p:nvSpPr>
        <p:spPr>
          <a:xfrm>
            <a:off x="464280" y="1365912"/>
            <a:ext cx="8382007" cy="5151845"/>
          </a:xfrm>
          <a:prstGeom prst="rect">
            <a:avLst/>
          </a:prstGeom>
        </p:spPr>
        <p:txBody>
          <a:bodyPr vert="horz" numCol="2">
            <a:noAutofit/>
          </a:bodyPr>
          <a:lstStyle/>
          <a:p>
            <a:pPr marL="0" marR="0" lvl="0" indent="0" algn="ctr"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r>
              <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rPr>
              <a:t>Natural Family Planning</a:t>
            </a:r>
          </a:p>
          <a:p>
            <a:pPr lvl="0" eaLnBrk="1" fontAlgn="auto" hangingPunct="1">
              <a:spcBef>
                <a:spcPct val="20000"/>
              </a:spcBef>
              <a:spcAft>
                <a:spcPts val="0"/>
              </a:spcAft>
              <a:buClr>
                <a:schemeClr val="tx1">
                  <a:shade val="95000"/>
                </a:schemeClr>
              </a:buClr>
              <a:buSzPct val="65000"/>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Moral Differences</a:t>
            </a:r>
          </a:p>
          <a:p>
            <a:pPr lvl="0" indent="-411480" algn="l" eaLnBrk="1" fontAlgn="auto" hangingPunct="1">
              <a:lnSpc>
                <a:spcPts val="1000"/>
              </a:lnSpc>
              <a:spcBef>
                <a:spcPts val="0"/>
              </a:spcBef>
              <a:spcAft>
                <a:spcPts val="0"/>
              </a:spcAft>
              <a:buClr>
                <a:schemeClr val="tx1">
                  <a:shade val="95000"/>
                </a:schemeClr>
              </a:buClr>
              <a:buSzPct val="65000"/>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 </a:t>
            </a:r>
            <a:endParaRPr lang="en-US" sz="9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a:p>
            <a:pPr marL="233363" indent="-233363" algn="l">
              <a:lnSpc>
                <a:spcPts val="16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Unitive &amp; procreative elements present</a:t>
            </a:r>
          </a:p>
          <a:p>
            <a:pPr marL="233363" indent="-233363" algn="l">
              <a:lnSpc>
                <a:spcPts val="16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Conscious choice to engage in or avoid sexual intercourse during fertile times</a:t>
            </a:r>
          </a:p>
          <a:p>
            <a:pPr marL="233363" indent="-233363" algn="l">
              <a:lnSpc>
                <a:spcPts val="16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Promotes viewing fertility as a gift</a:t>
            </a:r>
          </a:p>
          <a:p>
            <a:pPr marL="233363" indent="-233363" algn="l">
              <a:lnSpc>
                <a:spcPts val="16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Promotes idea of “children as gift”</a:t>
            </a:r>
          </a:p>
          <a:p>
            <a:pPr marL="233363" indent="-233363" algn="l">
              <a:lnSpc>
                <a:spcPts val="16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Promotes self mastery, maturity, generosity</a:t>
            </a:r>
          </a:p>
          <a:p>
            <a:pPr marL="233363" indent="-233363" algn="l">
              <a:lnSpc>
                <a:spcPts val="16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Fosters acceptance to new life and unplanned pregnancy</a:t>
            </a:r>
          </a:p>
          <a:p>
            <a:pPr marL="233363" indent="-233363" algn="l">
              <a:lnSpc>
                <a:spcPts val="16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Fosters responsible sexual behavior</a:t>
            </a:r>
          </a:p>
          <a:p>
            <a:pPr marR="0" lvl="0"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r>
              <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rPr>
              <a:t> </a:t>
            </a:r>
          </a:p>
          <a:p>
            <a:pPr marR="0" lvl="0"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endPar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endParaRPr>
          </a:p>
          <a:p>
            <a:pPr marR="0" lvl="0"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endPar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endParaRPr>
          </a:p>
          <a:p>
            <a:pPr marR="0" lvl="0"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r>
              <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rPr>
              <a:t>Contraception</a:t>
            </a:r>
          </a:p>
          <a:p>
            <a:pPr lvl="0" eaLnBrk="1" fontAlgn="auto" hangingPunct="1">
              <a:spcBef>
                <a:spcPct val="20000"/>
              </a:spcBef>
              <a:spcAft>
                <a:spcPts val="0"/>
              </a:spcAft>
              <a:buClr>
                <a:schemeClr val="tx1">
                  <a:shade val="95000"/>
                </a:schemeClr>
              </a:buClr>
              <a:buSzPct val="65000"/>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Moral Differences</a:t>
            </a:r>
          </a:p>
          <a:p>
            <a:pPr lvl="0" eaLnBrk="1" fontAlgn="auto" hangingPunct="1">
              <a:spcBef>
                <a:spcPct val="20000"/>
              </a:spcBef>
              <a:spcAft>
                <a:spcPts val="0"/>
              </a:spcAft>
              <a:buClr>
                <a:schemeClr val="tx1">
                  <a:shade val="95000"/>
                </a:schemeClr>
              </a:buClr>
              <a:buSzPct val="65000"/>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233363" indent="-233363"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Unitive and/or procreative elements absent</a:t>
            </a:r>
          </a:p>
          <a:p>
            <a:pPr marL="233363" indent="-233363"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Often unaware if fertile or infertile which necessitates continuous contraception</a:t>
            </a:r>
          </a:p>
          <a:p>
            <a:pPr marL="233363" indent="-233363"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Treats fertility as a disease</a:t>
            </a:r>
          </a:p>
          <a:p>
            <a:pPr marL="233363" indent="-233363"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Encourages attitude of “children as burden”</a:t>
            </a:r>
          </a:p>
          <a:p>
            <a:pPr marL="233363" indent="-233363"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Promotes selfishness, immaturity</a:t>
            </a:r>
          </a:p>
          <a:p>
            <a:pPr marL="233363" indent="-233363"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May resort to abortion if pregnancy occurs</a:t>
            </a:r>
          </a:p>
          <a:p>
            <a:pPr marL="233363" indent="-233363"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Pill, Patches, Implants, Rings, Injectables, and IUD, act as abortifacients</a:t>
            </a:r>
          </a:p>
          <a:p>
            <a:pPr marL="233363" indent="-233363"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Enables irresponsible sexual behavior</a:t>
            </a:r>
          </a:p>
          <a:p>
            <a:pPr marL="0" marR="0" lvl="0" indent="0" defTabSz="914400" rtl="0" eaLnBrk="1" fontAlgn="auto" latinLnBrk="0" hangingPunct="1">
              <a:lnSpc>
                <a:spcPts val="1500"/>
              </a:lnSpc>
              <a:spcBef>
                <a:spcPct val="20000"/>
              </a:spcBef>
              <a:spcAft>
                <a:spcPts val="0"/>
              </a:spcAft>
              <a:buClr>
                <a:schemeClr val="tx1">
                  <a:shade val="95000"/>
                </a:schemeClr>
              </a:buClr>
              <a:buSzPct val="65000"/>
              <a:buFont typeface="Wingdings 2"/>
              <a:buNone/>
              <a:tabLst/>
              <a:defRPr/>
            </a:pPr>
            <a:endPar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endParaRPr>
          </a:p>
        </p:txBody>
      </p:sp>
      <p:sp>
        <p:nvSpPr>
          <p:cNvPr id="8" name="Relational Differences" hidden="1"/>
          <p:cNvSpPr txBox="1">
            <a:spLocks/>
          </p:cNvSpPr>
          <p:nvPr/>
        </p:nvSpPr>
        <p:spPr>
          <a:xfrm>
            <a:off x="383620" y="1271318"/>
            <a:ext cx="8382007" cy="5151845"/>
          </a:xfrm>
          <a:prstGeom prst="rect">
            <a:avLst/>
          </a:prstGeom>
        </p:spPr>
        <p:txBody>
          <a:bodyPr vert="horz" numCol="2">
            <a:noAutofit/>
          </a:bodyPr>
          <a:lstStyle/>
          <a:p>
            <a:pPr marL="0" marR="0" lvl="0" indent="0" algn="ctr"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r>
              <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rPr>
              <a:t>Natural Family Planning</a:t>
            </a:r>
          </a:p>
          <a:p>
            <a:pPr marL="0" marR="0" lvl="0" indent="0" algn="ctr"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Relational Differences</a:t>
            </a:r>
          </a:p>
          <a:p>
            <a:pPr marL="288925" lvl="0" indent="-288925" algn="l" eaLnBrk="1" fontAlgn="auto" hangingPunct="1">
              <a:lnSpc>
                <a:spcPts val="1000"/>
              </a:lnSpc>
              <a:spcBef>
                <a:spcPts val="0"/>
              </a:spcBef>
              <a:spcAft>
                <a:spcPts val="0"/>
              </a:spcAft>
              <a:buClr>
                <a:schemeClr val="tx1">
                  <a:shade val="95000"/>
                </a:schemeClr>
              </a:buClr>
              <a:buSzPct val="65000"/>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 </a:t>
            </a:r>
          </a:p>
          <a:p>
            <a:pPr marL="288925" indent="-288925"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Encourages shared responsibility</a:t>
            </a:r>
          </a:p>
          <a:p>
            <a:pPr marL="288925" indent="-288925"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Enhances couple communication</a:t>
            </a:r>
          </a:p>
          <a:p>
            <a:pPr marL="288925" indent="-288925"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Abstain from sex if avoiding pregnancy</a:t>
            </a:r>
          </a:p>
          <a:p>
            <a:pPr marL="288925" indent="-288925"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Fosters mutual respect</a:t>
            </a:r>
          </a:p>
          <a:p>
            <a:pPr marL="288925" indent="-288925"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Acknowledges that sexual intercourse may result in pregnancy</a:t>
            </a:r>
          </a:p>
          <a:p>
            <a:pPr marL="288925" indent="-288925"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Promotes growth/longevity of marriage</a:t>
            </a:r>
          </a:p>
          <a:p>
            <a:pPr marR="0" lvl="0"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r>
              <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rPr>
              <a:t> </a:t>
            </a:r>
          </a:p>
          <a:p>
            <a:pPr marR="0" lvl="0"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endPar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endParaRPr>
          </a:p>
          <a:p>
            <a:pPr marR="0" lvl="0"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endPar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endParaRPr>
          </a:p>
          <a:p>
            <a:pPr marR="0" lvl="0"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a:p>
            <a:pPr marR="0" lvl="0"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endPar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endParaRPr>
          </a:p>
          <a:p>
            <a:pPr marR="0" lvl="0"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r>
              <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rPr>
              <a:t>Contraception</a:t>
            </a:r>
          </a:p>
          <a:p>
            <a:pPr lvl="0" eaLnBrk="1" fontAlgn="auto" hangingPunct="1">
              <a:spcBef>
                <a:spcPct val="20000"/>
              </a:spcBef>
              <a:spcAft>
                <a:spcPts val="0"/>
              </a:spcAft>
              <a:buClr>
                <a:schemeClr val="tx1">
                  <a:shade val="95000"/>
                </a:schemeClr>
              </a:buClr>
              <a:buSzPct val="65000"/>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Relational Differences</a:t>
            </a:r>
          </a:p>
          <a:p>
            <a:pPr lvl="0" eaLnBrk="1" fontAlgn="auto" hangingPunct="1">
              <a:spcBef>
                <a:spcPct val="20000"/>
              </a:spcBef>
              <a:spcAft>
                <a:spcPts val="0"/>
              </a:spcAft>
              <a:buClr>
                <a:schemeClr val="tx1">
                  <a:shade val="95000"/>
                </a:schemeClr>
              </a:buClr>
              <a:buSzPct val="65000"/>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228600" indent="-228600"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Is primarily an individual responsibility</a:t>
            </a:r>
          </a:p>
          <a:p>
            <a:pPr marL="228600" indent="-228600"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Lessens need for discussion</a:t>
            </a:r>
          </a:p>
          <a:p>
            <a:pPr marL="228600" indent="-228600"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Engage in sex while avoiding pregnancy</a:t>
            </a:r>
          </a:p>
          <a:p>
            <a:pPr marL="228600" indent="-228600"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Creates environment to “use” partner</a:t>
            </a:r>
          </a:p>
          <a:p>
            <a:pPr marL="228600" indent="-228600"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Mentally and physically separates connection between sex and pregnancy</a:t>
            </a:r>
          </a:p>
          <a:p>
            <a:pPr marL="228600" indent="-228600"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May result in promiscuity, infidelity and divorce</a:t>
            </a:r>
          </a:p>
          <a:p>
            <a:pPr marL="0" marR="0" lvl="0" indent="0" defTabSz="914400" rtl="0" eaLnBrk="1" fontAlgn="auto" latinLnBrk="0" hangingPunct="1">
              <a:lnSpc>
                <a:spcPts val="1500"/>
              </a:lnSpc>
              <a:spcBef>
                <a:spcPct val="20000"/>
              </a:spcBef>
              <a:spcAft>
                <a:spcPts val="0"/>
              </a:spcAft>
              <a:buClr>
                <a:schemeClr val="tx1">
                  <a:shade val="95000"/>
                </a:schemeClr>
              </a:buClr>
              <a:buSzPct val="65000"/>
              <a:buFont typeface="Wingdings 2"/>
              <a:buNone/>
              <a:tabLst/>
              <a:defRPr/>
            </a:pPr>
            <a:endPar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animEffect transition="in" filter="fade">
                                      <p:cBhvr>
                                        <p:cTn id="23" dur="500"/>
                                        <p:tgtEl>
                                          <p:spTgt spid="3">
                                            <p:txEl>
                                              <p:pRg st="9" end="9"/>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Effect transition="in" filter="fade">
                                      <p:cBhvr>
                                        <p:cTn id="27" dur="500"/>
                                        <p:tgtEl>
                                          <p:spTgt spid="3">
                                            <p:txEl>
                                              <p:pRg st="10" end="10"/>
                                            </p:txEl>
                                          </p:spTgt>
                                        </p:tgtEl>
                                      </p:cBhvr>
                                    </p:animEffect>
                                  </p:childTnLst>
                                </p:cTn>
                              </p:par>
                              <p:par>
                                <p:cTn id="28" presetID="10" presetClass="entr" presetSubtype="0" fill="hold" grpId="0" nodeType="withEffect">
                                  <p:stCondLst>
                                    <p:cond delay="100"/>
                                  </p:stCondLst>
                                  <p:childTnLst>
                                    <p:set>
                                      <p:cBhvr>
                                        <p:cTn id="29" dur="1" fill="hold">
                                          <p:stCondLst>
                                            <p:cond delay="0"/>
                                          </p:stCondLst>
                                        </p:cTn>
                                        <p:tgtEl>
                                          <p:spTgt spid="3">
                                            <p:txEl>
                                              <p:pRg st="12" end="12"/>
                                            </p:txEl>
                                          </p:spTgt>
                                        </p:tgtEl>
                                        <p:attrNameLst>
                                          <p:attrName>style.visibility</p:attrName>
                                        </p:attrNameLst>
                                      </p:cBhvr>
                                      <p:to>
                                        <p:strVal val="visible"/>
                                      </p:to>
                                    </p:set>
                                    <p:animEffect transition="in" filter="fade">
                                      <p:cBhvr>
                                        <p:cTn id="30" dur="600"/>
                                        <p:tgtEl>
                                          <p:spTgt spid="3">
                                            <p:txEl>
                                              <p:pRg st="12" end="12"/>
                                            </p:txEl>
                                          </p:spTgt>
                                        </p:tgtEl>
                                      </p:cBhvr>
                                    </p:animEffect>
                                  </p:childTnLst>
                                </p:cTn>
                              </p:par>
                              <p:par>
                                <p:cTn id="31" presetID="10" presetClass="entr" presetSubtype="0" fill="hold" grpId="0" nodeType="withEffect">
                                  <p:stCondLst>
                                    <p:cond delay="200"/>
                                  </p:stCondLst>
                                  <p:childTnLst>
                                    <p:set>
                                      <p:cBhvr>
                                        <p:cTn id="32" dur="1" fill="hold">
                                          <p:stCondLst>
                                            <p:cond delay="0"/>
                                          </p:stCondLst>
                                        </p:cTn>
                                        <p:tgtEl>
                                          <p:spTgt spid="3">
                                            <p:txEl>
                                              <p:pRg st="13" end="13"/>
                                            </p:txEl>
                                          </p:spTgt>
                                        </p:tgtEl>
                                        <p:attrNameLst>
                                          <p:attrName>style.visibility</p:attrName>
                                        </p:attrNameLst>
                                      </p:cBhvr>
                                      <p:to>
                                        <p:strVal val="visible"/>
                                      </p:to>
                                    </p:set>
                                    <p:animEffect transition="in" filter="fade">
                                      <p:cBhvr>
                                        <p:cTn id="33" dur="600"/>
                                        <p:tgtEl>
                                          <p:spTgt spid="3">
                                            <p:txEl>
                                              <p:pRg st="13" end="13"/>
                                            </p:txEl>
                                          </p:spTgt>
                                        </p:tgtEl>
                                      </p:cBhvr>
                                    </p:animEffect>
                                  </p:childTnLst>
                                </p:cTn>
                              </p:par>
                              <p:par>
                                <p:cTn id="34" presetID="10" presetClass="entr" presetSubtype="0" fill="hold" grpId="0" nodeType="withEffect">
                                  <p:stCondLst>
                                    <p:cond delay="300"/>
                                  </p:stCondLst>
                                  <p:childTnLst>
                                    <p:set>
                                      <p:cBhvr>
                                        <p:cTn id="35" dur="1" fill="hold">
                                          <p:stCondLst>
                                            <p:cond delay="0"/>
                                          </p:stCondLst>
                                        </p:cTn>
                                        <p:tgtEl>
                                          <p:spTgt spid="3">
                                            <p:txEl>
                                              <p:pRg st="14" end="14"/>
                                            </p:txEl>
                                          </p:spTgt>
                                        </p:tgtEl>
                                        <p:attrNameLst>
                                          <p:attrName>style.visibility</p:attrName>
                                        </p:attrNameLst>
                                      </p:cBhvr>
                                      <p:to>
                                        <p:strVal val="visible"/>
                                      </p:to>
                                    </p:set>
                                    <p:animEffect transition="in" filter="fade">
                                      <p:cBhvr>
                                        <p:cTn id="36" dur="600"/>
                                        <p:tgtEl>
                                          <p:spTgt spid="3">
                                            <p:txEl>
                                              <p:pRg st="14" end="14"/>
                                            </p:txEl>
                                          </p:spTgt>
                                        </p:tgtEl>
                                      </p:cBhvr>
                                    </p:animEffect>
                                  </p:childTnLst>
                                </p:cTn>
                              </p:par>
                              <p:par>
                                <p:cTn id="37" presetID="10" presetClass="entr" presetSubtype="0" fill="hold" grpId="0" nodeType="withEffect">
                                  <p:stCondLst>
                                    <p:cond delay="400"/>
                                  </p:stCondLst>
                                  <p:childTnLst>
                                    <p:set>
                                      <p:cBhvr>
                                        <p:cTn id="38" dur="1" fill="hold">
                                          <p:stCondLst>
                                            <p:cond delay="0"/>
                                          </p:stCondLst>
                                        </p:cTn>
                                        <p:tgtEl>
                                          <p:spTgt spid="3">
                                            <p:txEl>
                                              <p:pRg st="15" end="15"/>
                                            </p:txEl>
                                          </p:spTgt>
                                        </p:tgtEl>
                                        <p:attrNameLst>
                                          <p:attrName>style.visibility</p:attrName>
                                        </p:attrNameLst>
                                      </p:cBhvr>
                                      <p:to>
                                        <p:strVal val="visible"/>
                                      </p:to>
                                    </p:set>
                                    <p:animEffect transition="in" filter="fade">
                                      <p:cBhvr>
                                        <p:cTn id="39" dur="600"/>
                                        <p:tgtEl>
                                          <p:spTgt spid="3">
                                            <p:txEl>
                                              <p:pRg st="15" end="15"/>
                                            </p:txEl>
                                          </p:spTgt>
                                        </p:tgtEl>
                                      </p:cBhvr>
                                    </p:animEffect>
                                  </p:childTnLst>
                                </p:cTn>
                              </p:par>
                              <p:par>
                                <p:cTn id="40" presetID="10" presetClass="entr" presetSubtype="0" fill="hold" grpId="0" nodeType="withEffect">
                                  <p:stCondLst>
                                    <p:cond delay="500"/>
                                  </p:stCondLst>
                                  <p:childTnLst>
                                    <p:set>
                                      <p:cBhvr>
                                        <p:cTn id="41" dur="1" fill="hold">
                                          <p:stCondLst>
                                            <p:cond delay="0"/>
                                          </p:stCondLst>
                                        </p:cTn>
                                        <p:tgtEl>
                                          <p:spTgt spid="3">
                                            <p:txEl>
                                              <p:pRg st="16" end="16"/>
                                            </p:txEl>
                                          </p:spTgt>
                                        </p:tgtEl>
                                        <p:attrNameLst>
                                          <p:attrName>style.visibility</p:attrName>
                                        </p:attrNameLst>
                                      </p:cBhvr>
                                      <p:to>
                                        <p:strVal val="visible"/>
                                      </p:to>
                                    </p:set>
                                    <p:animEffect transition="in" filter="fade">
                                      <p:cBhvr>
                                        <p:cTn id="42" dur="600"/>
                                        <p:tgtEl>
                                          <p:spTgt spid="3">
                                            <p:txEl>
                                              <p:pRg st="16" end="16"/>
                                            </p:txEl>
                                          </p:spTgt>
                                        </p:tgtEl>
                                      </p:cBhvr>
                                    </p:animEffect>
                                  </p:childTnLst>
                                </p:cTn>
                              </p:par>
                              <p:par>
                                <p:cTn id="43" presetID="10" presetClass="entr" presetSubtype="0" fill="hold" grpId="0" nodeType="withEffect">
                                  <p:stCondLst>
                                    <p:cond delay="600"/>
                                  </p:stCondLst>
                                  <p:childTnLst>
                                    <p:set>
                                      <p:cBhvr>
                                        <p:cTn id="44" dur="1" fill="hold">
                                          <p:stCondLst>
                                            <p:cond delay="0"/>
                                          </p:stCondLst>
                                        </p:cTn>
                                        <p:tgtEl>
                                          <p:spTgt spid="3">
                                            <p:txEl>
                                              <p:pRg st="17" end="17"/>
                                            </p:txEl>
                                          </p:spTgt>
                                        </p:tgtEl>
                                        <p:attrNameLst>
                                          <p:attrName>style.visibility</p:attrName>
                                        </p:attrNameLst>
                                      </p:cBhvr>
                                      <p:to>
                                        <p:strVal val="visible"/>
                                      </p:to>
                                    </p:set>
                                    <p:animEffect transition="in" filter="fade">
                                      <p:cBhvr>
                                        <p:cTn id="45" dur="600"/>
                                        <p:tgtEl>
                                          <p:spTgt spid="3">
                                            <p:txEl>
                                              <p:pRg st="17" end="17"/>
                                            </p:txEl>
                                          </p:spTgt>
                                        </p:tgtEl>
                                      </p:cBhvr>
                                    </p:animEffect>
                                  </p:childTnLst>
                                </p:cTn>
                              </p:par>
                              <p:par>
                                <p:cTn id="46" presetID="10" presetClass="entr" presetSubtype="0" fill="hold" grpId="0" nodeType="withEffect">
                                  <p:stCondLst>
                                    <p:cond delay="700"/>
                                  </p:stCondLst>
                                  <p:childTnLst>
                                    <p:set>
                                      <p:cBhvr>
                                        <p:cTn id="47" dur="1" fill="hold">
                                          <p:stCondLst>
                                            <p:cond delay="0"/>
                                          </p:stCondLst>
                                        </p:cTn>
                                        <p:tgtEl>
                                          <p:spTgt spid="3">
                                            <p:txEl>
                                              <p:pRg st="18" end="18"/>
                                            </p:txEl>
                                          </p:spTgt>
                                        </p:tgtEl>
                                        <p:attrNameLst>
                                          <p:attrName>style.visibility</p:attrName>
                                        </p:attrNameLst>
                                      </p:cBhvr>
                                      <p:to>
                                        <p:strVal val="visible"/>
                                      </p:to>
                                    </p:set>
                                    <p:animEffect transition="in" filter="fade">
                                      <p:cBhvr>
                                        <p:cTn id="48" dur="600"/>
                                        <p:tgtEl>
                                          <p:spTgt spid="3">
                                            <p:txEl>
                                              <p:pRg st="18" end="18"/>
                                            </p:txEl>
                                          </p:spTgt>
                                        </p:tgtEl>
                                      </p:cBhvr>
                                    </p:animEffect>
                                  </p:childTnLst>
                                </p:cTn>
                              </p:par>
                              <p:par>
                                <p:cTn id="49" presetID="10" presetClass="entr" presetSubtype="0" fill="hold" grpId="0" nodeType="withEffect">
                                  <p:stCondLst>
                                    <p:cond delay="800"/>
                                  </p:stCondLst>
                                  <p:childTnLst>
                                    <p:set>
                                      <p:cBhvr>
                                        <p:cTn id="50" dur="1" fill="hold">
                                          <p:stCondLst>
                                            <p:cond delay="0"/>
                                          </p:stCondLst>
                                        </p:cTn>
                                        <p:tgtEl>
                                          <p:spTgt spid="3">
                                            <p:txEl>
                                              <p:pRg st="19" end="19"/>
                                            </p:txEl>
                                          </p:spTgt>
                                        </p:tgtEl>
                                        <p:attrNameLst>
                                          <p:attrName>style.visibility</p:attrName>
                                        </p:attrNameLst>
                                      </p:cBhvr>
                                      <p:to>
                                        <p:strVal val="visible"/>
                                      </p:to>
                                    </p:set>
                                    <p:animEffect transition="in" filter="fade">
                                      <p:cBhvr>
                                        <p:cTn id="51" dur="600"/>
                                        <p:tgtEl>
                                          <p:spTgt spid="3">
                                            <p:txEl>
                                              <p:pRg st="19" end="19"/>
                                            </p:txEl>
                                          </p:spTgt>
                                        </p:tgtEl>
                                      </p:cBhvr>
                                    </p:animEffect>
                                  </p:childTnLst>
                                </p:cTn>
                              </p:par>
                              <p:par>
                                <p:cTn id="52" presetID="10" presetClass="entr" presetSubtype="0" fill="hold" grpId="0" nodeType="withEffect">
                                  <p:stCondLst>
                                    <p:cond delay="900"/>
                                  </p:stCondLst>
                                  <p:childTnLst>
                                    <p:set>
                                      <p:cBhvr>
                                        <p:cTn id="53" dur="1" fill="hold">
                                          <p:stCondLst>
                                            <p:cond delay="0"/>
                                          </p:stCondLst>
                                        </p:cTn>
                                        <p:tgtEl>
                                          <p:spTgt spid="3">
                                            <p:txEl>
                                              <p:pRg st="20" end="20"/>
                                            </p:txEl>
                                          </p:spTgt>
                                        </p:tgtEl>
                                        <p:attrNameLst>
                                          <p:attrName>style.visibility</p:attrName>
                                        </p:attrNameLst>
                                      </p:cBhvr>
                                      <p:to>
                                        <p:strVal val="visible"/>
                                      </p:to>
                                    </p:set>
                                    <p:animEffect transition="in" filter="fade">
                                      <p:cBhvr>
                                        <p:cTn id="54" dur="600"/>
                                        <p:tgtEl>
                                          <p:spTgt spid="3">
                                            <p:txEl>
                                              <p:pRg st="20" end="20"/>
                                            </p:txEl>
                                          </p:spTgt>
                                        </p:tgtEl>
                                      </p:cBhvr>
                                    </p:animEffect>
                                  </p:childTnLst>
                                </p:cTn>
                              </p:par>
                            </p:childTnLst>
                          </p:cTn>
                        </p:par>
                        <p:par>
                          <p:cTn id="55" fill="hold">
                            <p:stCondLst>
                              <p:cond delay="4000"/>
                            </p:stCondLst>
                            <p:childTnLst>
                              <p:par>
                                <p:cTn id="56" presetID="10" presetClass="entr" presetSubtype="0" fill="hold" grpId="0" nodeType="afterEffect">
                                  <p:stCondLst>
                                    <p:cond delay="0"/>
                                  </p:stCondLst>
                                  <p:childTnLst>
                                    <p:set>
                                      <p:cBhvr>
                                        <p:cTn id="57" dur="1" fill="hold">
                                          <p:stCondLst>
                                            <p:cond delay="0"/>
                                          </p:stCondLst>
                                        </p:cTn>
                                        <p:tgtEl>
                                          <p:spTgt spid="6">
                                            <p:txEl>
                                              <p:pRg st="0" end="0"/>
                                            </p:txEl>
                                          </p:spTgt>
                                        </p:tgtEl>
                                        <p:attrNameLst>
                                          <p:attrName>style.visibility</p:attrName>
                                        </p:attrNameLst>
                                      </p:cBhvr>
                                      <p:to>
                                        <p:strVal val="visible"/>
                                      </p:to>
                                    </p:set>
                                    <p:animEffect transition="in" filter="fade">
                                      <p:cBhvr>
                                        <p:cTn id="58" dur="500"/>
                                        <p:tgtEl>
                                          <p:spTgt spid="6">
                                            <p:txEl>
                                              <p:pRg st="0" end="0"/>
                                            </p:txEl>
                                          </p:spTgt>
                                        </p:tgtEl>
                                      </p:cBhvr>
                                    </p:animEffect>
                                  </p:childTnLst>
                                </p:cTn>
                              </p:par>
                            </p:childTnLst>
                          </p:cTn>
                        </p:par>
                        <p:par>
                          <p:cTn id="59" fill="hold">
                            <p:stCondLst>
                              <p:cond delay="4500"/>
                            </p:stCondLst>
                            <p:childTnLst>
                              <p:par>
                                <p:cTn id="60" presetID="10" presetClass="entr" presetSubtype="0" fill="hold" grpId="0" nodeType="afterEffect">
                                  <p:stCondLst>
                                    <p:cond delay="0"/>
                                  </p:stCondLst>
                                  <p:childTnLst>
                                    <p:set>
                                      <p:cBhvr>
                                        <p:cTn id="61" dur="1" fill="hold">
                                          <p:stCondLst>
                                            <p:cond delay="0"/>
                                          </p:stCondLst>
                                        </p:cTn>
                                        <p:tgtEl>
                                          <p:spTgt spid="6">
                                            <p:txEl>
                                              <p:pRg st="1" end="1"/>
                                            </p:txEl>
                                          </p:spTgt>
                                        </p:tgtEl>
                                        <p:attrNameLst>
                                          <p:attrName>style.visibility</p:attrName>
                                        </p:attrNameLst>
                                      </p:cBhvr>
                                      <p:to>
                                        <p:strVal val="visible"/>
                                      </p:to>
                                    </p:set>
                                    <p:animEffect transition="in" filter="fade">
                                      <p:cBhvr>
                                        <p:cTn id="62" dur="500"/>
                                        <p:tgtEl>
                                          <p:spTgt spid="6">
                                            <p:txEl>
                                              <p:pRg st="1" end="1"/>
                                            </p:txEl>
                                          </p:spTgt>
                                        </p:tgtEl>
                                      </p:cBhvr>
                                    </p:animEffect>
                                  </p:childTnLst>
                                </p:cTn>
                              </p:par>
                            </p:childTnLst>
                          </p:cTn>
                        </p:par>
                        <p:par>
                          <p:cTn id="63" fill="hold">
                            <p:stCondLst>
                              <p:cond delay="5000"/>
                            </p:stCondLst>
                            <p:childTnLst>
                              <p:par>
                                <p:cTn id="64" presetID="10" presetClass="entr" presetSubtype="0" fill="hold" grpId="0" nodeType="afterEffect">
                                  <p:stCondLst>
                                    <p:cond delay="0"/>
                                  </p:stCondLst>
                                  <p:childTnLst>
                                    <p:set>
                                      <p:cBhvr>
                                        <p:cTn id="65" dur="1" fill="hold">
                                          <p:stCondLst>
                                            <p:cond delay="0"/>
                                          </p:stCondLst>
                                        </p:cTn>
                                        <p:tgtEl>
                                          <p:spTgt spid="6">
                                            <p:txEl>
                                              <p:pRg st="12" end="12"/>
                                            </p:txEl>
                                          </p:spTgt>
                                        </p:tgtEl>
                                        <p:attrNameLst>
                                          <p:attrName>style.visibility</p:attrName>
                                        </p:attrNameLst>
                                      </p:cBhvr>
                                      <p:to>
                                        <p:strVal val="visible"/>
                                      </p:to>
                                    </p:set>
                                    <p:animEffect transition="in" filter="fade">
                                      <p:cBhvr>
                                        <p:cTn id="66" dur="500"/>
                                        <p:tgtEl>
                                          <p:spTgt spid="6">
                                            <p:txEl>
                                              <p:pRg st="12" end="12"/>
                                            </p:txEl>
                                          </p:spTgt>
                                        </p:tgtEl>
                                      </p:cBhvr>
                                    </p:animEffect>
                                  </p:childTnLst>
                                </p:cTn>
                              </p:par>
                            </p:childTnLst>
                          </p:cTn>
                        </p:par>
                        <p:par>
                          <p:cTn id="67" fill="hold">
                            <p:stCondLst>
                              <p:cond delay="5500"/>
                            </p:stCondLst>
                            <p:childTnLst>
                              <p:par>
                                <p:cTn id="68" presetID="10" presetClass="entr" presetSubtype="0" fill="hold" grpId="0" nodeType="afterEffect">
                                  <p:stCondLst>
                                    <p:cond delay="0"/>
                                  </p:stCondLst>
                                  <p:childTnLst>
                                    <p:set>
                                      <p:cBhvr>
                                        <p:cTn id="69" dur="1" fill="hold">
                                          <p:stCondLst>
                                            <p:cond delay="0"/>
                                          </p:stCondLst>
                                        </p:cTn>
                                        <p:tgtEl>
                                          <p:spTgt spid="6">
                                            <p:txEl>
                                              <p:pRg st="13" end="13"/>
                                            </p:txEl>
                                          </p:spTgt>
                                        </p:tgtEl>
                                        <p:attrNameLst>
                                          <p:attrName>style.visibility</p:attrName>
                                        </p:attrNameLst>
                                      </p:cBhvr>
                                      <p:to>
                                        <p:strVal val="visible"/>
                                      </p:to>
                                    </p:set>
                                    <p:animEffect transition="in" filter="fade">
                                      <p:cBhvr>
                                        <p:cTn id="70" dur="500"/>
                                        <p:tgtEl>
                                          <p:spTgt spid="6">
                                            <p:txEl>
                                              <p:pRg st="13" end="13"/>
                                            </p:txEl>
                                          </p:spTgt>
                                        </p:tgtEl>
                                      </p:cBhvr>
                                    </p:animEffect>
                                  </p:childTnLst>
                                </p:cTn>
                              </p:par>
                            </p:childTnLst>
                          </p:cTn>
                        </p:par>
                        <p:par>
                          <p:cTn id="71" fill="hold">
                            <p:stCondLst>
                              <p:cond delay="6000"/>
                            </p:stCondLst>
                            <p:childTnLst>
                              <p:par>
                                <p:cTn id="72" presetID="10" presetClass="entr" presetSubtype="0" fill="hold" grpId="0" nodeType="afterEffect">
                                  <p:stCondLst>
                                    <p:cond delay="300"/>
                                  </p:stCondLst>
                                  <p:childTnLst>
                                    <p:set>
                                      <p:cBhvr>
                                        <p:cTn id="73" dur="1" fill="hold">
                                          <p:stCondLst>
                                            <p:cond delay="0"/>
                                          </p:stCondLst>
                                        </p:cTn>
                                        <p:tgtEl>
                                          <p:spTgt spid="6">
                                            <p:txEl>
                                              <p:pRg st="3" end="3"/>
                                            </p:txEl>
                                          </p:spTgt>
                                        </p:tgtEl>
                                        <p:attrNameLst>
                                          <p:attrName>style.visibility</p:attrName>
                                        </p:attrNameLst>
                                      </p:cBhvr>
                                      <p:to>
                                        <p:strVal val="visible"/>
                                      </p:to>
                                    </p:set>
                                    <p:animEffect transition="in" filter="fade">
                                      <p:cBhvr>
                                        <p:cTn id="74" dur="500"/>
                                        <p:tgtEl>
                                          <p:spTgt spid="6">
                                            <p:txEl>
                                              <p:pRg st="3" end="3"/>
                                            </p:txEl>
                                          </p:spTgt>
                                        </p:tgtEl>
                                      </p:cBhvr>
                                    </p:animEffect>
                                  </p:childTnLst>
                                </p:cTn>
                              </p:par>
                              <p:par>
                                <p:cTn id="75" presetID="10" presetClass="entr" presetSubtype="0" fill="hold" grpId="0" nodeType="withEffect">
                                  <p:stCondLst>
                                    <p:cond delay="500"/>
                                  </p:stCondLst>
                                  <p:childTnLst>
                                    <p:set>
                                      <p:cBhvr>
                                        <p:cTn id="76" dur="1" fill="hold">
                                          <p:stCondLst>
                                            <p:cond delay="0"/>
                                          </p:stCondLst>
                                        </p:cTn>
                                        <p:tgtEl>
                                          <p:spTgt spid="6">
                                            <p:txEl>
                                              <p:pRg st="4" end="4"/>
                                            </p:txEl>
                                          </p:spTgt>
                                        </p:tgtEl>
                                        <p:attrNameLst>
                                          <p:attrName>style.visibility</p:attrName>
                                        </p:attrNameLst>
                                      </p:cBhvr>
                                      <p:to>
                                        <p:strVal val="visible"/>
                                      </p:to>
                                    </p:set>
                                    <p:animEffect transition="in" filter="fade">
                                      <p:cBhvr>
                                        <p:cTn id="77" dur="500"/>
                                        <p:tgtEl>
                                          <p:spTgt spid="6">
                                            <p:txEl>
                                              <p:pRg st="4" end="4"/>
                                            </p:txEl>
                                          </p:spTgt>
                                        </p:tgtEl>
                                      </p:cBhvr>
                                    </p:animEffect>
                                  </p:childTnLst>
                                </p:cTn>
                              </p:par>
                              <p:par>
                                <p:cTn id="78" presetID="10" presetClass="entr" presetSubtype="0" fill="hold" grpId="0" nodeType="withEffect">
                                  <p:stCondLst>
                                    <p:cond delay="700"/>
                                  </p:stCondLst>
                                  <p:childTnLst>
                                    <p:set>
                                      <p:cBhvr>
                                        <p:cTn id="79" dur="1" fill="hold">
                                          <p:stCondLst>
                                            <p:cond delay="0"/>
                                          </p:stCondLst>
                                        </p:cTn>
                                        <p:tgtEl>
                                          <p:spTgt spid="6">
                                            <p:txEl>
                                              <p:pRg st="5" end="5"/>
                                            </p:txEl>
                                          </p:spTgt>
                                        </p:tgtEl>
                                        <p:attrNameLst>
                                          <p:attrName>style.visibility</p:attrName>
                                        </p:attrNameLst>
                                      </p:cBhvr>
                                      <p:to>
                                        <p:strVal val="visible"/>
                                      </p:to>
                                    </p:set>
                                    <p:animEffect transition="in" filter="fade">
                                      <p:cBhvr>
                                        <p:cTn id="80" dur="500"/>
                                        <p:tgtEl>
                                          <p:spTgt spid="6">
                                            <p:txEl>
                                              <p:pRg st="5" end="5"/>
                                            </p:txEl>
                                          </p:spTgt>
                                        </p:tgtEl>
                                      </p:cBhvr>
                                    </p:animEffect>
                                  </p:childTnLst>
                                </p:cTn>
                              </p:par>
                              <p:par>
                                <p:cTn id="81" presetID="10" presetClass="entr" presetSubtype="0" fill="hold" grpId="0" nodeType="withEffect">
                                  <p:stCondLst>
                                    <p:cond delay="900"/>
                                  </p:stCondLst>
                                  <p:childTnLst>
                                    <p:set>
                                      <p:cBhvr>
                                        <p:cTn id="82" dur="1" fill="hold">
                                          <p:stCondLst>
                                            <p:cond delay="0"/>
                                          </p:stCondLst>
                                        </p:cTn>
                                        <p:tgtEl>
                                          <p:spTgt spid="6">
                                            <p:txEl>
                                              <p:pRg st="6" end="6"/>
                                            </p:txEl>
                                          </p:spTgt>
                                        </p:tgtEl>
                                        <p:attrNameLst>
                                          <p:attrName>style.visibility</p:attrName>
                                        </p:attrNameLst>
                                      </p:cBhvr>
                                      <p:to>
                                        <p:strVal val="visible"/>
                                      </p:to>
                                    </p:set>
                                    <p:animEffect transition="in" filter="fade">
                                      <p:cBhvr>
                                        <p:cTn id="83" dur="500"/>
                                        <p:tgtEl>
                                          <p:spTgt spid="6">
                                            <p:txEl>
                                              <p:pRg st="6" end="6"/>
                                            </p:txEl>
                                          </p:spTgt>
                                        </p:tgtEl>
                                      </p:cBhvr>
                                    </p:animEffect>
                                  </p:childTnLst>
                                </p:cTn>
                              </p:par>
                            </p:childTnLst>
                          </p:cTn>
                        </p:par>
                        <p:par>
                          <p:cTn id="84" fill="hold">
                            <p:stCondLst>
                              <p:cond delay="7400"/>
                            </p:stCondLst>
                            <p:childTnLst>
                              <p:par>
                                <p:cTn id="85" presetID="10" presetClass="entr" presetSubtype="0" fill="hold" grpId="0" nodeType="afterEffect">
                                  <p:stCondLst>
                                    <p:cond delay="0"/>
                                  </p:stCondLst>
                                  <p:childTnLst>
                                    <p:set>
                                      <p:cBhvr>
                                        <p:cTn id="86" dur="1" fill="hold">
                                          <p:stCondLst>
                                            <p:cond delay="0"/>
                                          </p:stCondLst>
                                        </p:cTn>
                                        <p:tgtEl>
                                          <p:spTgt spid="6">
                                            <p:txEl>
                                              <p:pRg st="15" end="15"/>
                                            </p:txEl>
                                          </p:spTgt>
                                        </p:tgtEl>
                                        <p:attrNameLst>
                                          <p:attrName>style.visibility</p:attrName>
                                        </p:attrNameLst>
                                      </p:cBhvr>
                                      <p:to>
                                        <p:strVal val="visible"/>
                                      </p:to>
                                    </p:set>
                                    <p:animEffect transition="in" filter="fade">
                                      <p:cBhvr>
                                        <p:cTn id="87" dur="500"/>
                                        <p:tgtEl>
                                          <p:spTgt spid="6">
                                            <p:txEl>
                                              <p:pRg st="15" end="15"/>
                                            </p:txEl>
                                          </p:spTgt>
                                        </p:tgtEl>
                                      </p:cBhvr>
                                    </p:animEffect>
                                  </p:childTnLst>
                                </p:cTn>
                              </p:par>
                              <p:par>
                                <p:cTn id="88" presetID="10" presetClass="entr" presetSubtype="0" fill="hold" grpId="0" nodeType="withEffect">
                                  <p:stCondLst>
                                    <p:cond delay="200"/>
                                  </p:stCondLst>
                                  <p:childTnLst>
                                    <p:set>
                                      <p:cBhvr>
                                        <p:cTn id="89" dur="1" fill="hold">
                                          <p:stCondLst>
                                            <p:cond delay="0"/>
                                          </p:stCondLst>
                                        </p:cTn>
                                        <p:tgtEl>
                                          <p:spTgt spid="6">
                                            <p:txEl>
                                              <p:pRg st="16" end="16"/>
                                            </p:txEl>
                                          </p:spTgt>
                                        </p:tgtEl>
                                        <p:attrNameLst>
                                          <p:attrName>style.visibility</p:attrName>
                                        </p:attrNameLst>
                                      </p:cBhvr>
                                      <p:to>
                                        <p:strVal val="visible"/>
                                      </p:to>
                                    </p:set>
                                    <p:animEffect transition="in" filter="fade">
                                      <p:cBhvr>
                                        <p:cTn id="90" dur="500"/>
                                        <p:tgtEl>
                                          <p:spTgt spid="6">
                                            <p:txEl>
                                              <p:pRg st="16" end="16"/>
                                            </p:txEl>
                                          </p:spTgt>
                                        </p:tgtEl>
                                      </p:cBhvr>
                                    </p:animEffect>
                                  </p:childTnLst>
                                </p:cTn>
                              </p:par>
                              <p:par>
                                <p:cTn id="91" presetID="10" presetClass="entr" presetSubtype="0" fill="hold" grpId="0" nodeType="withEffect">
                                  <p:stCondLst>
                                    <p:cond delay="400"/>
                                  </p:stCondLst>
                                  <p:childTnLst>
                                    <p:set>
                                      <p:cBhvr>
                                        <p:cTn id="92" dur="1" fill="hold">
                                          <p:stCondLst>
                                            <p:cond delay="0"/>
                                          </p:stCondLst>
                                        </p:cTn>
                                        <p:tgtEl>
                                          <p:spTgt spid="6">
                                            <p:txEl>
                                              <p:pRg st="17" end="17"/>
                                            </p:txEl>
                                          </p:spTgt>
                                        </p:tgtEl>
                                        <p:attrNameLst>
                                          <p:attrName>style.visibility</p:attrName>
                                        </p:attrNameLst>
                                      </p:cBhvr>
                                      <p:to>
                                        <p:strVal val="visible"/>
                                      </p:to>
                                    </p:set>
                                    <p:animEffect transition="in" filter="fade">
                                      <p:cBhvr>
                                        <p:cTn id="93" dur="500"/>
                                        <p:tgtEl>
                                          <p:spTgt spid="6">
                                            <p:txEl>
                                              <p:pRg st="17" end="17"/>
                                            </p:txEl>
                                          </p:spTgt>
                                        </p:tgtEl>
                                      </p:cBhvr>
                                    </p:animEffect>
                                  </p:childTnLst>
                                </p:cTn>
                              </p:par>
                              <p:par>
                                <p:cTn id="94" presetID="10" presetClass="entr" presetSubtype="0" fill="hold" grpId="0" nodeType="withEffect">
                                  <p:stCondLst>
                                    <p:cond delay="600"/>
                                  </p:stCondLst>
                                  <p:childTnLst>
                                    <p:set>
                                      <p:cBhvr>
                                        <p:cTn id="95" dur="1" fill="hold">
                                          <p:stCondLst>
                                            <p:cond delay="0"/>
                                          </p:stCondLst>
                                        </p:cTn>
                                        <p:tgtEl>
                                          <p:spTgt spid="6">
                                            <p:txEl>
                                              <p:pRg st="18" end="18"/>
                                            </p:txEl>
                                          </p:spTgt>
                                        </p:tgtEl>
                                        <p:attrNameLst>
                                          <p:attrName>style.visibility</p:attrName>
                                        </p:attrNameLst>
                                      </p:cBhvr>
                                      <p:to>
                                        <p:strVal val="visible"/>
                                      </p:to>
                                    </p:set>
                                    <p:animEffect transition="in" filter="fade">
                                      <p:cBhvr>
                                        <p:cTn id="96" dur="500"/>
                                        <p:tgtEl>
                                          <p:spTgt spid="6">
                                            <p:txEl>
                                              <p:pRg st="18" end="18"/>
                                            </p:txEl>
                                          </p:spTgt>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xit" presetSubtype="0" fill="hold" grpId="1" nodeType="clickEffect">
                                  <p:stCondLst>
                                    <p:cond delay="0"/>
                                  </p:stCondLst>
                                  <p:childTnLst>
                                    <p:animEffect transition="out" filter="fade">
                                      <p:cBhvr>
                                        <p:cTn id="100" dur="500"/>
                                        <p:tgtEl>
                                          <p:spTgt spid="6">
                                            <p:txEl>
                                              <p:pRg st="0" end="0"/>
                                            </p:txEl>
                                          </p:spTgt>
                                        </p:tgtEl>
                                      </p:cBhvr>
                                    </p:animEffect>
                                    <p:set>
                                      <p:cBhvr>
                                        <p:cTn id="101" dur="1" fill="hold">
                                          <p:stCondLst>
                                            <p:cond delay="499"/>
                                          </p:stCondLst>
                                        </p:cTn>
                                        <p:tgtEl>
                                          <p:spTgt spid="6">
                                            <p:txEl>
                                              <p:pRg st="0" end="0"/>
                                            </p:txEl>
                                          </p:spTgt>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6">
                                            <p:txEl>
                                              <p:pRg st="1" end="1"/>
                                            </p:txEl>
                                          </p:spTgt>
                                        </p:tgtEl>
                                      </p:cBhvr>
                                    </p:animEffect>
                                    <p:set>
                                      <p:cBhvr>
                                        <p:cTn id="104" dur="1" fill="hold">
                                          <p:stCondLst>
                                            <p:cond delay="499"/>
                                          </p:stCondLst>
                                        </p:cTn>
                                        <p:tgtEl>
                                          <p:spTgt spid="6">
                                            <p:txEl>
                                              <p:pRg st="1" end="1"/>
                                            </p:txEl>
                                          </p:spTgt>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6">
                                            <p:txEl>
                                              <p:pRg st="2" end="2"/>
                                            </p:txEl>
                                          </p:spTgt>
                                        </p:tgtEl>
                                      </p:cBhvr>
                                    </p:animEffect>
                                    <p:set>
                                      <p:cBhvr>
                                        <p:cTn id="107" dur="1" fill="hold">
                                          <p:stCondLst>
                                            <p:cond delay="499"/>
                                          </p:stCondLst>
                                        </p:cTn>
                                        <p:tgtEl>
                                          <p:spTgt spid="6">
                                            <p:txEl>
                                              <p:pRg st="2" end="2"/>
                                            </p:txEl>
                                          </p:spTgt>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500"/>
                                        <p:tgtEl>
                                          <p:spTgt spid="6">
                                            <p:txEl>
                                              <p:pRg st="3" end="3"/>
                                            </p:txEl>
                                          </p:spTgt>
                                        </p:tgtEl>
                                      </p:cBhvr>
                                    </p:animEffect>
                                    <p:set>
                                      <p:cBhvr>
                                        <p:cTn id="110" dur="1" fill="hold">
                                          <p:stCondLst>
                                            <p:cond delay="499"/>
                                          </p:stCondLst>
                                        </p:cTn>
                                        <p:tgtEl>
                                          <p:spTgt spid="6">
                                            <p:txEl>
                                              <p:pRg st="3" end="3"/>
                                            </p:txEl>
                                          </p:spTgt>
                                        </p:tgtEl>
                                        <p:attrNameLst>
                                          <p:attrName>style.visibility</p:attrName>
                                        </p:attrNameLst>
                                      </p:cBhvr>
                                      <p:to>
                                        <p:strVal val="hidden"/>
                                      </p:to>
                                    </p:set>
                                  </p:childTnLst>
                                </p:cTn>
                              </p:par>
                              <p:par>
                                <p:cTn id="111" presetID="10" presetClass="exit" presetSubtype="0" fill="hold" grpId="1" nodeType="withEffect">
                                  <p:stCondLst>
                                    <p:cond delay="0"/>
                                  </p:stCondLst>
                                  <p:childTnLst>
                                    <p:animEffect transition="out" filter="fade">
                                      <p:cBhvr>
                                        <p:cTn id="112" dur="500"/>
                                        <p:tgtEl>
                                          <p:spTgt spid="6">
                                            <p:txEl>
                                              <p:pRg st="4" end="4"/>
                                            </p:txEl>
                                          </p:spTgt>
                                        </p:tgtEl>
                                      </p:cBhvr>
                                    </p:animEffect>
                                    <p:set>
                                      <p:cBhvr>
                                        <p:cTn id="113" dur="1" fill="hold">
                                          <p:stCondLst>
                                            <p:cond delay="499"/>
                                          </p:stCondLst>
                                        </p:cTn>
                                        <p:tgtEl>
                                          <p:spTgt spid="6">
                                            <p:txEl>
                                              <p:pRg st="4" end="4"/>
                                            </p:txEl>
                                          </p:spTgt>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500"/>
                                        <p:tgtEl>
                                          <p:spTgt spid="6">
                                            <p:txEl>
                                              <p:pRg st="5" end="5"/>
                                            </p:txEl>
                                          </p:spTgt>
                                        </p:tgtEl>
                                      </p:cBhvr>
                                    </p:animEffect>
                                    <p:set>
                                      <p:cBhvr>
                                        <p:cTn id="116" dur="1" fill="hold">
                                          <p:stCondLst>
                                            <p:cond delay="499"/>
                                          </p:stCondLst>
                                        </p:cTn>
                                        <p:tgtEl>
                                          <p:spTgt spid="6">
                                            <p:txEl>
                                              <p:pRg st="5" end="5"/>
                                            </p:txEl>
                                          </p:spTgt>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500"/>
                                        <p:tgtEl>
                                          <p:spTgt spid="6">
                                            <p:txEl>
                                              <p:pRg st="6" end="6"/>
                                            </p:txEl>
                                          </p:spTgt>
                                        </p:tgtEl>
                                      </p:cBhvr>
                                    </p:animEffect>
                                    <p:set>
                                      <p:cBhvr>
                                        <p:cTn id="119" dur="1" fill="hold">
                                          <p:stCondLst>
                                            <p:cond delay="499"/>
                                          </p:stCondLst>
                                        </p:cTn>
                                        <p:tgtEl>
                                          <p:spTgt spid="6">
                                            <p:txEl>
                                              <p:pRg st="6" end="6"/>
                                            </p:txEl>
                                          </p:spTgt>
                                        </p:tgtEl>
                                        <p:attrNameLst>
                                          <p:attrName>style.visibility</p:attrName>
                                        </p:attrNameLst>
                                      </p:cBhvr>
                                      <p:to>
                                        <p:strVal val="hidden"/>
                                      </p:to>
                                    </p:set>
                                  </p:childTnLst>
                                </p:cTn>
                              </p:par>
                              <p:par>
                                <p:cTn id="120" presetID="10" presetClass="exit" presetSubtype="0" fill="hold" grpId="1" nodeType="withEffect">
                                  <p:stCondLst>
                                    <p:cond delay="0"/>
                                  </p:stCondLst>
                                  <p:childTnLst>
                                    <p:animEffect transition="out" filter="fade">
                                      <p:cBhvr>
                                        <p:cTn id="121" dur="500"/>
                                        <p:tgtEl>
                                          <p:spTgt spid="6">
                                            <p:txEl>
                                              <p:pRg st="12" end="12"/>
                                            </p:txEl>
                                          </p:spTgt>
                                        </p:tgtEl>
                                      </p:cBhvr>
                                    </p:animEffect>
                                    <p:set>
                                      <p:cBhvr>
                                        <p:cTn id="122" dur="1" fill="hold">
                                          <p:stCondLst>
                                            <p:cond delay="499"/>
                                          </p:stCondLst>
                                        </p:cTn>
                                        <p:tgtEl>
                                          <p:spTgt spid="6">
                                            <p:txEl>
                                              <p:pRg st="12" end="12"/>
                                            </p:txEl>
                                          </p:spTgt>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500"/>
                                        <p:tgtEl>
                                          <p:spTgt spid="6">
                                            <p:txEl>
                                              <p:pRg st="13" end="13"/>
                                            </p:txEl>
                                          </p:spTgt>
                                        </p:tgtEl>
                                      </p:cBhvr>
                                    </p:animEffect>
                                    <p:set>
                                      <p:cBhvr>
                                        <p:cTn id="125" dur="1" fill="hold">
                                          <p:stCondLst>
                                            <p:cond delay="499"/>
                                          </p:stCondLst>
                                        </p:cTn>
                                        <p:tgtEl>
                                          <p:spTgt spid="6">
                                            <p:txEl>
                                              <p:pRg st="13" end="13"/>
                                            </p:txEl>
                                          </p:spTgt>
                                        </p:tgtEl>
                                        <p:attrNameLst>
                                          <p:attrName>style.visibility</p:attrName>
                                        </p:attrNameLst>
                                      </p:cBhvr>
                                      <p:to>
                                        <p:strVal val="hidden"/>
                                      </p:to>
                                    </p:set>
                                  </p:childTnLst>
                                </p:cTn>
                              </p:par>
                              <p:par>
                                <p:cTn id="126" presetID="10" presetClass="exit" presetSubtype="0" fill="hold" grpId="1" nodeType="withEffect">
                                  <p:stCondLst>
                                    <p:cond delay="0"/>
                                  </p:stCondLst>
                                  <p:childTnLst>
                                    <p:animEffect transition="out" filter="fade">
                                      <p:cBhvr>
                                        <p:cTn id="127" dur="500"/>
                                        <p:tgtEl>
                                          <p:spTgt spid="6">
                                            <p:txEl>
                                              <p:pRg st="15" end="15"/>
                                            </p:txEl>
                                          </p:spTgt>
                                        </p:tgtEl>
                                      </p:cBhvr>
                                    </p:animEffect>
                                    <p:set>
                                      <p:cBhvr>
                                        <p:cTn id="128" dur="1" fill="hold">
                                          <p:stCondLst>
                                            <p:cond delay="499"/>
                                          </p:stCondLst>
                                        </p:cTn>
                                        <p:tgtEl>
                                          <p:spTgt spid="6">
                                            <p:txEl>
                                              <p:pRg st="15" end="15"/>
                                            </p:txEl>
                                          </p:spTgt>
                                        </p:tgtEl>
                                        <p:attrNameLst>
                                          <p:attrName>style.visibility</p:attrName>
                                        </p:attrNameLst>
                                      </p:cBhvr>
                                      <p:to>
                                        <p:strVal val="hidden"/>
                                      </p:to>
                                    </p:set>
                                  </p:childTnLst>
                                </p:cTn>
                              </p:par>
                              <p:par>
                                <p:cTn id="129" presetID="10" presetClass="exit" presetSubtype="0" fill="hold" grpId="1" nodeType="withEffect">
                                  <p:stCondLst>
                                    <p:cond delay="0"/>
                                  </p:stCondLst>
                                  <p:childTnLst>
                                    <p:animEffect transition="out" filter="fade">
                                      <p:cBhvr>
                                        <p:cTn id="130" dur="500"/>
                                        <p:tgtEl>
                                          <p:spTgt spid="6">
                                            <p:txEl>
                                              <p:pRg st="16" end="16"/>
                                            </p:txEl>
                                          </p:spTgt>
                                        </p:tgtEl>
                                      </p:cBhvr>
                                    </p:animEffect>
                                    <p:set>
                                      <p:cBhvr>
                                        <p:cTn id="131" dur="1" fill="hold">
                                          <p:stCondLst>
                                            <p:cond delay="499"/>
                                          </p:stCondLst>
                                        </p:cTn>
                                        <p:tgtEl>
                                          <p:spTgt spid="6">
                                            <p:txEl>
                                              <p:pRg st="16" end="16"/>
                                            </p:txEl>
                                          </p:spTgt>
                                        </p:tgtEl>
                                        <p:attrNameLst>
                                          <p:attrName>style.visibility</p:attrName>
                                        </p:attrNameLst>
                                      </p:cBhvr>
                                      <p:to>
                                        <p:strVal val="hidden"/>
                                      </p:to>
                                    </p:set>
                                  </p:childTnLst>
                                </p:cTn>
                              </p:par>
                              <p:par>
                                <p:cTn id="132" presetID="10" presetClass="exit" presetSubtype="0" fill="hold" grpId="1" nodeType="withEffect">
                                  <p:stCondLst>
                                    <p:cond delay="0"/>
                                  </p:stCondLst>
                                  <p:childTnLst>
                                    <p:animEffect transition="out" filter="fade">
                                      <p:cBhvr>
                                        <p:cTn id="133" dur="500"/>
                                        <p:tgtEl>
                                          <p:spTgt spid="6">
                                            <p:txEl>
                                              <p:pRg st="17" end="17"/>
                                            </p:txEl>
                                          </p:spTgt>
                                        </p:tgtEl>
                                      </p:cBhvr>
                                    </p:animEffect>
                                    <p:set>
                                      <p:cBhvr>
                                        <p:cTn id="134" dur="1" fill="hold">
                                          <p:stCondLst>
                                            <p:cond delay="499"/>
                                          </p:stCondLst>
                                        </p:cTn>
                                        <p:tgtEl>
                                          <p:spTgt spid="6">
                                            <p:txEl>
                                              <p:pRg st="17" end="17"/>
                                            </p:txEl>
                                          </p:spTgt>
                                        </p:tgtEl>
                                        <p:attrNameLst>
                                          <p:attrName>style.visibility</p:attrName>
                                        </p:attrNameLst>
                                      </p:cBhvr>
                                      <p:to>
                                        <p:strVal val="hidden"/>
                                      </p:to>
                                    </p:set>
                                  </p:childTnLst>
                                </p:cTn>
                              </p:par>
                              <p:par>
                                <p:cTn id="135" presetID="10" presetClass="exit" presetSubtype="0" fill="hold" grpId="1" nodeType="withEffect">
                                  <p:stCondLst>
                                    <p:cond delay="0"/>
                                  </p:stCondLst>
                                  <p:childTnLst>
                                    <p:animEffect transition="out" filter="fade">
                                      <p:cBhvr>
                                        <p:cTn id="136" dur="500"/>
                                        <p:tgtEl>
                                          <p:spTgt spid="6">
                                            <p:txEl>
                                              <p:pRg st="18" end="18"/>
                                            </p:txEl>
                                          </p:spTgt>
                                        </p:tgtEl>
                                      </p:cBhvr>
                                    </p:animEffect>
                                    <p:set>
                                      <p:cBhvr>
                                        <p:cTn id="137" dur="1" fill="hold">
                                          <p:stCondLst>
                                            <p:cond delay="499"/>
                                          </p:stCondLst>
                                        </p:cTn>
                                        <p:tgtEl>
                                          <p:spTgt spid="6">
                                            <p:txEl>
                                              <p:pRg st="18" end="18"/>
                                            </p:txEl>
                                          </p:spTgt>
                                        </p:tgtEl>
                                        <p:attrNameLst>
                                          <p:attrName>style.visibility</p:attrName>
                                        </p:attrNameLst>
                                      </p:cBhvr>
                                      <p:to>
                                        <p:strVal val="hidden"/>
                                      </p:to>
                                    </p:set>
                                  </p:childTnLst>
                                </p:cTn>
                              </p:par>
                            </p:childTnLst>
                          </p:cTn>
                        </p:par>
                        <p:par>
                          <p:cTn id="138" fill="hold">
                            <p:stCondLst>
                              <p:cond delay="500"/>
                            </p:stCondLst>
                            <p:childTnLst>
                              <p:par>
                                <p:cTn id="139" presetID="10" presetClass="entr" presetSubtype="0" fill="hold" grpId="0" nodeType="afterEffect">
                                  <p:stCondLst>
                                    <p:cond delay="0"/>
                                  </p:stCondLst>
                                  <p:childTnLst>
                                    <p:set>
                                      <p:cBhvr>
                                        <p:cTn id="140" dur="1" fill="hold">
                                          <p:stCondLst>
                                            <p:cond delay="0"/>
                                          </p:stCondLst>
                                        </p:cTn>
                                        <p:tgtEl>
                                          <p:spTgt spid="7">
                                            <p:txEl>
                                              <p:pRg st="0" end="0"/>
                                            </p:txEl>
                                          </p:spTgt>
                                        </p:tgtEl>
                                        <p:attrNameLst>
                                          <p:attrName>style.visibility</p:attrName>
                                        </p:attrNameLst>
                                      </p:cBhvr>
                                      <p:to>
                                        <p:strVal val="visible"/>
                                      </p:to>
                                    </p:set>
                                    <p:animEffect transition="in" filter="fade">
                                      <p:cBhvr>
                                        <p:cTn id="141" dur="500"/>
                                        <p:tgtEl>
                                          <p:spTgt spid="7">
                                            <p:txEl>
                                              <p:pRg st="0" end="0"/>
                                            </p:txEl>
                                          </p:spTgt>
                                        </p:tgtEl>
                                      </p:cBhvr>
                                    </p:animEffect>
                                  </p:childTnLst>
                                </p:cTn>
                              </p:par>
                            </p:childTnLst>
                          </p:cTn>
                        </p:par>
                        <p:par>
                          <p:cTn id="142" fill="hold">
                            <p:stCondLst>
                              <p:cond delay="1000"/>
                            </p:stCondLst>
                            <p:childTnLst>
                              <p:par>
                                <p:cTn id="143" presetID="10" presetClass="entr" presetSubtype="0" fill="hold" grpId="0" nodeType="afterEffect">
                                  <p:stCondLst>
                                    <p:cond delay="0"/>
                                  </p:stCondLst>
                                  <p:childTnLst>
                                    <p:set>
                                      <p:cBhvr>
                                        <p:cTn id="144" dur="1" fill="hold">
                                          <p:stCondLst>
                                            <p:cond delay="0"/>
                                          </p:stCondLst>
                                        </p:cTn>
                                        <p:tgtEl>
                                          <p:spTgt spid="7">
                                            <p:txEl>
                                              <p:pRg st="1" end="1"/>
                                            </p:txEl>
                                          </p:spTgt>
                                        </p:tgtEl>
                                        <p:attrNameLst>
                                          <p:attrName>style.visibility</p:attrName>
                                        </p:attrNameLst>
                                      </p:cBhvr>
                                      <p:to>
                                        <p:strVal val="visible"/>
                                      </p:to>
                                    </p:set>
                                    <p:animEffect transition="in" filter="fade">
                                      <p:cBhvr>
                                        <p:cTn id="145" dur="500"/>
                                        <p:tgtEl>
                                          <p:spTgt spid="7">
                                            <p:txEl>
                                              <p:pRg st="1" end="1"/>
                                            </p:txEl>
                                          </p:spTgt>
                                        </p:tgtEl>
                                      </p:cBhvr>
                                    </p:animEffect>
                                  </p:childTnLst>
                                </p:cTn>
                              </p:par>
                            </p:childTnLst>
                          </p:cTn>
                        </p:par>
                        <p:par>
                          <p:cTn id="146" fill="hold">
                            <p:stCondLst>
                              <p:cond delay="1500"/>
                            </p:stCondLst>
                            <p:childTnLst>
                              <p:par>
                                <p:cTn id="147" presetID="10" presetClass="entr" presetSubtype="0" fill="hold" grpId="0" nodeType="afterEffect">
                                  <p:stCondLst>
                                    <p:cond delay="0"/>
                                  </p:stCondLst>
                                  <p:childTnLst>
                                    <p:set>
                                      <p:cBhvr>
                                        <p:cTn id="148" dur="1" fill="hold">
                                          <p:stCondLst>
                                            <p:cond delay="0"/>
                                          </p:stCondLst>
                                        </p:cTn>
                                        <p:tgtEl>
                                          <p:spTgt spid="7">
                                            <p:txEl>
                                              <p:pRg st="10" end="10"/>
                                            </p:txEl>
                                          </p:spTgt>
                                        </p:tgtEl>
                                        <p:attrNameLst>
                                          <p:attrName>style.visibility</p:attrName>
                                        </p:attrNameLst>
                                      </p:cBhvr>
                                      <p:to>
                                        <p:strVal val="visible"/>
                                      </p:to>
                                    </p:set>
                                    <p:animEffect transition="in" filter="fade">
                                      <p:cBhvr>
                                        <p:cTn id="149" dur="500"/>
                                        <p:tgtEl>
                                          <p:spTgt spid="7">
                                            <p:txEl>
                                              <p:pRg st="10" end="10"/>
                                            </p:txEl>
                                          </p:spTgt>
                                        </p:tgtEl>
                                      </p:cBhvr>
                                    </p:animEffect>
                                  </p:childTnLst>
                                </p:cTn>
                              </p:par>
                            </p:childTnLst>
                          </p:cTn>
                        </p:par>
                        <p:par>
                          <p:cTn id="150" fill="hold">
                            <p:stCondLst>
                              <p:cond delay="2000"/>
                            </p:stCondLst>
                            <p:childTnLst>
                              <p:par>
                                <p:cTn id="151" presetID="10" presetClass="entr" presetSubtype="0" fill="hold" grpId="0" nodeType="afterEffect">
                                  <p:stCondLst>
                                    <p:cond delay="0"/>
                                  </p:stCondLst>
                                  <p:childTnLst>
                                    <p:set>
                                      <p:cBhvr>
                                        <p:cTn id="152" dur="1" fill="hold">
                                          <p:stCondLst>
                                            <p:cond delay="0"/>
                                          </p:stCondLst>
                                        </p:cTn>
                                        <p:tgtEl>
                                          <p:spTgt spid="7">
                                            <p:txEl>
                                              <p:pRg st="13" end="13"/>
                                            </p:txEl>
                                          </p:spTgt>
                                        </p:tgtEl>
                                        <p:attrNameLst>
                                          <p:attrName>style.visibility</p:attrName>
                                        </p:attrNameLst>
                                      </p:cBhvr>
                                      <p:to>
                                        <p:strVal val="visible"/>
                                      </p:to>
                                    </p:set>
                                    <p:animEffect transition="in" filter="fade">
                                      <p:cBhvr>
                                        <p:cTn id="153" dur="500"/>
                                        <p:tgtEl>
                                          <p:spTgt spid="7">
                                            <p:txEl>
                                              <p:pRg st="13" end="13"/>
                                            </p:txEl>
                                          </p:spTgt>
                                        </p:tgtEl>
                                      </p:cBhvr>
                                    </p:animEffect>
                                  </p:childTnLst>
                                </p:cTn>
                              </p:par>
                            </p:childTnLst>
                          </p:cTn>
                        </p:par>
                        <p:par>
                          <p:cTn id="154" fill="hold">
                            <p:stCondLst>
                              <p:cond delay="2500"/>
                            </p:stCondLst>
                            <p:childTnLst>
                              <p:par>
                                <p:cTn id="155" presetID="10" presetClass="entr" presetSubtype="0" fill="hold" grpId="0" nodeType="afterEffect">
                                  <p:stCondLst>
                                    <p:cond delay="0"/>
                                  </p:stCondLst>
                                  <p:childTnLst>
                                    <p:set>
                                      <p:cBhvr>
                                        <p:cTn id="156" dur="1" fill="hold">
                                          <p:stCondLst>
                                            <p:cond delay="0"/>
                                          </p:stCondLst>
                                        </p:cTn>
                                        <p:tgtEl>
                                          <p:spTgt spid="7">
                                            <p:txEl>
                                              <p:pRg st="14" end="14"/>
                                            </p:txEl>
                                          </p:spTgt>
                                        </p:tgtEl>
                                        <p:attrNameLst>
                                          <p:attrName>style.visibility</p:attrName>
                                        </p:attrNameLst>
                                      </p:cBhvr>
                                      <p:to>
                                        <p:strVal val="visible"/>
                                      </p:to>
                                    </p:set>
                                    <p:animEffect transition="in" filter="fade">
                                      <p:cBhvr>
                                        <p:cTn id="157" dur="500"/>
                                        <p:tgtEl>
                                          <p:spTgt spid="7">
                                            <p:txEl>
                                              <p:pRg st="14" end="14"/>
                                            </p:txEl>
                                          </p:spTgt>
                                        </p:tgtEl>
                                      </p:cBhvr>
                                    </p:animEffect>
                                  </p:childTnLst>
                                </p:cTn>
                              </p:par>
                            </p:childTnLst>
                          </p:cTn>
                        </p:par>
                        <p:par>
                          <p:cTn id="158" fill="hold">
                            <p:stCondLst>
                              <p:cond delay="3000"/>
                            </p:stCondLst>
                            <p:childTnLst>
                              <p:par>
                                <p:cTn id="159" presetID="10" presetClass="entr" presetSubtype="0" fill="hold" nodeType="afterEffect">
                                  <p:stCondLst>
                                    <p:cond delay="0"/>
                                  </p:stCondLst>
                                  <p:childTnLst>
                                    <p:set>
                                      <p:cBhvr>
                                        <p:cTn id="160" dur="1" fill="hold">
                                          <p:stCondLst>
                                            <p:cond delay="0"/>
                                          </p:stCondLst>
                                        </p:cTn>
                                        <p:tgtEl>
                                          <p:spTgt spid="7">
                                            <p:txEl>
                                              <p:pRg st="3" end="3"/>
                                            </p:txEl>
                                          </p:spTgt>
                                        </p:tgtEl>
                                        <p:attrNameLst>
                                          <p:attrName>style.visibility</p:attrName>
                                        </p:attrNameLst>
                                      </p:cBhvr>
                                      <p:to>
                                        <p:strVal val="visible"/>
                                      </p:to>
                                    </p:set>
                                    <p:animEffect transition="in" filter="fade">
                                      <p:cBhvr>
                                        <p:cTn id="161" dur="500"/>
                                        <p:tgtEl>
                                          <p:spTgt spid="7">
                                            <p:txEl>
                                              <p:pRg st="3" end="3"/>
                                            </p:txEl>
                                          </p:spTgt>
                                        </p:tgtEl>
                                      </p:cBhvr>
                                    </p:animEffect>
                                  </p:childTnLst>
                                </p:cTn>
                              </p:par>
                              <p:par>
                                <p:cTn id="162" presetID="10" presetClass="entr" presetSubtype="0" fill="hold" nodeType="withEffect">
                                  <p:stCondLst>
                                    <p:cond delay="200"/>
                                  </p:stCondLst>
                                  <p:childTnLst>
                                    <p:set>
                                      <p:cBhvr>
                                        <p:cTn id="163" dur="1" fill="hold">
                                          <p:stCondLst>
                                            <p:cond delay="0"/>
                                          </p:stCondLst>
                                        </p:cTn>
                                        <p:tgtEl>
                                          <p:spTgt spid="7">
                                            <p:txEl>
                                              <p:pRg st="4" end="4"/>
                                            </p:txEl>
                                          </p:spTgt>
                                        </p:tgtEl>
                                        <p:attrNameLst>
                                          <p:attrName>style.visibility</p:attrName>
                                        </p:attrNameLst>
                                      </p:cBhvr>
                                      <p:to>
                                        <p:strVal val="visible"/>
                                      </p:to>
                                    </p:set>
                                    <p:animEffect transition="in" filter="fade">
                                      <p:cBhvr>
                                        <p:cTn id="164" dur="500"/>
                                        <p:tgtEl>
                                          <p:spTgt spid="7">
                                            <p:txEl>
                                              <p:pRg st="4" end="4"/>
                                            </p:txEl>
                                          </p:spTgt>
                                        </p:tgtEl>
                                      </p:cBhvr>
                                    </p:animEffect>
                                  </p:childTnLst>
                                </p:cTn>
                              </p:par>
                              <p:par>
                                <p:cTn id="165" presetID="10" presetClass="entr" presetSubtype="0" fill="hold" nodeType="withEffect">
                                  <p:stCondLst>
                                    <p:cond delay="400"/>
                                  </p:stCondLst>
                                  <p:childTnLst>
                                    <p:set>
                                      <p:cBhvr>
                                        <p:cTn id="166" dur="1" fill="hold">
                                          <p:stCondLst>
                                            <p:cond delay="0"/>
                                          </p:stCondLst>
                                        </p:cTn>
                                        <p:tgtEl>
                                          <p:spTgt spid="7">
                                            <p:txEl>
                                              <p:pRg st="5" end="5"/>
                                            </p:txEl>
                                          </p:spTgt>
                                        </p:tgtEl>
                                        <p:attrNameLst>
                                          <p:attrName>style.visibility</p:attrName>
                                        </p:attrNameLst>
                                      </p:cBhvr>
                                      <p:to>
                                        <p:strVal val="visible"/>
                                      </p:to>
                                    </p:set>
                                    <p:animEffect transition="in" filter="fade">
                                      <p:cBhvr>
                                        <p:cTn id="167" dur="500"/>
                                        <p:tgtEl>
                                          <p:spTgt spid="7">
                                            <p:txEl>
                                              <p:pRg st="5" end="5"/>
                                            </p:txEl>
                                          </p:spTgt>
                                        </p:tgtEl>
                                      </p:cBhvr>
                                    </p:animEffect>
                                  </p:childTnLst>
                                </p:cTn>
                              </p:par>
                              <p:par>
                                <p:cTn id="168" presetID="10" presetClass="entr" presetSubtype="0" fill="hold" nodeType="withEffect">
                                  <p:stCondLst>
                                    <p:cond delay="600"/>
                                  </p:stCondLst>
                                  <p:childTnLst>
                                    <p:set>
                                      <p:cBhvr>
                                        <p:cTn id="169" dur="1" fill="hold">
                                          <p:stCondLst>
                                            <p:cond delay="0"/>
                                          </p:stCondLst>
                                        </p:cTn>
                                        <p:tgtEl>
                                          <p:spTgt spid="7">
                                            <p:txEl>
                                              <p:pRg st="6" end="6"/>
                                            </p:txEl>
                                          </p:spTgt>
                                        </p:tgtEl>
                                        <p:attrNameLst>
                                          <p:attrName>style.visibility</p:attrName>
                                        </p:attrNameLst>
                                      </p:cBhvr>
                                      <p:to>
                                        <p:strVal val="visible"/>
                                      </p:to>
                                    </p:set>
                                    <p:animEffect transition="in" filter="fade">
                                      <p:cBhvr>
                                        <p:cTn id="170" dur="500"/>
                                        <p:tgtEl>
                                          <p:spTgt spid="7">
                                            <p:txEl>
                                              <p:pRg st="6" end="6"/>
                                            </p:txEl>
                                          </p:spTgt>
                                        </p:tgtEl>
                                      </p:cBhvr>
                                    </p:animEffect>
                                  </p:childTnLst>
                                </p:cTn>
                              </p:par>
                              <p:par>
                                <p:cTn id="171" presetID="10" presetClass="entr" presetSubtype="0" fill="hold" nodeType="withEffect">
                                  <p:stCondLst>
                                    <p:cond delay="800"/>
                                  </p:stCondLst>
                                  <p:childTnLst>
                                    <p:set>
                                      <p:cBhvr>
                                        <p:cTn id="172" dur="1" fill="hold">
                                          <p:stCondLst>
                                            <p:cond delay="0"/>
                                          </p:stCondLst>
                                        </p:cTn>
                                        <p:tgtEl>
                                          <p:spTgt spid="7">
                                            <p:txEl>
                                              <p:pRg st="7" end="7"/>
                                            </p:txEl>
                                          </p:spTgt>
                                        </p:tgtEl>
                                        <p:attrNameLst>
                                          <p:attrName>style.visibility</p:attrName>
                                        </p:attrNameLst>
                                      </p:cBhvr>
                                      <p:to>
                                        <p:strVal val="visible"/>
                                      </p:to>
                                    </p:set>
                                    <p:animEffect transition="in" filter="fade">
                                      <p:cBhvr>
                                        <p:cTn id="173" dur="500"/>
                                        <p:tgtEl>
                                          <p:spTgt spid="7">
                                            <p:txEl>
                                              <p:pRg st="7" end="7"/>
                                            </p:txEl>
                                          </p:spTgt>
                                        </p:tgtEl>
                                      </p:cBhvr>
                                    </p:animEffect>
                                  </p:childTnLst>
                                </p:cTn>
                              </p:par>
                              <p:par>
                                <p:cTn id="174" presetID="10" presetClass="entr" presetSubtype="0" fill="hold" nodeType="withEffect">
                                  <p:stCondLst>
                                    <p:cond delay="1000"/>
                                  </p:stCondLst>
                                  <p:childTnLst>
                                    <p:set>
                                      <p:cBhvr>
                                        <p:cTn id="175" dur="1" fill="hold">
                                          <p:stCondLst>
                                            <p:cond delay="0"/>
                                          </p:stCondLst>
                                        </p:cTn>
                                        <p:tgtEl>
                                          <p:spTgt spid="7">
                                            <p:txEl>
                                              <p:pRg st="8" end="8"/>
                                            </p:txEl>
                                          </p:spTgt>
                                        </p:tgtEl>
                                        <p:attrNameLst>
                                          <p:attrName>style.visibility</p:attrName>
                                        </p:attrNameLst>
                                      </p:cBhvr>
                                      <p:to>
                                        <p:strVal val="visible"/>
                                      </p:to>
                                    </p:set>
                                    <p:animEffect transition="in" filter="fade">
                                      <p:cBhvr>
                                        <p:cTn id="176" dur="500"/>
                                        <p:tgtEl>
                                          <p:spTgt spid="7">
                                            <p:txEl>
                                              <p:pRg st="8" end="8"/>
                                            </p:txEl>
                                          </p:spTgt>
                                        </p:tgtEl>
                                      </p:cBhvr>
                                    </p:animEffect>
                                  </p:childTnLst>
                                </p:cTn>
                              </p:par>
                              <p:par>
                                <p:cTn id="177" presetID="10" presetClass="entr" presetSubtype="0" fill="hold" nodeType="withEffect">
                                  <p:stCondLst>
                                    <p:cond delay="1200"/>
                                  </p:stCondLst>
                                  <p:childTnLst>
                                    <p:set>
                                      <p:cBhvr>
                                        <p:cTn id="178" dur="1" fill="hold">
                                          <p:stCondLst>
                                            <p:cond delay="0"/>
                                          </p:stCondLst>
                                        </p:cTn>
                                        <p:tgtEl>
                                          <p:spTgt spid="7">
                                            <p:txEl>
                                              <p:pRg st="9" end="9"/>
                                            </p:txEl>
                                          </p:spTgt>
                                        </p:tgtEl>
                                        <p:attrNameLst>
                                          <p:attrName>style.visibility</p:attrName>
                                        </p:attrNameLst>
                                      </p:cBhvr>
                                      <p:to>
                                        <p:strVal val="visible"/>
                                      </p:to>
                                    </p:set>
                                    <p:animEffect transition="in" filter="fade">
                                      <p:cBhvr>
                                        <p:cTn id="179" dur="500"/>
                                        <p:tgtEl>
                                          <p:spTgt spid="7">
                                            <p:txEl>
                                              <p:pRg st="9" end="9"/>
                                            </p:txEl>
                                          </p:spTgt>
                                        </p:tgtEl>
                                      </p:cBhvr>
                                    </p:animEffect>
                                  </p:childTnLst>
                                </p:cTn>
                              </p:par>
                            </p:childTnLst>
                          </p:cTn>
                        </p:par>
                        <p:par>
                          <p:cTn id="180" fill="hold">
                            <p:stCondLst>
                              <p:cond delay="4700"/>
                            </p:stCondLst>
                            <p:childTnLst>
                              <p:par>
                                <p:cTn id="181" presetID="10" presetClass="entr" presetSubtype="0" fill="hold" nodeType="afterEffect">
                                  <p:stCondLst>
                                    <p:cond delay="0"/>
                                  </p:stCondLst>
                                  <p:childTnLst>
                                    <p:set>
                                      <p:cBhvr>
                                        <p:cTn id="182" dur="1" fill="hold">
                                          <p:stCondLst>
                                            <p:cond delay="0"/>
                                          </p:stCondLst>
                                        </p:cTn>
                                        <p:tgtEl>
                                          <p:spTgt spid="7">
                                            <p:txEl>
                                              <p:pRg st="16" end="16"/>
                                            </p:txEl>
                                          </p:spTgt>
                                        </p:tgtEl>
                                        <p:attrNameLst>
                                          <p:attrName>style.visibility</p:attrName>
                                        </p:attrNameLst>
                                      </p:cBhvr>
                                      <p:to>
                                        <p:strVal val="visible"/>
                                      </p:to>
                                    </p:set>
                                    <p:animEffect transition="in" filter="fade">
                                      <p:cBhvr>
                                        <p:cTn id="183" dur="500"/>
                                        <p:tgtEl>
                                          <p:spTgt spid="7">
                                            <p:txEl>
                                              <p:pRg st="16" end="16"/>
                                            </p:txEl>
                                          </p:spTgt>
                                        </p:tgtEl>
                                      </p:cBhvr>
                                    </p:animEffect>
                                  </p:childTnLst>
                                </p:cTn>
                              </p:par>
                              <p:par>
                                <p:cTn id="184" presetID="10" presetClass="entr" presetSubtype="0" fill="hold" nodeType="withEffect">
                                  <p:stCondLst>
                                    <p:cond delay="200"/>
                                  </p:stCondLst>
                                  <p:childTnLst>
                                    <p:set>
                                      <p:cBhvr>
                                        <p:cTn id="185" dur="1" fill="hold">
                                          <p:stCondLst>
                                            <p:cond delay="0"/>
                                          </p:stCondLst>
                                        </p:cTn>
                                        <p:tgtEl>
                                          <p:spTgt spid="7">
                                            <p:txEl>
                                              <p:pRg st="17" end="17"/>
                                            </p:txEl>
                                          </p:spTgt>
                                        </p:tgtEl>
                                        <p:attrNameLst>
                                          <p:attrName>style.visibility</p:attrName>
                                        </p:attrNameLst>
                                      </p:cBhvr>
                                      <p:to>
                                        <p:strVal val="visible"/>
                                      </p:to>
                                    </p:set>
                                    <p:animEffect transition="in" filter="fade">
                                      <p:cBhvr>
                                        <p:cTn id="186" dur="500"/>
                                        <p:tgtEl>
                                          <p:spTgt spid="7">
                                            <p:txEl>
                                              <p:pRg st="17" end="17"/>
                                            </p:txEl>
                                          </p:spTgt>
                                        </p:tgtEl>
                                      </p:cBhvr>
                                    </p:animEffect>
                                  </p:childTnLst>
                                </p:cTn>
                              </p:par>
                              <p:par>
                                <p:cTn id="187" presetID="10" presetClass="entr" presetSubtype="0" fill="hold" nodeType="withEffect">
                                  <p:stCondLst>
                                    <p:cond delay="400"/>
                                  </p:stCondLst>
                                  <p:childTnLst>
                                    <p:set>
                                      <p:cBhvr>
                                        <p:cTn id="188" dur="1" fill="hold">
                                          <p:stCondLst>
                                            <p:cond delay="0"/>
                                          </p:stCondLst>
                                        </p:cTn>
                                        <p:tgtEl>
                                          <p:spTgt spid="7">
                                            <p:txEl>
                                              <p:pRg st="18" end="18"/>
                                            </p:txEl>
                                          </p:spTgt>
                                        </p:tgtEl>
                                        <p:attrNameLst>
                                          <p:attrName>style.visibility</p:attrName>
                                        </p:attrNameLst>
                                      </p:cBhvr>
                                      <p:to>
                                        <p:strVal val="visible"/>
                                      </p:to>
                                    </p:set>
                                    <p:animEffect transition="in" filter="fade">
                                      <p:cBhvr>
                                        <p:cTn id="189" dur="500"/>
                                        <p:tgtEl>
                                          <p:spTgt spid="7">
                                            <p:txEl>
                                              <p:pRg st="18" end="18"/>
                                            </p:txEl>
                                          </p:spTgt>
                                        </p:tgtEl>
                                      </p:cBhvr>
                                    </p:animEffect>
                                  </p:childTnLst>
                                </p:cTn>
                              </p:par>
                              <p:par>
                                <p:cTn id="190" presetID="10" presetClass="entr" presetSubtype="0" fill="hold" nodeType="withEffect">
                                  <p:stCondLst>
                                    <p:cond delay="600"/>
                                  </p:stCondLst>
                                  <p:childTnLst>
                                    <p:set>
                                      <p:cBhvr>
                                        <p:cTn id="191" dur="1" fill="hold">
                                          <p:stCondLst>
                                            <p:cond delay="0"/>
                                          </p:stCondLst>
                                        </p:cTn>
                                        <p:tgtEl>
                                          <p:spTgt spid="7">
                                            <p:txEl>
                                              <p:pRg st="19" end="19"/>
                                            </p:txEl>
                                          </p:spTgt>
                                        </p:tgtEl>
                                        <p:attrNameLst>
                                          <p:attrName>style.visibility</p:attrName>
                                        </p:attrNameLst>
                                      </p:cBhvr>
                                      <p:to>
                                        <p:strVal val="visible"/>
                                      </p:to>
                                    </p:set>
                                    <p:animEffect transition="in" filter="fade">
                                      <p:cBhvr>
                                        <p:cTn id="192" dur="500"/>
                                        <p:tgtEl>
                                          <p:spTgt spid="7">
                                            <p:txEl>
                                              <p:pRg st="19" end="19"/>
                                            </p:txEl>
                                          </p:spTgt>
                                        </p:tgtEl>
                                      </p:cBhvr>
                                    </p:animEffect>
                                  </p:childTnLst>
                                </p:cTn>
                              </p:par>
                              <p:par>
                                <p:cTn id="193" presetID="10" presetClass="entr" presetSubtype="0" fill="hold" nodeType="withEffect">
                                  <p:stCondLst>
                                    <p:cond delay="800"/>
                                  </p:stCondLst>
                                  <p:childTnLst>
                                    <p:set>
                                      <p:cBhvr>
                                        <p:cTn id="194" dur="1" fill="hold">
                                          <p:stCondLst>
                                            <p:cond delay="0"/>
                                          </p:stCondLst>
                                        </p:cTn>
                                        <p:tgtEl>
                                          <p:spTgt spid="7">
                                            <p:txEl>
                                              <p:pRg st="20" end="20"/>
                                            </p:txEl>
                                          </p:spTgt>
                                        </p:tgtEl>
                                        <p:attrNameLst>
                                          <p:attrName>style.visibility</p:attrName>
                                        </p:attrNameLst>
                                      </p:cBhvr>
                                      <p:to>
                                        <p:strVal val="visible"/>
                                      </p:to>
                                    </p:set>
                                    <p:animEffect transition="in" filter="fade">
                                      <p:cBhvr>
                                        <p:cTn id="195" dur="500"/>
                                        <p:tgtEl>
                                          <p:spTgt spid="7">
                                            <p:txEl>
                                              <p:pRg st="20" end="20"/>
                                            </p:txEl>
                                          </p:spTgt>
                                        </p:tgtEl>
                                      </p:cBhvr>
                                    </p:animEffect>
                                  </p:childTnLst>
                                </p:cTn>
                              </p:par>
                              <p:par>
                                <p:cTn id="196" presetID="10" presetClass="entr" presetSubtype="0" fill="hold" nodeType="withEffect">
                                  <p:stCondLst>
                                    <p:cond delay="1000"/>
                                  </p:stCondLst>
                                  <p:childTnLst>
                                    <p:set>
                                      <p:cBhvr>
                                        <p:cTn id="197" dur="1" fill="hold">
                                          <p:stCondLst>
                                            <p:cond delay="0"/>
                                          </p:stCondLst>
                                        </p:cTn>
                                        <p:tgtEl>
                                          <p:spTgt spid="7">
                                            <p:txEl>
                                              <p:pRg st="21" end="21"/>
                                            </p:txEl>
                                          </p:spTgt>
                                        </p:tgtEl>
                                        <p:attrNameLst>
                                          <p:attrName>style.visibility</p:attrName>
                                        </p:attrNameLst>
                                      </p:cBhvr>
                                      <p:to>
                                        <p:strVal val="visible"/>
                                      </p:to>
                                    </p:set>
                                    <p:animEffect transition="in" filter="fade">
                                      <p:cBhvr>
                                        <p:cTn id="198" dur="500"/>
                                        <p:tgtEl>
                                          <p:spTgt spid="7">
                                            <p:txEl>
                                              <p:pRg st="21" end="21"/>
                                            </p:txEl>
                                          </p:spTgt>
                                        </p:tgtEl>
                                      </p:cBhvr>
                                    </p:animEffect>
                                  </p:childTnLst>
                                </p:cTn>
                              </p:par>
                              <p:par>
                                <p:cTn id="199" presetID="10" presetClass="entr" presetSubtype="0" fill="hold" nodeType="withEffect">
                                  <p:stCondLst>
                                    <p:cond delay="1200"/>
                                  </p:stCondLst>
                                  <p:childTnLst>
                                    <p:set>
                                      <p:cBhvr>
                                        <p:cTn id="200" dur="1" fill="hold">
                                          <p:stCondLst>
                                            <p:cond delay="0"/>
                                          </p:stCondLst>
                                        </p:cTn>
                                        <p:tgtEl>
                                          <p:spTgt spid="7">
                                            <p:txEl>
                                              <p:pRg st="22" end="22"/>
                                            </p:txEl>
                                          </p:spTgt>
                                        </p:tgtEl>
                                        <p:attrNameLst>
                                          <p:attrName>style.visibility</p:attrName>
                                        </p:attrNameLst>
                                      </p:cBhvr>
                                      <p:to>
                                        <p:strVal val="visible"/>
                                      </p:to>
                                    </p:set>
                                    <p:animEffect transition="in" filter="fade">
                                      <p:cBhvr>
                                        <p:cTn id="201" dur="500"/>
                                        <p:tgtEl>
                                          <p:spTgt spid="7">
                                            <p:txEl>
                                              <p:pRg st="22" end="22"/>
                                            </p:txEl>
                                          </p:spTgt>
                                        </p:tgtEl>
                                      </p:cBhvr>
                                    </p:animEffect>
                                  </p:childTnLst>
                                </p:cTn>
                              </p:par>
                              <p:par>
                                <p:cTn id="202" presetID="10" presetClass="entr" presetSubtype="0" fill="hold" nodeType="withEffect">
                                  <p:stCondLst>
                                    <p:cond delay="1400"/>
                                  </p:stCondLst>
                                  <p:childTnLst>
                                    <p:set>
                                      <p:cBhvr>
                                        <p:cTn id="203" dur="1" fill="hold">
                                          <p:stCondLst>
                                            <p:cond delay="0"/>
                                          </p:stCondLst>
                                        </p:cTn>
                                        <p:tgtEl>
                                          <p:spTgt spid="7">
                                            <p:txEl>
                                              <p:pRg st="23" end="23"/>
                                            </p:txEl>
                                          </p:spTgt>
                                        </p:tgtEl>
                                        <p:attrNameLst>
                                          <p:attrName>style.visibility</p:attrName>
                                        </p:attrNameLst>
                                      </p:cBhvr>
                                      <p:to>
                                        <p:strVal val="visible"/>
                                      </p:to>
                                    </p:set>
                                    <p:animEffect transition="in" filter="fade">
                                      <p:cBhvr>
                                        <p:cTn id="204" dur="500"/>
                                        <p:tgtEl>
                                          <p:spTgt spid="7">
                                            <p:txEl>
                                              <p:pRg st="23" end="23"/>
                                            </p:txEl>
                                          </p:spTgt>
                                        </p:tgtEl>
                                      </p:cBhvr>
                                    </p:animEffect>
                                  </p:childTnLst>
                                </p:cTn>
                              </p:par>
                            </p:childTnLst>
                          </p:cTn>
                        </p:par>
                      </p:childTnLst>
                    </p:cTn>
                  </p:par>
                  <p:par>
                    <p:cTn id="205" fill="hold">
                      <p:stCondLst>
                        <p:cond delay="indefinite"/>
                      </p:stCondLst>
                      <p:childTnLst>
                        <p:par>
                          <p:cTn id="206" fill="hold">
                            <p:stCondLst>
                              <p:cond delay="0"/>
                            </p:stCondLst>
                            <p:childTnLst>
                              <p:par>
                                <p:cTn id="207" presetID="10" presetClass="exit" presetSubtype="0" fill="hold" grpId="1" nodeType="clickEffect">
                                  <p:stCondLst>
                                    <p:cond delay="0"/>
                                  </p:stCondLst>
                                  <p:childTnLst>
                                    <p:animEffect transition="out" filter="fade">
                                      <p:cBhvr>
                                        <p:cTn id="208" dur="500"/>
                                        <p:tgtEl>
                                          <p:spTgt spid="7">
                                            <p:txEl>
                                              <p:pRg st="0" end="0"/>
                                            </p:txEl>
                                          </p:spTgt>
                                        </p:tgtEl>
                                      </p:cBhvr>
                                    </p:animEffect>
                                    <p:set>
                                      <p:cBhvr>
                                        <p:cTn id="209" dur="1" fill="hold">
                                          <p:stCondLst>
                                            <p:cond delay="499"/>
                                          </p:stCondLst>
                                        </p:cTn>
                                        <p:tgtEl>
                                          <p:spTgt spid="7">
                                            <p:txEl>
                                              <p:pRg st="0" end="0"/>
                                            </p:txEl>
                                          </p:spTgt>
                                        </p:tgtEl>
                                        <p:attrNameLst>
                                          <p:attrName>style.visibility</p:attrName>
                                        </p:attrNameLst>
                                      </p:cBhvr>
                                      <p:to>
                                        <p:strVal val="hidden"/>
                                      </p:to>
                                    </p:set>
                                  </p:childTnLst>
                                </p:cTn>
                              </p:par>
                              <p:par>
                                <p:cTn id="210" presetID="10" presetClass="exit" presetSubtype="0" fill="hold" grpId="1" nodeType="withEffect">
                                  <p:stCondLst>
                                    <p:cond delay="0"/>
                                  </p:stCondLst>
                                  <p:childTnLst>
                                    <p:animEffect transition="out" filter="fade">
                                      <p:cBhvr>
                                        <p:cTn id="211" dur="500"/>
                                        <p:tgtEl>
                                          <p:spTgt spid="7">
                                            <p:txEl>
                                              <p:pRg st="1" end="1"/>
                                            </p:txEl>
                                          </p:spTgt>
                                        </p:tgtEl>
                                      </p:cBhvr>
                                    </p:animEffect>
                                    <p:set>
                                      <p:cBhvr>
                                        <p:cTn id="212" dur="1" fill="hold">
                                          <p:stCondLst>
                                            <p:cond delay="499"/>
                                          </p:stCondLst>
                                        </p:cTn>
                                        <p:tgtEl>
                                          <p:spTgt spid="7">
                                            <p:txEl>
                                              <p:pRg st="1" end="1"/>
                                            </p:txEl>
                                          </p:spTgt>
                                        </p:tgtEl>
                                        <p:attrNameLst>
                                          <p:attrName>style.visibility</p:attrName>
                                        </p:attrNameLst>
                                      </p:cBhvr>
                                      <p:to>
                                        <p:strVal val="hidden"/>
                                      </p:to>
                                    </p:set>
                                  </p:childTnLst>
                                </p:cTn>
                              </p:par>
                              <p:par>
                                <p:cTn id="213" presetID="10" presetClass="exit" presetSubtype="0" fill="hold" grpId="1" nodeType="withEffect">
                                  <p:stCondLst>
                                    <p:cond delay="0"/>
                                  </p:stCondLst>
                                  <p:childTnLst>
                                    <p:animEffect transition="out" filter="fade">
                                      <p:cBhvr>
                                        <p:cTn id="214" dur="500"/>
                                        <p:tgtEl>
                                          <p:spTgt spid="7">
                                            <p:txEl>
                                              <p:pRg st="2" end="2"/>
                                            </p:txEl>
                                          </p:spTgt>
                                        </p:tgtEl>
                                      </p:cBhvr>
                                    </p:animEffect>
                                    <p:set>
                                      <p:cBhvr>
                                        <p:cTn id="215" dur="1" fill="hold">
                                          <p:stCondLst>
                                            <p:cond delay="499"/>
                                          </p:stCondLst>
                                        </p:cTn>
                                        <p:tgtEl>
                                          <p:spTgt spid="7">
                                            <p:txEl>
                                              <p:pRg st="2" end="2"/>
                                            </p:txEl>
                                          </p:spTgt>
                                        </p:tgtEl>
                                        <p:attrNameLst>
                                          <p:attrName>style.visibility</p:attrName>
                                        </p:attrNameLst>
                                      </p:cBhvr>
                                      <p:to>
                                        <p:strVal val="hidden"/>
                                      </p:to>
                                    </p:set>
                                  </p:childTnLst>
                                </p:cTn>
                              </p:par>
                              <p:par>
                                <p:cTn id="216" presetID="10" presetClass="exit" presetSubtype="0" fill="hold" grpId="1" nodeType="withEffect">
                                  <p:stCondLst>
                                    <p:cond delay="0"/>
                                  </p:stCondLst>
                                  <p:childTnLst>
                                    <p:animEffect transition="out" filter="fade">
                                      <p:cBhvr>
                                        <p:cTn id="217" dur="500"/>
                                        <p:tgtEl>
                                          <p:spTgt spid="7">
                                            <p:txEl>
                                              <p:pRg st="3" end="3"/>
                                            </p:txEl>
                                          </p:spTgt>
                                        </p:tgtEl>
                                      </p:cBhvr>
                                    </p:animEffect>
                                    <p:set>
                                      <p:cBhvr>
                                        <p:cTn id="218" dur="1" fill="hold">
                                          <p:stCondLst>
                                            <p:cond delay="499"/>
                                          </p:stCondLst>
                                        </p:cTn>
                                        <p:tgtEl>
                                          <p:spTgt spid="7">
                                            <p:txEl>
                                              <p:pRg st="3" end="3"/>
                                            </p:txEl>
                                          </p:spTgt>
                                        </p:tgtEl>
                                        <p:attrNameLst>
                                          <p:attrName>style.visibility</p:attrName>
                                        </p:attrNameLst>
                                      </p:cBhvr>
                                      <p:to>
                                        <p:strVal val="hidden"/>
                                      </p:to>
                                    </p:set>
                                  </p:childTnLst>
                                </p:cTn>
                              </p:par>
                              <p:par>
                                <p:cTn id="219" presetID="10" presetClass="exit" presetSubtype="0" fill="hold" grpId="1" nodeType="withEffect">
                                  <p:stCondLst>
                                    <p:cond delay="0"/>
                                  </p:stCondLst>
                                  <p:childTnLst>
                                    <p:animEffect transition="out" filter="fade">
                                      <p:cBhvr>
                                        <p:cTn id="220" dur="500"/>
                                        <p:tgtEl>
                                          <p:spTgt spid="7">
                                            <p:txEl>
                                              <p:pRg st="4" end="4"/>
                                            </p:txEl>
                                          </p:spTgt>
                                        </p:tgtEl>
                                      </p:cBhvr>
                                    </p:animEffect>
                                    <p:set>
                                      <p:cBhvr>
                                        <p:cTn id="221" dur="1" fill="hold">
                                          <p:stCondLst>
                                            <p:cond delay="499"/>
                                          </p:stCondLst>
                                        </p:cTn>
                                        <p:tgtEl>
                                          <p:spTgt spid="7">
                                            <p:txEl>
                                              <p:pRg st="4" end="4"/>
                                            </p:txEl>
                                          </p:spTgt>
                                        </p:tgtEl>
                                        <p:attrNameLst>
                                          <p:attrName>style.visibility</p:attrName>
                                        </p:attrNameLst>
                                      </p:cBhvr>
                                      <p:to>
                                        <p:strVal val="hidden"/>
                                      </p:to>
                                    </p:set>
                                  </p:childTnLst>
                                </p:cTn>
                              </p:par>
                              <p:par>
                                <p:cTn id="222" presetID="10" presetClass="exit" presetSubtype="0" fill="hold" grpId="1" nodeType="withEffect">
                                  <p:stCondLst>
                                    <p:cond delay="0"/>
                                  </p:stCondLst>
                                  <p:childTnLst>
                                    <p:animEffect transition="out" filter="fade">
                                      <p:cBhvr>
                                        <p:cTn id="223" dur="500"/>
                                        <p:tgtEl>
                                          <p:spTgt spid="7">
                                            <p:txEl>
                                              <p:pRg st="5" end="5"/>
                                            </p:txEl>
                                          </p:spTgt>
                                        </p:tgtEl>
                                      </p:cBhvr>
                                    </p:animEffect>
                                    <p:set>
                                      <p:cBhvr>
                                        <p:cTn id="224" dur="1" fill="hold">
                                          <p:stCondLst>
                                            <p:cond delay="499"/>
                                          </p:stCondLst>
                                        </p:cTn>
                                        <p:tgtEl>
                                          <p:spTgt spid="7">
                                            <p:txEl>
                                              <p:pRg st="5" end="5"/>
                                            </p:txEl>
                                          </p:spTgt>
                                        </p:tgtEl>
                                        <p:attrNameLst>
                                          <p:attrName>style.visibility</p:attrName>
                                        </p:attrNameLst>
                                      </p:cBhvr>
                                      <p:to>
                                        <p:strVal val="hidden"/>
                                      </p:to>
                                    </p:set>
                                  </p:childTnLst>
                                </p:cTn>
                              </p:par>
                              <p:par>
                                <p:cTn id="225" presetID="10" presetClass="exit" presetSubtype="0" fill="hold" grpId="1" nodeType="withEffect">
                                  <p:stCondLst>
                                    <p:cond delay="0"/>
                                  </p:stCondLst>
                                  <p:childTnLst>
                                    <p:animEffect transition="out" filter="fade">
                                      <p:cBhvr>
                                        <p:cTn id="226" dur="500"/>
                                        <p:tgtEl>
                                          <p:spTgt spid="7">
                                            <p:txEl>
                                              <p:pRg st="6" end="6"/>
                                            </p:txEl>
                                          </p:spTgt>
                                        </p:tgtEl>
                                      </p:cBhvr>
                                    </p:animEffect>
                                    <p:set>
                                      <p:cBhvr>
                                        <p:cTn id="227" dur="1" fill="hold">
                                          <p:stCondLst>
                                            <p:cond delay="499"/>
                                          </p:stCondLst>
                                        </p:cTn>
                                        <p:tgtEl>
                                          <p:spTgt spid="7">
                                            <p:txEl>
                                              <p:pRg st="6" end="6"/>
                                            </p:txEl>
                                          </p:spTgt>
                                        </p:tgtEl>
                                        <p:attrNameLst>
                                          <p:attrName>style.visibility</p:attrName>
                                        </p:attrNameLst>
                                      </p:cBhvr>
                                      <p:to>
                                        <p:strVal val="hidden"/>
                                      </p:to>
                                    </p:set>
                                  </p:childTnLst>
                                </p:cTn>
                              </p:par>
                              <p:par>
                                <p:cTn id="228" presetID="10" presetClass="exit" presetSubtype="0" fill="hold" grpId="1" nodeType="withEffect">
                                  <p:stCondLst>
                                    <p:cond delay="0"/>
                                  </p:stCondLst>
                                  <p:childTnLst>
                                    <p:animEffect transition="out" filter="fade">
                                      <p:cBhvr>
                                        <p:cTn id="229" dur="500"/>
                                        <p:tgtEl>
                                          <p:spTgt spid="7">
                                            <p:txEl>
                                              <p:pRg st="7" end="7"/>
                                            </p:txEl>
                                          </p:spTgt>
                                        </p:tgtEl>
                                      </p:cBhvr>
                                    </p:animEffect>
                                    <p:set>
                                      <p:cBhvr>
                                        <p:cTn id="230" dur="1" fill="hold">
                                          <p:stCondLst>
                                            <p:cond delay="499"/>
                                          </p:stCondLst>
                                        </p:cTn>
                                        <p:tgtEl>
                                          <p:spTgt spid="7">
                                            <p:txEl>
                                              <p:pRg st="7" end="7"/>
                                            </p:txEl>
                                          </p:spTgt>
                                        </p:tgtEl>
                                        <p:attrNameLst>
                                          <p:attrName>style.visibility</p:attrName>
                                        </p:attrNameLst>
                                      </p:cBhvr>
                                      <p:to>
                                        <p:strVal val="hidden"/>
                                      </p:to>
                                    </p:set>
                                  </p:childTnLst>
                                </p:cTn>
                              </p:par>
                              <p:par>
                                <p:cTn id="231" presetID="10" presetClass="exit" presetSubtype="0" fill="hold" grpId="1" nodeType="withEffect">
                                  <p:stCondLst>
                                    <p:cond delay="0"/>
                                  </p:stCondLst>
                                  <p:childTnLst>
                                    <p:animEffect transition="out" filter="fade">
                                      <p:cBhvr>
                                        <p:cTn id="232" dur="500"/>
                                        <p:tgtEl>
                                          <p:spTgt spid="7">
                                            <p:txEl>
                                              <p:pRg st="8" end="8"/>
                                            </p:txEl>
                                          </p:spTgt>
                                        </p:tgtEl>
                                      </p:cBhvr>
                                    </p:animEffect>
                                    <p:set>
                                      <p:cBhvr>
                                        <p:cTn id="233" dur="1" fill="hold">
                                          <p:stCondLst>
                                            <p:cond delay="499"/>
                                          </p:stCondLst>
                                        </p:cTn>
                                        <p:tgtEl>
                                          <p:spTgt spid="7">
                                            <p:txEl>
                                              <p:pRg st="8" end="8"/>
                                            </p:txEl>
                                          </p:spTgt>
                                        </p:tgtEl>
                                        <p:attrNameLst>
                                          <p:attrName>style.visibility</p:attrName>
                                        </p:attrNameLst>
                                      </p:cBhvr>
                                      <p:to>
                                        <p:strVal val="hidden"/>
                                      </p:to>
                                    </p:set>
                                  </p:childTnLst>
                                </p:cTn>
                              </p:par>
                              <p:par>
                                <p:cTn id="234" presetID="10" presetClass="exit" presetSubtype="0" fill="hold" grpId="1" nodeType="withEffect">
                                  <p:stCondLst>
                                    <p:cond delay="0"/>
                                  </p:stCondLst>
                                  <p:childTnLst>
                                    <p:animEffect transition="out" filter="fade">
                                      <p:cBhvr>
                                        <p:cTn id="235" dur="500"/>
                                        <p:tgtEl>
                                          <p:spTgt spid="7">
                                            <p:txEl>
                                              <p:pRg st="9" end="9"/>
                                            </p:txEl>
                                          </p:spTgt>
                                        </p:tgtEl>
                                      </p:cBhvr>
                                    </p:animEffect>
                                    <p:set>
                                      <p:cBhvr>
                                        <p:cTn id="236" dur="1" fill="hold">
                                          <p:stCondLst>
                                            <p:cond delay="499"/>
                                          </p:stCondLst>
                                        </p:cTn>
                                        <p:tgtEl>
                                          <p:spTgt spid="7">
                                            <p:txEl>
                                              <p:pRg st="9" end="9"/>
                                            </p:txEl>
                                          </p:spTgt>
                                        </p:tgtEl>
                                        <p:attrNameLst>
                                          <p:attrName>style.visibility</p:attrName>
                                        </p:attrNameLst>
                                      </p:cBhvr>
                                      <p:to>
                                        <p:strVal val="hidden"/>
                                      </p:to>
                                    </p:set>
                                  </p:childTnLst>
                                </p:cTn>
                              </p:par>
                              <p:par>
                                <p:cTn id="237" presetID="10" presetClass="exit" presetSubtype="0" fill="hold" grpId="1" nodeType="withEffect">
                                  <p:stCondLst>
                                    <p:cond delay="0"/>
                                  </p:stCondLst>
                                  <p:childTnLst>
                                    <p:animEffect transition="out" filter="fade">
                                      <p:cBhvr>
                                        <p:cTn id="238" dur="500"/>
                                        <p:tgtEl>
                                          <p:spTgt spid="7">
                                            <p:txEl>
                                              <p:pRg st="10" end="10"/>
                                            </p:txEl>
                                          </p:spTgt>
                                        </p:tgtEl>
                                      </p:cBhvr>
                                    </p:animEffect>
                                    <p:set>
                                      <p:cBhvr>
                                        <p:cTn id="239" dur="1" fill="hold">
                                          <p:stCondLst>
                                            <p:cond delay="499"/>
                                          </p:stCondLst>
                                        </p:cTn>
                                        <p:tgtEl>
                                          <p:spTgt spid="7">
                                            <p:txEl>
                                              <p:pRg st="10" end="10"/>
                                            </p:txEl>
                                          </p:spTgt>
                                        </p:tgtEl>
                                        <p:attrNameLst>
                                          <p:attrName>style.visibility</p:attrName>
                                        </p:attrNameLst>
                                      </p:cBhvr>
                                      <p:to>
                                        <p:strVal val="hidden"/>
                                      </p:to>
                                    </p:set>
                                  </p:childTnLst>
                                </p:cTn>
                              </p:par>
                              <p:par>
                                <p:cTn id="240" presetID="10" presetClass="exit" presetSubtype="0" fill="hold" grpId="1" nodeType="withEffect">
                                  <p:stCondLst>
                                    <p:cond delay="0"/>
                                  </p:stCondLst>
                                  <p:childTnLst>
                                    <p:animEffect transition="out" filter="fade">
                                      <p:cBhvr>
                                        <p:cTn id="241" dur="500"/>
                                        <p:tgtEl>
                                          <p:spTgt spid="7">
                                            <p:txEl>
                                              <p:pRg st="13" end="13"/>
                                            </p:txEl>
                                          </p:spTgt>
                                        </p:tgtEl>
                                      </p:cBhvr>
                                    </p:animEffect>
                                    <p:set>
                                      <p:cBhvr>
                                        <p:cTn id="242" dur="1" fill="hold">
                                          <p:stCondLst>
                                            <p:cond delay="499"/>
                                          </p:stCondLst>
                                        </p:cTn>
                                        <p:tgtEl>
                                          <p:spTgt spid="7">
                                            <p:txEl>
                                              <p:pRg st="13" end="13"/>
                                            </p:txEl>
                                          </p:spTgt>
                                        </p:tgtEl>
                                        <p:attrNameLst>
                                          <p:attrName>style.visibility</p:attrName>
                                        </p:attrNameLst>
                                      </p:cBhvr>
                                      <p:to>
                                        <p:strVal val="hidden"/>
                                      </p:to>
                                    </p:set>
                                  </p:childTnLst>
                                </p:cTn>
                              </p:par>
                              <p:par>
                                <p:cTn id="243" presetID="10" presetClass="exit" presetSubtype="0" fill="hold" grpId="1" nodeType="withEffect">
                                  <p:stCondLst>
                                    <p:cond delay="0"/>
                                  </p:stCondLst>
                                  <p:childTnLst>
                                    <p:animEffect transition="out" filter="fade">
                                      <p:cBhvr>
                                        <p:cTn id="244" dur="500"/>
                                        <p:tgtEl>
                                          <p:spTgt spid="7">
                                            <p:txEl>
                                              <p:pRg st="14" end="14"/>
                                            </p:txEl>
                                          </p:spTgt>
                                        </p:tgtEl>
                                      </p:cBhvr>
                                    </p:animEffect>
                                    <p:set>
                                      <p:cBhvr>
                                        <p:cTn id="245" dur="1" fill="hold">
                                          <p:stCondLst>
                                            <p:cond delay="499"/>
                                          </p:stCondLst>
                                        </p:cTn>
                                        <p:tgtEl>
                                          <p:spTgt spid="7">
                                            <p:txEl>
                                              <p:pRg st="14" end="14"/>
                                            </p:txEl>
                                          </p:spTgt>
                                        </p:tgtEl>
                                        <p:attrNameLst>
                                          <p:attrName>style.visibility</p:attrName>
                                        </p:attrNameLst>
                                      </p:cBhvr>
                                      <p:to>
                                        <p:strVal val="hidden"/>
                                      </p:to>
                                    </p:set>
                                  </p:childTnLst>
                                </p:cTn>
                              </p:par>
                              <p:par>
                                <p:cTn id="246" presetID="10" presetClass="exit" presetSubtype="0" fill="hold" grpId="1" nodeType="withEffect">
                                  <p:stCondLst>
                                    <p:cond delay="0"/>
                                  </p:stCondLst>
                                  <p:childTnLst>
                                    <p:animEffect transition="out" filter="fade">
                                      <p:cBhvr>
                                        <p:cTn id="247" dur="500"/>
                                        <p:tgtEl>
                                          <p:spTgt spid="7">
                                            <p:txEl>
                                              <p:pRg st="16" end="16"/>
                                            </p:txEl>
                                          </p:spTgt>
                                        </p:tgtEl>
                                      </p:cBhvr>
                                    </p:animEffect>
                                    <p:set>
                                      <p:cBhvr>
                                        <p:cTn id="248" dur="1" fill="hold">
                                          <p:stCondLst>
                                            <p:cond delay="499"/>
                                          </p:stCondLst>
                                        </p:cTn>
                                        <p:tgtEl>
                                          <p:spTgt spid="7">
                                            <p:txEl>
                                              <p:pRg st="16" end="16"/>
                                            </p:txEl>
                                          </p:spTgt>
                                        </p:tgtEl>
                                        <p:attrNameLst>
                                          <p:attrName>style.visibility</p:attrName>
                                        </p:attrNameLst>
                                      </p:cBhvr>
                                      <p:to>
                                        <p:strVal val="hidden"/>
                                      </p:to>
                                    </p:set>
                                  </p:childTnLst>
                                </p:cTn>
                              </p:par>
                              <p:par>
                                <p:cTn id="249" presetID="10" presetClass="exit" presetSubtype="0" fill="hold" grpId="1" nodeType="withEffect">
                                  <p:stCondLst>
                                    <p:cond delay="0"/>
                                  </p:stCondLst>
                                  <p:childTnLst>
                                    <p:animEffect transition="out" filter="fade">
                                      <p:cBhvr>
                                        <p:cTn id="250" dur="500"/>
                                        <p:tgtEl>
                                          <p:spTgt spid="7">
                                            <p:txEl>
                                              <p:pRg st="17" end="17"/>
                                            </p:txEl>
                                          </p:spTgt>
                                        </p:tgtEl>
                                      </p:cBhvr>
                                    </p:animEffect>
                                    <p:set>
                                      <p:cBhvr>
                                        <p:cTn id="251" dur="1" fill="hold">
                                          <p:stCondLst>
                                            <p:cond delay="499"/>
                                          </p:stCondLst>
                                        </p:cTn>
                                        <p:tgtEl>
                                          <p:spTgt spid="7">
                                            <p:txEl>
                                              <p:pRg st="17" end="17"/>
                                            </p:txEl>
                                          </p:spTgt>
                                        </p:tgtEl>
                                        <p:attrNameLst>
                                          <p:attrName>style.visibility</p:attrName>
                                        </p:attrNameLst>
                                      </p:cBhvr>
                                      <p:to>
                                        <p:strVal val="hidden"/>
                                      </p:to>
                                    </p:set>
                                  </p:childTnLst>
                                </p:cTn>
                              </p:par>
                              <p:par>
                                <p:cTn id="252" presetID="10" presetClass="exit" presetSubtype="0" fill="hold" grpId="1" nodeType="withEffect">
                                  <p:stCondLst>
                                    <p:cond delay="0"/>
                                  </p:stCondLst>
                                  <p:childTnLst>
                                    <p:animEffect transition="out" filter="fade">
                                      <p:cBhvr>
                                        <p:cTn id="253" dur="500"/>
                                        <p:tgtEl>
                                          <p:spTgt spid="7">
                                            <p:txEl>
                                              <p:pRg st="18" end="18"/>
                                            </p:txEl>
                                          </p:spTgt>
                                        </p:tgtEl>
                                      </p:cBhvr>
                                    </p:animEffect>
                                    <p:set>
                                      <p:cBhvr>
                                        <p:cTn id="254" dur="1" fill="hold">
                                          <p:stCondLst>
                                            <p:cond delay="499"/>
                                          </p:stCondLst>
                                        </p:cTn>
                                        <p:tgtEl>
                                          <p:spTgt spid="7">
                                            <p:txEl>
                                              <p:pRg st="18" end="18"/>
                                            </p:txEl>
                                          </p:spTgt>
                                        </p:tgtEl>
                                        <p:attrNameLst>
                                          <p:attrName>style.visibility</p:attrName>
                                        </p:attrNameLst>
                                      </p:cBhvr>
                                      <p:to>
                                        <p:strVal val="hidden"/>
                                      </p:to>
                                    </p:set>
                                  </p:childTnLst>
                                </p:cTn>
                              </p:par>
                              <p:par>
                                <p:cTn id="255" presetID="10" presetClass="exit" presetSubtype="0" fill="hold" grpId="1" nodeType="withEffect">
                                  <p:stCondLst>
                                    <p:cond delay="0"/>
                                  </p:stCondLst>
                                  <p:childTnLst>
                                    <p:animEffect transition="out" filter="fade">
                                      <p:cBhvr>
                                        <p:cTn id="256" dur="500"/>
                                        <p:tgtEl>
                                          <p:spTgt spid="7">
                                            <p:txEl>
                                              <p:pRg st="19" end="19"/>
                                            </p:txEl>
                                          </p:spTgt>
                                        </p:tgtEl>
                                      </p:cBhvr>
                                    </p:animEffect>
                                    <p:set>
                                      <p:cBhvr>
                                        <p:cTn id="257" dur="1" fill="hold">
                                          <p:stCondLst>
                                            <p:cond delay="499"/>
                                          </p:stCondLst>
                                        </p:cTn>
                                        <p:tgtEl>
                                          <p:spTgt spid="7">
                                            <p:txEl>
                                              <p:pRg st="19" end="19"/>
                                            </p:txEl>
                                          </p:spTgt>
                                        </p:tgtEl>
                                        <p:attrNameLst>
                                          <p:attrName>style.visibility</p:attrName>
                                        </p:attrNameLst>
                                      </p:cBhvr>
                                      <p:to>
                                        <p:strVal val="hidden"/>
                                      </p:to>
                                    </p:set>
                                  </p:childTnLst>
                                </p:cTn>
                              </p:par>
                              <p:par>
                                <p:cTn id="258" presetID="10" presetClass="exit" presetSubtype="0" fill="hold" grpId="1" nodeType="withEffect">
                                  <p:stCondLst>
                                    <p:cond delay="0"/>
                                  </p:stCondLst>
                                  <p:childTnLst>
                                    <p:animEffect transition="out" filter="fade">
                                      <p:cBhvr>
                                        <p:cTn id="259" dur="500"/>
                                        <p:tgtEl>
                                          <p:spTgt spid="7">
                                            <p:txEl>
                                              <p:pRg st="20" end="20"/>
                                            </p:txEl>
                                          </p:spTgt>
                                        </p:tgtEl>
                                      </p:cBhvr>
                                    </p:animEffect>
                                    <p:set>
                                      <p:cBhvr>
                                        <p:cTn id="260" dur="1" fill="hold">
                                          <p:stCondLst>
                                            <p:cond delay="499"/>
                                          </p:stCondLst>
                                        </p:cTn>
                                        <p:tgtEl>
                                          <p:spTgt spid="7">
                                            <p:txEl>
                                              <p:pRg st="20" end="20"/>
                                            </p:txEl>
                                          </p:spTgt>
                                        </p:tgtEl>
                                        <p:attrNameLst>
                                          <p:attrName>style.visibility</p:attrName>
                                        </p:attrNameLst>
                                      </p:cBhvr>
                                      <p:to>
                                        <p:strVal val="hidden"/>
                                      </p:to>
                                    </p:set>
                                  </p:childTnLst>
                                </p:cTn>
                              </p:par>
                              <p:par>
                                <p:cTn id="261" presetID="10" presetClass="exit" presetSubtype="0" fill="hold" grpId="1" nodeType="withEffect">
                                  <p:stCondLst>
                                    <p:cond delay="0"/>
                                  </p:stCondLst>
                                  <p:childTnLst>
                                    <p:animEffect transition="out" filter="fade">
                                      <p:cBhvr>
                                        <p:cTn id="262" dur="500"/>
                                        <p:tgtEl>
                                          <p:spTgt spid="7">
                                            <p:txEl>
                                              <p:pRg st="21" end="21"/>
                                            </p:txEl>
                                          </p:spTgt>
                                        </p:tgtEl>
                                      </p:cBhvr>
                                    </p:animEffect>
                                    <p:set>
                                      <p:cBhvr>
                                        <p:cTn id="263" dur="1" fill="hold">
                                          <p:stCondLst>
                                            <p:cond delay="499"/>
                                          </p:stCondLst>
                                        </p:cTn>
                                        <p:tgtEl>
                                          <p:spTgt spid="7">
                                            <p:txEl>
                                              <p:pRg st="21" end="21"/>
                                            </p:txEl>
                                          </p:spTgt>
                                        </p:tgtEl>
                                        <p:attrNameLst>
                                          <p:attrName>style.visibility</p:attrName>
                                        </p:attrNameLst>
                                      </p:cBhvr>
                                      <p:to>
                                        <p:strVal val="hidden"/>
                                      </p:to>
                                    </p:set>
                                  </p:childTnLst>
                                </p:cTn>
                              </p:par>
                              <p:par>
                                <p:cTn id="264" presetID="10" presetClass="exit" presetSubtype="0" fill="hold" grpId="1" nodeType="withEffect">
                                  <p:stCondLst>
                                    <p:cond delay="0"/>
                                  </p:stCondLst>
                                  <p:childTnLst>
                                    <p:animEffect transition="out" filter="fade">
                                      <p:cBhvr>
                                        <p:cTn id="265" dur="500"/>
                                        <p:tgtEl>
                                          <p:spTgt spid="7">
                                            <p:txEl>
                                              <p:pRg st="22" end="22"/>
                                            </p:txEl>
                                          </p:spTgt>
                                        </p:tgtEl>
                                      </p:cBhvr>
                                    </p:animEffect>
                                    <p:set>
                                      <p:cBhvr>
                                        <p:cTn id="266" dur="1" fill="hold">
                                          <p:stCondLst>
                                            <p:cond delay="499"/>
                                          </p:stCondLst>
                                        </p:cTn>
                                        <p:tgtEl>
                                          <p:spTgt spid="7">
                                            <p:txEl>
                                              <p:pRg st="22" end="22"/>
                                            </p:txEl>
                                          </p:spTgt>
                                        </p:tgtEl>
                                        <p:attrNameLst>
                                          <p:attrName>style.visibility</p:attrName>
                                        </p:attrNameLst>
                                      </p:cBhvr>
                                      <p:to>
                                        <p:strVal val="hidden"/>
                                      </p:to>
                                    </p:set>
                                  </p:childTnLst>
                                </p:cTn>
                              </p:par>
                              <p:par>
                                <p:cTn id="267" presetID="10" presetClass="exit" presetSubtype="0" fill="hold" grpId="1" nodeType="withEffect">
                                  <p:stCondLst>
                                    <p:cond delay="0"/>
                                  </p:stCondLst>
                                  <p:childTnLst>
                                    <p:animEffect transition="out" filter="fade">
                                      <p:cBhvr>
                                        <p:cTn id="268" dur="500"/>
                                        <p:tgtEl>
                                          <p:spTgt spid="7">
                                            <p:txEl>
                                              <p:pRg st="23" end="23"/>
                                            </p:txEl>
                                          </p:spTgt>
                                        </p:tgtEl>
                                      </p:cBhvr>
                                    </p:animEffect>
                                    <p:set>
                                      <p:cBhvr>
                                        <p:cTn id="269" dur="1" fill="hold">
                                          <p:stCondLst>
                                            <p:cond delay="499"/>
                                          </p:stCondLst>
                                        </p:cTn>
                                        <p:tgtEl>
                                          <p:spTgt spid="7">
                                            <p:txEl>
                                              <p:pRg st="23" end="23"/>
                                            </p:txEl>
                                          </p:spTgt>
                                        </p:tgtEl>
                                        <p:attrNameLst>
                                          <p:attrName>style.visibility</p:attrName>
                                        </p:attrNameLst>
                                      </p:cBhvr>
                                      <p:to>
                                        <p:strVal val="hidden"/>
                                      </p:to>
                                    </p:set>
                                  </p:childTnLst>
                                </p:cTn>
                              </p:par>
                            </p:childTnLst>
                          </p:cTn>
                        </p:par>
                        <p:par>
                          <p:cTn id="270" fill="hold">
                            <p:stCondLst>
                              <p:cond delay="500"/>
                            </p:stCondLst>
                            <p:childTnLst>
                              <p:par>
                                <p:cTn id="271" presetID="10" presetClass="entr" presetSubtype="0" fill="hold" grpId="0" nodeType="afterEffect">
                                  <p:stCondLst>
                                    <p:cond delay="0"/>
                                  </p:stCondLst>
                                  <p:childTnLst>
                                    <p:set>
                                      <p:cBhvr>
                                        <p:cTn id="272" dur="1" fill="hold">
                                          <p:stCondLst>
                                            <p:cond delay="0"/>
                                          </p:stCondLst>
                                        </p:cTn>
                                        <p:tgtEl>
                                          <p:spTgt spid="8">
                                            <p:txEl>
                                              <p:pRg st="0" end="0"/>
                                            </p:txEl>
                                          </p:spTgt>
                                        </p:tgtEl>
                                        <p:attrNameLst>
                                          <p:attrName>style.visibility</p:attrName>
                                        </p:attrNameLst>
                                      </p:cBhvr>
                                      <p:to>
                                        <p:strVal val="visible"/>
                                      </p:to>
                                    </p:set>
                                    <p:animEffect transition="in" filter="fade">
                                      <p:cBhvr>
                                        <p:cTn id="273" dur="500"/>
                                        <p:tgtEl>
                                          <p:spTgt spid="8">
                                            <p:txEl>
                                              <p:pRg st="0" end="0"/>
                                            </p:txEl>
                                          </p:spTgt>
                                        </p:tgtEl>
                                      </p:cBhvr>
                                    </p:animEffect>
                                  </p:childTnLst>
                                </p:cTn>
                              </p:par>
                            </p:childTnLst>
                          </p:cTn>
                        </p:par>
                        <p:par>
                          <p:cTn id="274" fill="hold">
                            <p:stCondLst>
                              <p:cond delay="1000"/>
                            </p:stCondLst>
                            <p:childTnLst>
                              <p:par>
                                <p:cTn id="275" presetID="10" presetClass="entr" presetSubtype="0" fill="hold" grpId="0" nodeType="afterEffect">
                                  <p:stCondLst>
                                    <p:cond delay="0"/>
                                  </p:stCondLst>
                                  <p:childTnLst>
                                    <p:set>
                                      <p:cBhvr>
                                        <p:cTn id="276" dur="1" fill="hold">
                                          <p:stCondLst>
                                            <p:cond delay="0"/>
                                          </p:stCondLst>
                                        </p:cTn>
                                        <p:tgtEl>
                                          <p:spTgt spid="8">
                                            <p:txEl>
                                              <p:pRg st="1" end="1"/>
                                            </p:txEl>
                                          </p:spTgt>
                                        </p:tgtEl>
                                        <p:attrNameLst>
                                          <p:attrName>style.visibility</p:attrName>
                                        </p:attrNameLst>
                                      </p:cBhvr>
                                      <p:to>
                                        <p:strVal val="visible"/>
                                      </p:to>
                                    </p:set>
                                    <p:animEffect transition="in" filter="fade">
                                      <p:cBhvr>
                                        <p:cTn id="277" dur="500"/>
                                        <p:tgtEl>
                                          <p:spTgt spid="8">
                                            <p:txEl>
                                              <p:pRg st="1" end="1"/>
                                            </p:txEl>
                                          </p:spTgt>
                                        </p:tgtEl>
                                      </p:cBhvr>
                                    </p:animEffect>
                                  </p:childTnLst>
                                </p:cTn>
                              </p:par>
                            </p:childTnLst>
                          </p:cTn>
                        </p:par>
                        <p:par>
                          <p:cTn id="278" fill="hold">
                            <p:stCondLst>
                              <p:cond delay="1500"/>
                            </p:stCondLst>
                            <p:childTnLst>
                              <p:par>
                                <p:cTn id="279" presetID="10" presetClass="entr" presetSubtype="0" fill="hold" grpId="0" nodeType="afterEffect">
                                  <p:stCondLst>
                                    <p:cond delay="0"/>
                                  </p:stCondLst>
                                  <p:childTnLst>
                                    <p:set>
                                      <p:cBhvr>
                                        <p:cTn id="280" dur="1" fill="hold">
                                          <p:stCondLst>
                                            <p:cond delay="0"/>
                                          </p:stCondLst>
                                        </p:cTn>
                                        <p:tgtEl>
                                          <p:spTgt spid="8">
                                            <p:txEl>
                                              <p:pRg st="14" end="14"/>
                                            </p:txEl>
                                          </p:spTgt>
                                        </p:tgtEl>
                                        <p:attrNameLst>
                                          <p:attrName>style.visibility</p:attrName>
                                        </p:attrNameLst>
                                      </p:cBhvr>
                                      <p:to>
                                        <p:strVal val="visible"/>
                                      </p:to>
                                    </p:set>
                                    <p:animEffect transition="in" filter="fade">
                                      <p:cBhvr>
                                        <p:cTn id="281" dur="500"/>
                                        <p:tgtEl>
                                          <p:spTgt spid="8">
                                            <p:txEl>
                                              <p:pRg st="14" end="14"/>
                                            </p:txEl>
                                          </p:spTgt>
                                        </p:tgtEl>
                                      </p:cBhvr>
                                    </p:animEffect>
                                  </p:childTnLst>
                                </p:cTn>
                              </p:par>
                              <p:par>
                                <p:cTn id="282" presetID="10" presetClass="entr" presetSubtype="0" fill="hold" grpId="0" nodeType="withEffect">
                                  <p:stCondLst>
                                    <p:cond delay="200"/>
                                  </p:stCondLst>
                                  <p:childTnLst>
                                    <p:set>
                                      <p:cBhvr>
                                        <p:cTn id="283" dur="1" fill="hold">
                                          <p:stCondLst>
                                            <p:cond delay="0"/>
                                          </p:stCondLst>
                                        </p:cTn>
                                        <p:tgtEl>
                                          <p:spTgt spid="8">
                                            <p:txEl>
                                              <p:pRg st="15" end="15"/>
                                            </p:txEl>
                                          </p:spTgt>
                                        </p:tgtEl>
                                        <p:attrNameLst>
                                          <p:attrName>style.visibility</p:attrName>
                                        </p:attrNameLst>
                                      </p:cBhvr>
                                      <p:to>
                                        <p:strVal val="visible"/>
                                      </p:to>
                                    </p:set>
                                    <p:animEffect transition="in" filter="fade">
                                      <p:cBhvr>
                                        <p:cTn id="284" dur="500"/>
                                        <p:tgtEl>
                                          <p:spTgt spid="8">
                                            <p:txEl>
                                              <p:pRg st="15" end="15"/>
                                            </p:txEl>
                                          </p:spTgt>
                                        </p:tgtEl>
                                      </p:cBhvr>
                                    </p:animEffect>
                                  </p:childTnLst>
                                </p:cTn>
                              </p:par>
                              <p:par>
                                <p:cTn id="285" presetID="10" presetClass="entr" presetSubtype="0" fill="hold" grpId="0" nodeType="withEffect">
                                  <p:stCondLst>
                                    <p:cond delay="400"/>
                                  </p:stCondLst>
                                  <p:childTnLst>
                                    <p:set>
                                      <p:cBhvr>
                                        <p:cTn id="286" dur="1" fill="hold">
                                          <p:stCondLst>
                                            <p:cond delay="0"/>
                                          </p:stCondLst>
                                        </p:cTn>
                                        <p:tgtEl>
                                          <p:spTgt spid="8">
                                            <p:txEl>
                                              <p:pRg st="3" end="3"/>
                                            </p:txEl>
                                          </p:spTgt>
                                        </p:tgtEl>
                                        <p:attrNameLst>
                                          <p:attrName>style.visibility</p:attrName>
                                        </p:attrNameLst>
                                      </p:cBhvr>
                                      <p:to>
                                        <p:strVal val="visible"/>
                                      </p:to>
                                    </p:set>
                                    <p:animEffect transition="in" filter="fade">
                                      <p:cBhvr>
                                        <p:cTn id="287" dur="500"/>
                                        <p:tgtEl>
                                          <p:spTgt spid="8">
                                            <p:txEl>
                                              <p:pRg st="3" end="3"/>
                                            </p:txEl>
                                          </p:spTgt>
                                        </p:tgtEl>
                                      </p:cBhvr>
                                    </p:animEffect>
                                  </p:childTnLst>
                                </p:cTn>
                              </p:par>
                              <p:par>
                                <p:cTn id="288" presetID="10" presetClass="entr" presetSubtype="0" fill="hold" grpId="0" nodeType="withEffect">
                                  <p:stCondLst>
                                    <p:cond delay="700"/>
                                  </p:stCondLst>
                                  <p:childTnLst>
                                    <p:set>
                                      <p:cBhvr>
                                        <p:cTn id="289" dur="1" fill="hold">
                                          <p:stCondLst>
                                            <p:cond delay="0"/>
                                          </p:stCondLst>
                                        </p:cTn>
                                        <p:tgtEl>
                                          <p:spTgt spid="8">
                                            <p:txEl>
                                              <p:pRg st="4" end="4"/>
                                            </p:txEl>
                                          </p:spTgt>
                                        </p:tgtEl>
                                        <p:attrNameLst>
                                          <p:attrName>style.visibility</p:attrName>
                                        </p:attrNameLst>
                                      </p:cBhvr>
                                      <p:to>
                                        <p:strVal val="visible"/>
                                      </p:to>
                                    </p:set>
                                    <p:animEffect transition="in" filter="fade">
                                      <p:cBhvr>
                                        <p:cTn id="290" dur="500"/>
                                        <p:tgtEl>
                                          <p:spTgt spid="8">
                                            <p:txEl>
                                              <p:pRg st="4" end="4"/>
                                            </p:txEl>
                                          </p:spTgt>
                                        </p:tgtEl>
                                      </p:cBhvr>
                                    </p:animEffect>
                                  </p:childTnLst>
                                </p:cTn>
                              </p:par>
                              <p:par>
                                <p:cTn id="291" presetID="10" presetClass="entr" presetSubtype="0" fill="hold" grpId="0" nodeType="withEffect">
                                  <p:stCondLst>
                                    <p:cond delay="900"/>
                                  </p:stCondLst>
                                  <p:childTnLst>
                                    <p:set>
                                      <p:cBhvr>
                                        <p:cTn id="292" dur="1" fill="hold">
                                          <p:stCondLst>
                                            <p:cond delay="0"/>
                                          </p:stCondLst>
                                        </p:cTn>
                                        <p:tgtEl>
                                          <p:spTgt spid="8">
                                            <p:txEl>
                                              <p:pRg st="5" end="5"/>
                                            </p:txEl>
                                          </p:spTgt>
                                        </p:tgtEl>
                                        <p:attrNameLst>
                                          <p:attrName>style.visibility</p:attrName>
                                        </p:attrNameLst>
                                      </p:cBhvr>
                                      <p:to>
                                        <p:strVal val="visible"/>
                                      </p:to>
                                    </p:set>
                                    <p:animEffect transition="in" filter="fade">
                                      <p:cBhvr>
                                        <p:cTn id="293" dur="500"/>
                                        <p:tgtEl>
                                          <p:spTgt spid="8">
                                            <p:txEl>
                                              <p:pRg st="5" end="5"/>
                                            </p:txEl>
                                          </p:spTgt>
                                        </p:tgtEl>
                                      </p:cBhvr>
                                    </p:animEffect>
                                  </p:childTnLst>
                                </p:cTn>
                              </p:par>
                              <p:par>
                                <p:cTn id="294" presetID="10" presetClass="entr" presetSubtype="0" fill="hold" grpId="0" nodeType="withEffect">
                                  <p:stCondLst>
                                    <p:cond delay="1100"/>
                                  </p:stCondLst>
                                  <p:childTnLst>
                                    <p:set>
                                      <p:cBhvr>
                                        <p:cTn id="295" dur="1" fill="hold">
                                          <p:stCondLst>
                                            <p:cond delay="0"/>
                                          </p:stCondLst>
                                        </p:cTn>
                                        <p:tgtEl>
                                          <p:spTgt spid="8">
                                            <p:txEl>
                                              <p:pRg st="6" end="6"/>
                                            </p:txEl>
                                          </p:spTgt>
                                        </p:tgtEl>
                                        <p:attrNameLst>
                                          <p:attrName>style.visibility</p:attrName>
                                        </p:attrNameLst>
                                      </p:cBhvr>
                                      <p:to>
                                        <p:strVal val="visible"/>
                                      </p:to>
                                    </p:set>
                                    <p:animEffect transition="in" filter="fade">
                                      <p:cBhvr>
                                        <p:cTn id="296" dur="500"/>
                                        <p:tgtEl>
                                          <p:spTgt spid="8">
                                            <p:txEl>
                                              <p:pRg st="6" end="6"/>
                                            </p:txEl>
                                          </p:spTgt>
                                        </p:tgtEl>
                                      </p:cBhvr>
                                    </p:animEffect>
                                  </p:childTnLst>
                                </p:cTn>
                              </p:par>
                              <p:par>
                                <p:cTn id="297" presetID="10" presetClass="entr" presetSubtype="0" fill="hold" grpId="0" nodeType="withEffect">
                                  <p:stCondLst>
                                    <p:cond delay="1300"/>
                                  </p:stCondLst>
                                  <p:childTnLst>
                                    <p:set>
                                      <p:cBhvr>
                                        <p:cTn id="298" dur="1" fill="hold">
                                          <p:stCondLst>
                                            <p:cond delay="0"/>
                                          </p:stCondLst>
                                        </p:cTn>
                                        <p:tgtEl>
                                          <p:spTgt spid="8">
                                            <p:txEl>
                                              <p:pRg st="7" end="7"/>
                                            </p:txEl>
                                          </p:spTgt>
                                        </p:tgtEl>
                                        <p:attrNameLst>
                                          <p:attrName>style.visibility</p:attrName>
                                        </p:attrNameLst>
                                      </p:cBhvr>
                                      <p:to>
                                        <p:strVal val="visible"/>
                                      </p:to>
                                    </p:set>
                                    <p:animEffect transition="in" filter="fade">
                                      <p:cBhvr>
                                        <p:cTn id="299" dur="500"/>
                                        <p:tgtEl>
                                          <p:spTgt spid="8">
                                            <p:txEl>
                                              <p:pRg st="7" end="7"/>
                                            </p:txEl>
                                          </p:spTgt>
                                        </p:tgtEl>
                                      </p:cBhvr>
                                    </p:animEffect>
                                  </p:childTnLst>
                                </p:cTn>
                              </p:par>
                              <p:par>
                                <p:cTn id="300" presetID="10" presetClass="entr" presetSubtype="0" fill="hold" grpId="0" nodeType="withEffect">
                                  <p:stCondLst>
                                    <p:cond delay="1500"/>
                                  </p:stCondLst>
                                  <p:childTnLst>
                                    <p:set>
                                      <p:cBhvr>
                                        <p:cTn id="301" dur="1" fill="hold">
                                          <p:stCondLst>
                                            <p:cond delay="0"/>
                                          </p:stCondLst>
                                        </p:cTn>
                                        <p:tgtEl>
                                          <p:spTgt spid="8">
                                            <p:txEl>
                                              <p:pRg st="8" end="8"/>
                                            </p:txEl>
                                          </p:spTgt>
                                        </p:tgtEl>
                                        <p:attrNameLst>
                                          <p:attrName>style.visibility</p:attrName>
                                        </p:attrNameLst>
                                      </p:cBhvr>
                                      <p:to>
                                        <p:strVal val="visible"/>
                                      </p:to>
                                    </p:set>
                                    <p:animEffect transition="in" filter="fade">
                                      <p:cBhvr>
                                        <p:cTn id="302" dur="500"/>
                                        <p:tgtEl>
                                          <p:spTgt spid="8">
                                            <p:txEl>
                                              <p:pRg st="8" end="8"/>
                                            </p:txEl>
                                          </p:spTgt>
                                        </p:tgtEl>
                                      </p:cBhvr>
                                    </p:animEffect>
                                  </p:childTnLst>
                                </p:cTn>
                              </p:par>
                              <p:par>
                                <p:cTn id="303" presetID="10" presetClass="entr" presetSubtype="0" fill="hold" grpId="0" nodeType="withEffect">
                                  <p:stCondLst>
                                    <p:cond delay="1800"/>
                                  </p:stCondLst>
                                  <p:childTnLst>
                                    <p:set>
                                      <p:cBhvr>
                                        <p:cTn id="304" dur="1" fill="hold">
                                          <p:stCondLst>
                                            <p:cond delay="0"/>
                                          </p:stCondLst>
                                        </p:cTn>
                                        <p:tgtEl>
                                          <p:spTgt spid="8">
                                            <p:txEl>
                                              <p:pRg st="9" end="9"/>
                                            </p:txEl>
                                          </p:spTgt>
                                        </p:tgtEl>
                                        <p:attrNameLst>
                                          <p:attrName>style.visibility</p:attrName>
                                        </p:attrNameLst>
                                      </p:cBhvr>
                                      <p:to>
                                        <p:strVal val="visible"/>
                                      </p:to>
                                    </p:set>
                                    <p:animEffect transition="in" filter="fade">
                                      <p:cBhvr>
                                        <p:cTn id="305" dur="500"/>
                                        <p:tgtEl>
                                          <p:spTgt spid="8">
                                            <p:txEl>
                                              <p:pRg st="9" end="9"/>
                                            </p:txEl>
                                          </p:spTgt>
                                        </p:tgtEl>
                                      </p:cBhvr>
                                    </p:animEffect>
                                  </p:childTnLst>
                                </p:cTn>
                              </p:par>
                            </p:childTnLst>
                          </p:cTn>
                        </p:par>
                        <p:par>
                          <p:cTn id="306" fill="hold">
                            <p:stCondLst>
                              <p:cond delay="3800"/>
                            </p:stCondLst>
                            <p:childTnLst>
                              <p:par>
                                <p:cTn id="307" presetID="10" presetClass="entr" presetSubtype="0" fill="hold" nodeType="afterEffect">
                                  <p:stCondLst>
                                    <p:cond delay="0"/>
                                  </p:stCondLst>
                                  <p:childTnLst>
                                    <p:set>
                                      <p:cBhvr>
                                        <p:cTn id="308" dur="1" fill="hold">
                                          <p:stCondLst>
                                            <p:cond delay="0"/>
                                          </p:stCondLst>
                                        </p:cTn>
                                        <p:tgtEl>
                                          <p:spTgt spid="8">
                                            <p:txEl>
                                              <p:pRg st="17" end="17"/>
                                            </p:txEl>
                                          </p:spTgt>
                                        </p:tgtEl>
                                        <p:attrNameLst>
                                          <p:attrName>style.visibility</p:attrName>
                                        </p:attrNameLst>
                                      </p:cBhvr>
                                      <p:to>
                                        <p:strVal val="visible"/>
                                      </p:to>
                                    </p:set>
                                    <p:animEffect transition="in" filter="fade">
                                      <p:cBhvr>
                                        <p:cTn id="309" dur="500"/>
                                        <p:tgtEl>
                                          <p:spTgt spid="8">
                                            <p:txEl>
                                              <p:pRg st="17" end="17"/>
                                            </p:txEl>
                                          </p:spTgt>
                                        </p:tgtEl>
                                      </p:cBhvr>
                                    </p:animEffect>
                                  </p:childTnLst>
                                </p:cTn>
                              </p:par>
                              <p:par>
                                <p:cTn id="310" presetID="10" presetClass="entr" presetSubtype="0" fill="hold" nodeType="withEffect">
                                  <p:stCondLst>
                                    <p:cond delay="300"/>
                                  </p:stCondLst>
                                  <p:childTnLst>
                                    <p:set>
                                      <p:cBhvr>
                                        <p:cTn id="311" dur="1" fill="hold">
                                          <p:stCondLst>
                                            <p:cond delay="0"/>
                                          </p:stCondLst>
                                        </p:cTn>
                                        <p:tgtEl>
                                          <p:spTgt spid="8">
                                            <p:txEl>
                                              <p:pRg st="18" end="18"/>
                                            </p:txEl>
                                          </p:spTgt>
                                        </p:tgtEl>
                                        <p:attrNameLst>
                                          <p:attrName>style.visibility</p:attrName>
                                        </p:attrNameLst>
                                      </p:cBhvr>
                                      <p:to>
                                        <p:strVal val="visible"/>
                                      </p:to>
                                    </p:set>
                                    <p:animEffect transition="in" filter="fade">
                                      <p:cBhvr>
                                        <p:cTn id="312" dur="500"/>
                                        <p:tgtEl>
                                          <p:spTgt spid="8">
                                            <p:txEl>
                                              <p:pRg st="18" end="18"/>
                                            </p:txEl>
                                          </p:spTgt>
                                        </p:tgtEl>
                                      </p:cBhvr>
                                    </p:animEffect>
                                  </p:childTnLst>
                                </p:cTn>
                              </p:par>
                              <p:par>
                                <p:cTn id="313" presetID="10" presetClass="entr" presetSubtype="0" fill="hold" nodeType="withEffect">
                                  <p:stCondLst>
                                    <p:cond delay="500"/>
                                  </p:stCondLst>
                                  <p:childTnLst>
                                    <p:set>
                                      <p:cBhvr>
                                        <p:cTn id="314" dur="1" fill="hold">
                                          <p:stCondLst>
                                            <p:cond delay="0"/>
                                          </p:stCondLst>
                                        </p:cTn>
                                        <p:tgtEl>
                                          <p:spTgt spid="8">
                                            <p:txEl>
                                              <p:pRg st="19" end="19"/>
                                            </p:txEl>
                                          </p:spTgt>
                                        </p:tgtEl>
                                        <p:attrNameLst>
                                          <p:attrName>style.visibility</p:attrName>
                                        </p:attrNameLst>
                                      </p:cBhvr>
                                      <p:to>
                                        <p:strVal val="visible"/>
                                      </p:to>
                                    </p:set>
                                    <p:animEffect transition="in" filter="fade">
                                      <p:cBhvr>
                                        <p:cTn id="315" dur="500"/>
                                        <p:tgtEl>
                                          <p:spTgt spid="8">
                                            <p:txEl>
                                              <p:pRg st="19" end="19"/>
                                            </p:txEl>
                                          </p:spTgt>
                                        </p:tgtEl>
                                      </p:cBhvr>
                                    </p:animEffect>
                                  </p:childTnLst>
                                </p:cTn>
                              </p:par>
                              <p:par>
                                <p:cTn id="316" presetID="10" presetClass="entr" presetSubtype="0" fill="hold" nodeType="withEffect">
                                  <p:stCondLst>
                                    <p:cond delay="700"/>
                                  </p:stCondLst>
                                  <p:childTnLst>
                                    <p:set>
                                      <p:cBhvr>
                                        <p:cTn id="317" dur="1" fill="hold">
                                          <p:stCondLst>
                                            <p:cond delay="0"/>
                                          </p:stCondLst>
                                        </p:cTn>
                                        <p:tgtEl>
                                          <p:spTgt spid="8">
                                            <p:txEl>
                                              <p:pRg st="20" end="20"/>
                                            </p:txEl>
                                          </p:spTgt>
                                        </p:tgtEl>
                                        <p:attrNameLst>
                                          <p:attrName>style.visibility</p:attrName>
                                        </p:attrNameLst>
                                      </p:cBhvr>
                                      <p:to>
                                        <p:strVal val="visible"/>
                                      </p:to>
                                    </p:set>
                                    <p:animEffect transition="in" filter="fade">
                                      <p:cBhvr>
                                        <p:cTn id="318" dur="500"/>
                                        <p:tgtEl>
                                          <p:spTgt spid="8">
                                            <p:txEl>
                                              <p:pRg st="20" end="20"/>
                                            </p:txEl>
                                          </p:spTgt>
                                        </p:tgtEl>
                                      </p:cBhvr>
                                    </p:animEffect>
                                  </p:childTnLst>
                                </p:cTn>
                              </p:par>
                              <p:par>
                                <p:cTn id="319" presetID="10" presetClass="entr" presetSubtype="0" fill="hold" nodeType="withEffect">
                                  <p:stCondLst>
                                    <p:cond delay="1000"/>
                                  </p:stCondLst>
                                  <p:childTnLst>
                                    <p:set>
                                      <p:cBhvr>
                                        <p:cTn id="320" dur="1" fill="hold">
                                          <p:stCondLst>
                                            <p:cond delay="0"/>
                                          </p:stCondLst>
                                        </p:cTn>
                                        <p:tgtEl>
                                          <p:spTgt spid="8">
                                            <p:txEl>
                                              <p:pRg st="21" end="21"/>
                                            </p:txEl>
                                          </p:spTgt>
                                        </p:tgtEl>
                                        <p:attrNameLst>
                                          <p:attrName>style.visibility</p:attrName>
                                        </p:attrNameLst>
                                      </p:cBhvr>
                                      <p:to>
                                        <p:strVal val="visible"/>
                                      </p:to>
                                    </p:set>
                                    <p:animEffect transition="in" filter="fade">
                                      <p:cBhvr>
                                        <p:cTn id="321" dur="500"/>
                                        <p:tgtEl>
                                          <p:spTgt spid="8">
                                            <p:txEl>
                                              <p:pRg st="21" end="21"/>
                                            </p:txEl>
                                          </p:spTgt>
                                        </p:tgtEl>
                                      </p:cBhvr>
                                    </p:animEffect>
                                  </p:childTnLst>
                                </p:cTn>
                              </p:par>
                              <p:par>
                                <p:cTn id="322" presetID="10" presetClass="entr" presetSubtype="0" fill="hold" nodeType="withEffect">
                                  <p:stCondLst>
                                    <p:cond delay="1200"/>
                                  </p:stCondLst>
                                  <p:childTnLst>
                                    <p:set>
                                      <p:cBhvr>
                                        <p:cTn id="323" dur="1" fill="hold">
                                          <p:stCondLst>
                                            <p:cond delay="0"/>
                                          </p:stCondLst>
                                        </p:cTn>
                                        <p:tgtEl>
                                          <p:spTgt spid="8">
                                            <p:txEl>
                                              <p:pRg st="22" end="22"/>
                                            </p:txEl>
                                          </p:spTgt>
                                        </p:tgtEl>
                                        <p:attrNameLst>
                                          <p:attrName>style.visibility</p:attrName>
                                        </p:attrNameLst>
                                      </p:cBhvr>
                                      <p:to>
                                        <p:strVal val="visible"/>
                                      </p:to>
                                    </p:set>
                                    <p:animEffect transition="in" filter="fade">
                                      <p:cBhvr>
                                        <p:cTn id="324" dur="500"/>
                                        <p:tgtEl>
                                          <p:spTgt spid="8">
                                            <p:txEl>
                                              <p:pRg st="22" end="2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build="allAtOnce"/>
      <p:bldP spid="6" grpId="1" build="allAtOnce"/>
      <p:bldP spid="7" grpId="0" build="allAtOnce"/>
      <p:bldP spid="7" grpId="1" build="allAtOnce"/>
      <p:bldP spid="8" grpId="0"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rrowheads="1"/>
          </p:cNvSpPr>
          <p:nvPr>
            <p:ph type="title"/>
          </p:nvPr>
        </p:nvSpPr>
        <p:spPr>
          <a:xfrm>
            <a:off x="448146" y="265585"/>
            <a:ext cx="8229600" cy="1143000"/>
          </a:xfrm>
        </p:spPr>
        <p:txBody>
          <a:bodyPr vert="horz" anchor="ctr">
            <a:normAutofit/>
            <a:scene3d>
              <a:camera prst="orthographicFront"/>
              <a:lightRig rig="soft" dir="t">
                <a:rot lat="0" lon="0" rev="16800000"/>
              </a:lightRig>
            </a:scene3d>
            <a:sp3d prstMaterial="softEdge">
              <a:bevelT w="38100" h="38100"/>
            </a:sp3d>
          </a:bodyPr>
          <a:lstStyle/>
          <a:p>
            <a:pPr>
              <a:defRPr/>
            </a:pPr>
            <a:r>
              <a:rPr lang="en-US" sz="3700" dirty="0">
                <a:solidFill>
                  <a:schemeClr val="hlink"/>
                </a:solidFill>
              </a:rPr>
              <a:t>In The Beginning…</a:t>
            </a:r>
          </a:p>
        </p:txBody>
      </p:sp>
      <p:sp>
        <p:nvSpPr>
          <p:cNvPr id="143368" name="Rectangle 8"/>
          <p:cNvSpPr>
            <a:spLocks noRot="1" noChangeArrowheads="1"/>
          </p:cNvSpPr>
          <p:nvPr/>
        </p:nvSpPr>
        <p:spPr bwMode="auto">
          <a:xfrm>
            <a:off x="6740080" y="2525856"/>
            <a:ext cx="1260475" cy="492125"/>
          </a:xfrm>
          <a:prstGeom prst="rect">
            <a:avLst/>
          </a:prstGeom>
          <a:noFill/>
          <a:ln w="9525">
            <a:noFill/>
            <a:miter lim="800000"/>
            <a:headEnd/>
            <a:tailEnd/>
          </a:ln>
          <a:effectLst>
            <a:outerShdw dist="35921" dir="2700000" algn="ctr" rotWithShape="0">
              <a:schemeClr val="bg2"/>
            </a:outerShdw>
          </a:effec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defRPr/>
            </a:pPr>
            <a:r>
              <a:rPr lang="en-US" sz="1800" i="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listo MT" pitchFamily="18" charset="0"/>
              </a:rPr>
              <a:t>Gen 1:27</a:t>
            </a:r>
          </a:p>
        </p:txBody>
      </p:sp>
      <p:pic>
        <p:nvPicPr>
          <p:cNvPr id="143396" name="Picture 36" descr="Image:Albrecht Dürer 002.jpg">
            <a:hlinkClick r:id="rId3"/>
          </p:cNvPr>
          <p:cNvPicPr>
            <a:picLocks noChangeAspect="1" noChangeArrowheads="1"/>
          </p:cNvPicPr>
          <p:nvPr/>
        </p:nvPicPr>
        <p:blipFill>
          <a:blip r:embed="rId4" cstate="print"/>
          <a:srcRect l="53133"/>
          <a:stretch>
            <a:fillRect/>
          </a:stretch>
        </p:blipFill>
        <p:spPr bwMode="auto">
          <a:xfrm>
            <a:off x="4824413" y="3040063"/>
            <a:ext cx="1163637" cy="3263900"/>
          </a:xfrm>
          <a:prstGeom prst="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43398" name="Picture 38" descr="Image:Albrecht Dürer 002.jpg">
            <a:hlinkClick r:id="rId3"/>
          </p:cNvPr>
          <p:cNvPicPr>
            <a:picLocks noChangeAspect="1" noChangeArrowheads="1"/>
          </p:cNvPicPr>
          <p:nvPr/>
        </p:nvPicPr>
        <p:blipFill>
          <a:blip r:embed="rId5" cstate="print"/>
          <a:srcRect/>
          <a:stretch>
            <a:fillRect/>
          </a:stretch>
        </p:blipFill>
        <p:spPr bwMode="auto">
          <a:xfrm>
            <a:off x="3521075" y="3041650"/>
            <a:ext cx="1187450" cy="3263900"/>
          </a:xfrm>
          <a:prstGeom prst="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7" name="TextBox 6"/>
          <p:cNvSpPr txBox="1"/>
          <p:nvPr/>
        </p:nvSpPr>
        <p:spPr>
          <a:xfrm>
            <a:off x="934949" y="1181528"/>
            <a:ext cx="7274104" cy="1384995"/>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en-US" sz="2800" i="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76200" dist="152400" dir="5040000" algn="tr" rotWithShape="0">
                    <a:prstClr val="black">
                      <a:alpha val="40000"/>
                    </a:prstClr>
                  </a:outerShdw>
                </a:effectLst>
                <a:latin typeface="+mj-lt"/>
              </a:rPr>
              <a:t>“God created man in his image; in the divine image he created him; male and female he created them.”</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3368"/>
                                        </p:tgtEl>
                                        <p:attrNameLst>
                                          <p:attrName>style.visibility</p:attrName>
                                        </p:attrNameLst>
                                      </p:cBhvr>
                                      <p:to>
                                        <p:strVal val="visible"/>
                                      </p:to>
                                    </p:set>
                                    <p:animEffect transition="in" filter="fade">
                                      <p:cBhvr>
                                        <p:cTn id="7" dur="2000"/>
                                        <p:tgtEl>
                                          <p:spTgt spid="143368"/>
                                        </p:tgtEl>
                                      </p:cBhvr>
                                    </p:animEffect>
                                  </p:childTnLst>
                                </p:cTn>
                              </p:par>
                              <p:par>
                                <p:cTn id="8" presetID="10" presetClass="entr" presetSubtype="0" fill="hold" nodeType="withEffect">
                                  <p:stCondLst>
                                    <p:cond delay="0"/>
                                  </p:stCondLst>
                                  <p:childTnLst>
                                    <p:set>
                                      <p:cBhvr>
                                        <p:cTn id="9" dur="1" fill="hold">
                                          <p:stCondLst>
                                            <p:cond delay="0"/>
                                          </p:stCondLst>
                                        </p:cTn>
                                        <p:tgtEl>
                                          <p:spTgt spid="143398"/>
                                        </p:tgtEl>
                                        <p:attrNameLst>
                                          <p:attrName>style.visibility</p:attrName>
                                        </p:attrNameLst>
                                      </p:cBhvr>
                                      <p:to>
                                        <p:strVal val="visible"/>
                                      </p:to>
                                    </p:set>
                                    <p:animEffect transition="in" filter="fade">
                                      <p:cBhvr>
                                        <p:cTn id="10" dur="5000"/>
                                        <p:tgtEl>
                                          <p:spTgt spid="143398"/>
                                        </p:tgtEl>
                                      </p:cBhvr>
                                    </p:animEffect>
                                  </p:childTnLst>
                                </p:cTn>
                              </p:par>
                              <p:par>
                                <p:cTn id="11" presetID="63" presetClass="path" presetSubtype="0" accel="50000" decel="50000" fill="hold" nodeType="withEffect">
                                  <p:stCondLst>
                                    <p:cond delay="0"/>
                                  </p:stCondLst>
                                  <p:childTnLst>
                                    <p:animMotion origin="layout" path="M -0.25 -1.48148E-6 L 1.38889E-6 -1.48148E-6 " pathEditMode="relative" rAng="0" ptsTypes="AA">
                                      <p:cBhvr>
                                        <p:cTn id="12" dur="5000" fill="hold"/>
                                        <p:tgtEl>
                                          <p:spTgt spid="143398"/>
                                        </p:tgtEl>
                                        <p:attrNameLst>
                                          <p:attrName>ppt_x</p:attrName>
                                          <p:attrName>ppt_y</p:attrName>
                                        </p:attrNameLst>
                                      </p:cBhvr>
                                      <p:rCtr x="125" y="0"/>
                                    </p:animMotion>
                                  </p:childTnLst>
                                </p:cTn>
                              </p:par>
                              <p:par>
                                <p:cTn id="13" presetID="10" presetClass="entr" presetSubtype="0" fill="hold" nodeType="withEffect">
                                  <p:stCondLst>
                                    <p:cond delay="0"/>
                                  </p:stCondLst>
                                  <p:childTnLst>
                                    <p:set>
                                      <p:cBhvr>
                                        <p:cTn id="14" dur="1" fill="hold">
                                          <p:stCondLst>
                                            <p:cond delay="0"/>
                                          </p:stCondLst>
                                        </p:cTn>
                                        <p:tgtEl>
                                          <p:spTgt spid="143396"/>
                                        </p:tgtEl>
                                        <p:attrNameLst>
                                          <p:attrName>style.visibility</p:attrName>
                                        </p:attrNameLst>
                                      </p:cBhvr>
                                      <p:to>
                                        <p:strVal val="visible"/>
                                      </p:to>
                                    </p:set>
                                    <p:animEffect transition="in" filter="fade">
                                      <p:cBhvr>
                                        <p:cTn id="15" dur="5000"/>
                                        <p:tgtEl>
                                          <p:spTgt spid="143396"/>
                                        </p:tgtEl>
                                      </p:cBhvr>
                                    </p:animEffect>
                                  </p:childTnLst>
                                </p:cTn>
                              </p:par>
                              <p:par>
                                <p:cTn id="16" presetID="35" presetClass="path" presetSubtype="0" accel="50000" decel="50000" fill="hold" nodeType="withEffect">
                                  <p:stCondLst>
                                    <p:cond delay="0"/>
                                  </p:stCondLst>
                                  <p:childTnLst>
                                    <p:animMotion origin="layout" path="M 0.25 -4.07407E-6 L 8.33333E-7 -4.07407E-6 " pathEditMode="relative" rAng="0" ptsTypes="AA">
                                      <p:cBhvr>
                                        <p:cTn id="17" dur="5000" fill="hold"/>
                                        <p:tgtEl>
                                          <p:spTgt spid="143396"/>
                                        </p:tgtEl>
                                        <p:attrNameLst>
                                          <p:attrName>ppt_x</p:attrName>
                                          <p:attrName>ppt_y</p:attrName>
                                        </p:attrNameLst>
                                      </p:cBhvr>
                                      <p:rCtr x="-12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0964"/>
            <a:ext cx="8229600" cy="1143000"/>
          </a:xfrm>
        </p:spPr>
        <p:txBody>
          <a:bodyPr>
            <a:normAutofit fontScale="90000"/>
          </a:bodyPr>
          <a:lstStyle/>
          <a:p>
            <a:r>
              <a:rPr lang="en-US" dirty="0">
                <a:solidFill>
                  <a:srgbClr val="FFFF00"/>
                </a:solidFill>
              </a:rPr>
              <a:t>Methods of NFP available in Diocese of Phoenix</a:t>
            </a:r>
          </a:p>
        </p:txBody>
      </p:sp>
      <p:sp>
        <p:nvSpPr>
          <p:cNvPr id="4" name="TextBox 3"/>
          <p:cNvSpPr txBox="1"/>
          <p:nvPr/>
        </p:nvSpPr>
        <p:spPr>
          <a:xfrm>
            <a:off x="808075" y="2147777"/>
            <a:ext cx="7506586" cy="3477875"/>
          </a:xfrm>
          <a:prstGeom prst="rect">
            <a:avLst/>
          </a:prstGeom>
          <a:noFill/>
        </p:spPr>
        <p:txBody>
          <a:bodyPr wrap="square" rtlCol="0">
            <a:spAutoFit/>
          </a:bodyPr>
          <a:lstStyle/>
          <a:p>
            <a:pPr marL="457200" indent="-457200" algn="l">
              <a:lnSpc>
                <a:spcPts val="2800"/>
              </a:lnSpc>
              <a:spcBef>
                <a:spcPts val="2400"/>
              </a:spcBef>
              <a:buFont typeface="Arial" pitchFamily="34" charset="0"/>
              <a:buChar char="•"/>
            </a:pP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Sympto- Thermal Method :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Sympto</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Pro or CCL</a:t>
            </a:r>
          </a:p>
          <a:p>
            <a:pPr marL="457200" indent="-457200" algn="l">
              <a:lnSpc>
                <a:spcPts val="2800"/>
              </a:lnSpc>
              <a:spcBef>
                <a:spcPts val="2400"/>
              </a:spcBef>
              <a:buFont typeface="Arial" pitchFamily="34" charset="0"/>
              <a:buChar char="•"/>
            </a:pP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Ovulation Method: BOMA or Family of Americas</a:t>
            </a:r>
          </a:p>
          <a:p>
            <a:pPr marL="457200" indent="-457200" algn="l">
              <a:lnSpc>
                <a:spcPts val="2800"/>
              </a:lnSpc>
              <a:spcBef>
                <a:spcPts val="2400"/>
              </a:spcBef>
              <a:buFont typeface="Arial" pitchFamily="34" charset="0"/>
              <a:buChar char="•"/>
            </a:pP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Creighton Method-especially helpful for infertility</a:t>
            </a:r>
          </a:p>
          <a:p>
            <a:pPr marL="457200" indent="-457200" algn="l">
              <a:lnSpc>
                <a:spcPts val="2800"/>
              </a:lnSpc>
              <a:spcBef>
                <a:spcPts val="2400"/>
              </a:spcBef>
              <a:buFont typeface="Arial" pitchFamily="34" charset="0"/>
              <a:buChar char="•"/>
            </a:pP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English and Spanish classes in over 30 locations of Diocese. </a:t>
            </a:r>
          </a:p>
          <a:p>
            <a:pPr algn="l">
              <a:lnSpc>
                <a:spcPts val="2800"/>
              </a:lnSpc>
              <a:spcBef>
                <a:spcPts val="2400"/>
              </a:spcBef>
              <a:buFont typeface="Arial" pitchFamily="34" charset="0"/>
              <a:buChar char="•"/>
            </a:pP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6"/>
          <p:cNvPicPr>
            <a:picLocks noChangeAspect="1" noChangeArrowheads="1"/>
          </p:cNvPicPr>
          <p:nvPr/>
        </p:nvPicPr>
        <p:blipFill>
          <a:blip r:embed="rId3" cstate="print"/>
          <a:srcRect/>
          <a:stretch>
            <a:fillRect/>
          </a:stretch>
        </p:blipFill>
        <p:spPr bwMode="auto">
          <a:xfrm>
            <a:off x="567892" y="1073889"/>
            <a:ext cx="8008218" cy="5426226"/>
          </a:xfrm>
          <a:prstGeom prst="rect">
            <a:avLst/>
          </a:prstGeom>
          <a:noFill/>
          <a:ln w="9525">
            <a:noFill/>
            <a:miter lim="800000"/>
            <a:headEnd/>
            <a:tailEnd/>
          </a:ln>
        </p:spPr>
      </p:pic>
      <p:sp>
        <p:nvSpPr>
          <p:cNvPr id="3" name="Rectangle 5"/>
          <p:cNvSpPr txBox="1">
            <a:spLocks noRot="1" noChangeArrowheads="1"/>
          </p:cNvSpPr>
          <p:nvPr/>
        </p:nvSpPr>
        <p:spPr>
          <a:xfrm>
            <a:off x="457200" y="274638"/>
            <a:ext cx="8229600" cy="1143000"/>
          </a:xfrm>
          <a:prstGeom prst="rect">
            <a:avLst/>
          </a:prstGeo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100" b="1" i="0" u="none" strike="noStrike" kern="1200" normalizeH="0" baseline="0" noProof="0" dirty="0">
                <a:ln w="11430"/>
                <a:solidFill>
                  <a:srgbClr val="FFFF00"/>
                </a:solidFill>
                <a:effectLst>
                  <a:outerShdw blurRad="50800" dist="39000" dir="5460000" algn="tl">
                    <a:srgbClr val="000000">
                      <a:alpha val="38000"/>
                    </a:srgbClr>
                  </a:outerShdw>
                </a:effectLst>
                <a:uLnTx/>
                <a:uFillTx/>
                <a:latin typeface="+mj-lt"/>
                <a:ea typeface="+mj-ea"/>
                <a:cs typeface="+mj-cs"/>
              </a:rPr>
              <a:t>Sympto-Thermal Chart</a:t>
            </a:r>
          </a:p>
        </p:txBody>
      </p:sp>
    </p:spTree>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5410" name="Object 2"/>
          <p:cNvGraphicFramePr>
            <a:graphicFrameLocks noChangeAspect="1"/>
          </p:cNvGraphicFramePr>
          <p:nvPr/>
        </p:nvGraphicFramePr>
        <p:xfrm>
          <a:off x="776177" y="1446028"/>
          <a:ext cx="7357729" cy="4922872"/>
        </p:xfrm>
        <a:graphic>
          <a:graphicData uri="http://schemas.openxmlformats.org/presentationml/2006/ole">
            <mc:AlternateContent xmlns:mc="http://schemas.openxmlformats.org/markup-compatibility/2006">
              <mc:Choice xmlns:v="urn:schemas-microsoft-com:vml" Requires="v">
                <p:oleObj spid="_x0000_s145413" name="Slide" r:id="rId4" imgW="4572180" imgH="3429001" progId="PowerPoint.Slide.8">
                  <p:embed/>
                </p:oleObj>
              </mc:Choice>
              <mc:Fallback>
                <p:oleObj name="Slide" r:id="rId4" imgW="4572180" imgH="3429001" progId="PowerPoint.Slide.8">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6177" y="1446028"/>
                        <a:ext cx="7357729" cy="4922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5"/>
          <p:cNvSpPr txBox="1">
            <a:spLocks noRot="1" noChangeArrowheads="1"/>
          </p:cNvSpPr>
          <p:nvPr/>
        </p:nvSpPr>
        <p:spPr>
          <a:xfrm>
            <a:off x="457200" y="274638"/>
            <a:ext cx="8229600" cy="1143000"/>
          </a:xfrm>
          <a:prstGeom prst="rect">
            <a:avLst/>
          </a:prstGeo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100" b="1" i="0" u="none" strike="noStrike" kern="1200" normalizeH="0" baseline="0" noProof="0" dirty="0">
                <a:ln w="11430"/>
                <a:solidFill>
                  <a:srgbClr val="FFFF00"/>
                </a:solidFill>
                <a:effectLst>
                  <a:outerShdw blurRad="50800" dist="39000" dir="5460000" algn="tl">
                    <a:srgbClr val="000000">
                      <a:alpha val="38000"/>
                    </a:srgbClr>
                  </a:outerShdw>
                </a:effectLst>
                <a:uLnTx/>
                <a:uFillTx/>
                <a:latin typeface="+mj-lt"/>
                <a:ea typeface="+mj-ea"/>
                <a:cs typeface="+mj-cs"/>
              </a:rPr>
              <a:t>Ovulation Method Chart</a:t>
            </a:r>
          </a:p>
        </p:txBody>
      </p:sp>
    </p:spTree>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AutoShape 18"/>
          <p:cNvSpPr>
            <a:spLocks noChangeArrowheads="1"/>
          </p:cNvSpPr>
          <p:nvPr/>
        </p:nvSpPr>
        <p:spPr bwMode="auto">
          <a:xfrm>
            <a:off x="247650" y="657225"/>
            <a:ext cx="8715375" cy="5724525"/>
          </a:xfrm>
          <a:prstGeom prst="roundRect">
            <a:avLst>
              <a:gd name="adj" fmla="val 3356"/>
            </a:avLst>
          </a:prstGeom>
          <a:solidFill>
            <a:schemeClr val="tx1"/>
          </a:solidFill>
          <a:ln w="9525">
            <a:noFill/>
            <a:round/>
            <a:headEnd/>
            <a:tailEnd/>
          </a:ln>
        </p:spPr>
        <p:txBody>
          <a:bodyPr wrap="none" anchor="ctr"/>
          <a:lstStyle/>
          <a:p>
            <a:endParaRPr lang="en-US" dirty="0"/>
          </a:p>
        </p:txBody>
      </p:sp>
      <p:pic>
        <p:nvPicPr>
          <p:cNvPr id="57347" name="Picture 8" descr="El Salv final 4"/>
          <p:cNvPicPr>
            <a:picLocks noChangeAspect="1" noChangeArrowheads="1"/>
          </p:cNvPicPr>
          <p:nvPr/>
        </p:nvPicPr>
        <p:blipFill>
          <a:blip r:embed="rId3" cstate="print"/>
          <a:srcRect/>
          <a:stretch>
            <a:fillRect/>
          </a:stretch>
        </p:blipFill>
        <p:spPr bwMode="auto">
          <a:xfrm>
            <a:off x="355600" y="762000"/>
            <a:ext cx="8483600" cy="5164138"/>
          </a:xfrm>
          <a:prstGeom prst="rect">
            <a:avLst/>
          </a:prstGeom>
          <a:noFill/>
          <a:ln w="9525">
            <a:noFill/>
            <a:miter lim="800000"/>
            <a:headEnd/>
            <a:tailEnd/>
          </a:ln>
        </p:spPr>
      </p:pic>
      <p:pic>
        <p:nvPicPr>
          <p:cNvPr id="57348" name="Picture 9"/>
          <p:cNvPicPr>
            <a:picLocks noChangeAspect="1" noChangeArrowheads="1"/>
          </p:cNvPicPr>
          <p:nvPr/>
        </p:nvPicPr>
        <p:blipFill>
          <a:blip r:embed="rId4" cstate="print"/>
          <a:srcRect/>
          <a:stretch>
            <a:fillRect/>
          </a:stretch>
        </p:blipFill>
        <p:spPr bwMode="auto">
          <a:xfrm>
            <a:off x="608013" y="1554163"/>
            <a:ext cx="1616075" cy="1606550"/>
          </a:xfrm>
          <a:prstGeom prst="rect">
            <a:avLst/>
          </a:prstGeom>
          <a:noFill/>
          <a:ln w="9525">
            <a:noFill/>
            <a:miter lim="800000"/>
            <a:headEnd/>
            <a:tailEnd/>
          </a:ln>
        </p:spPr>
      </p:pic>
      <p:sp>
        <p:nvSpPr>
          <p:cNvPr id="57349" name="AutoShape 10"/>
          <p:cNvSpPr>
            <a:spLocks noChangeArrowheads="1"/>
          </p:cNvSpPr>
          <p:nvPr/>
        </p:nvSpPr>
        <p:spPr bwMode="auto">
          <a:xfrm rot="1901537">
            <a:off x="371475" y="1276350"/>
            <a:ext cx="808038" cy="1368425"/>
          </a:xfrm>
          <a:prstGeom prst="moon">
            <a:avLst>
              <a:gd name="adj" fmla="val 47718"/>
            </a:avLst>
          </a:prstGeom>
          <a:solidFill>
            <a:schemeClr val="tx1"/>
          </a:solidFill>
          <a:ln w="9525">
            <a:solidFill>
              <a:schemeClr val="tx1"/>
            </a:solidFill>
            <a:miter lim="800000"/>
            <a:headEnd/>
            <a:tailEnd/>
          </a:ln>
        </p:spPr>
        <p:txBody>
          <a:bodyPr wrap="none" anchor="ctr"/>
          <a:lstStyle/>
          <a:p>
            <a:endParaRPr lang="en-US" dirty="0"/>
          </a:p>
        </p:txBody>
      </p:sp>
      <p:sp>
        <p:nvSpPr>
          <p:cNvPr id="57350" name="AutoShape 11"/>
          <p:cNvSpPr>
            <a:spLocks noChangeArrowheads="1"/>
          </p:cNvSpPr>
          <p:nvPr/>
        </p:nvSpPr>
        <p:spPr bwMode="auto">
          <a:xfrm rot="8362130">
            <a:off x="1584325" y="1171575"/>
            <a:ext cx="839788" cy="1389063"/>
          </a:xfrm>
          <a:prstGeom prst="moon">
            <a:avLst>
              <a:gd name="adj" fmla="val 47718"/>
            </a:avLst>
          </a:prstGeom>
          <a:solidFill>
            <a:schemeClr val="tx1"/>
          </a:solidFill>
          <a:ln w="9525">
            <a:solidFill>
              <a:schemeClr val="tx1"/>
            </a:solidFill>
            <a:miter lim="800000"/>
            <a:headEnd/>
            <a:tailEnd/>
          </a:ln>
        </p:spPr>
        <p:txBody>
          <a:bodyPr wrap="none" anchor="ctr"/>
          <a:lstStyle/>
          <a:p>
            <a:endParaRPr lang="en-US" dirty="0"/>
          </a:p>
        </p:txBody>
      </p:sp>
      <p:sp>
        <p:nvSpPr>
          <p:cNvPr id="57351" name="AutoShape 14"/>
          <p:cNvSpPr>
            <a:spLocks noChangeArrowheads="1"/>
          </p:cNvSpPr>
          <p:nvPr/>
        </p:nvSpPr>
        <p:spPr bwMode="auto">
          <a:xfrm rot="-8402871">
            <a:off x="1593850" y="2171700"/>
            <a:ext cx="839788" cy="1389063"/>
          </a:xfrm>
          <a:prstGeom prst="moon">
            <a:avLst>
              <a:gd name="adj" fmla="val 47718"/>
            </a:avLst>
          </a:prstGeom>
          <a:solidFill>
            <a:schemeClr val="tx1"/>
          </a:solidFill>
          <a:ln w="9525">
            <a:solidFill>
              <a:schemeClr val="tx1"/>
            </a:solidFill>
            <a:miter lim="800000"/>
            <a:headEnd/>
            <a:tailEnd/>
          </a:ln>
        </p:spPr>
        <p:txBody>
          <a:bodyPr wrap="none" anchor="ctr"/>
          <a:lstStyle/>
          <a:p>
            <a:endParaRPr lang="en-US" dirty="0"/>
          </a:p>
        </p:txBody>
      </p:sp>
      <p:sp>
        <p:nvSpPr>
          <p:cNvPr id="57352" name="AutoShape 15"/>
          <p:cNvSpPr>
            <a:spLocks noChangeArrowheads="1"/>
          </p:cNvSpPr>
          <p:nvPr/>
        </p:nvSpPr>
        <p:spPr bwMode="auto">
          <a:xfrm rot="-2547974">
            <a:off x="442913" y="2171700"/>
            <a:ext cx="844550" cy="1409700"/>
          </a:xfrm>
          <a:prstGeom prst="moon">
            <a:avLst>
              <a:gd name="adj" fmla="val 47718"/>
            </a:avLst>
          </a:prstGeom>
          <a:solidFill>
            <a:schemeClr val="tx1"/>
          </a:solidFill>
          <a:ln w="9525">
            <a:solidFill>
              <a:schemeClr val="tx1"/>
            </a:solidFill>
            <a:miter lim="800000"/>
            <a:headEnd/>
            <a:tailEnd/>
          </a:ln>
        </p:spPr>
        <p:txBody>
          <a:bodyPr wrap="none" anchor="ctr"/>
          <a:lstStyle/>
          <a:p>
            <a:endParaRPr lang="en-US" dirty="0"/>
          </a:p>
        </p:txBody>
      </p:sp>
      <p:pic>
        <p:nvPicPr>
          <p:cNvPr id="57353" name="Picture 17" descr="MPj04095000000[1]"/>
          <p:cNvPicPr>
            <a:picLocks noChangeAspect="1" noChangeArrowheads="1"/>
          </p:cNvPicPr>
          <p:nvPr/>
        </p:nvPicPr>
        <p:blipFill>
          <a:blip r:embed="rId5" cstate="print"/>
          <a:srcRect/>
          <a:stretch>
            <a:fillRect/>
          </a:stretch>
        </p:blipFill>
        <p:spPr bwMode="auto">
          <a:xfrm>
            <a:off x="349250" y="3378200"/>
            <a:ext cx="2873375" cy="2873375"/>
          </a:xfrm>
          <a:prstGeom prst="rect">
            <a:avLst/>
          </a:prstGeom>
          <a:noFill/>
          <a:ln w="9525">
            <a:noFill/>
            <a:miter lim="800000"/>
            <a:headEnd/>
            <a:tailEnd/>
          </a:ln>
        </p:spPr>
      </p:pic>
      <p:sp>
        <p:nvSpPr>
          <p:cNvPr id="57354" name="Rectangle 82"/>
          <p:cNvSpPr>
            <a:spLocks noChangeArrowheads="1"/>
          </p:cNvSpPr>
          <p:nvPr/>
        </p:nvSpPr>
        <p:spPr bwMode="auto">
          <a:xfrm>
            <a:off x="2276475" y="2066925"/>
            <a:ext cx="981075" cy="590550"/>
          </a:xfrm>
          <a:prstGeom prst="rect">
            <a:avLst/>
          </a:prstGeom>
          <a:solidFill>
            <a:schemeClr val="tx1"/>
          </a:solidFill>
          <a:ln w="9525">
            <a:noFill/>
            <a:miter lim="800000"/>
            <a:headEnd/>
            <a:tailEnd/>
          </a:ln>
        </p:spPr>
        <p:txBody>
          <a:bodyPr wrap="none" anchor="ctr"/>
          <a:lstStyle/>
          <a:p>
            <a:endParaRPr lang="en-US" dirty="0"/>
          </a:p>
        </p:txBody>
      </p:sp>
      <p:sp>
        <p:nvSpPr>
          <p:cNvPr id="57355" name="AutoShape 83"/>
          <p:cNvSpPr>
            <a:spLocks noChangeArrowheads="1"/>
          </p:cNvSpPr>
          <p:nvPr/>
        </p:nvSpPr>
        <p:spPr bwMode="auto">
          <a:xfrm>
            <a:off x="2238375" y="2047875"/>
            <a:ext cx="1066800" cy="47625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en-US" dirty="0"/>
          </a:p>
        </p:txBody>
      </p:sp>
      <p:sp>
        <p:nvSpPr>
          <p:cNvPr id="57356" name="AutoShape 84"/>
          <p:cNvSpPr>
            <a:spLocks noChangeArrowheads="1"/>
          </p:cNvSpPr>
          <p:nvPr/>
        </p:nvSpPr>
        <p:spPr bwMode="auto">
          <a:xfrm>
            <a:off x="2867025" y="3895725"/>
            <a:ext cx="1066800" cy="47625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en-US" dirty="0"/>
          </a:p>
        </p:txBody>
      </p:sp>
      <p:pic>
        <p:nvPicPr>
          <p:cNvPr id="57357" name="Picture 89" descr="MPj04096520000[1]"/>
          <p:cNvPicPr>
            <a:picLocks noChangeAspect="1" noChangeArrowheads="1"/>
          </p:cNvPicPr>
          <p:nvPr/>
        </p:nvPicPr>
        <p:blipFill>
          <a:blip r:embed="rId6" cstate="print"/>
          <a:srcRect/>
          <a:stretch>
            <a:fillRect/>
          </a:stretch>
        </p:blipFill>
        <p:spPr bwMode="auto">
          <a:xfrm>
            <a:off x="5343525" y="3065463"/>
            <a:ext cx="1384300" cy="1843087"/>
          </a:xfrm>
          <a:prstGeom prst="rect">
            <a:avLst/>
          </a:prstGeom>
          <a:noFill/>
          <a:ln w="9525">
            <a:noFill/>
            <a:miter lim="800000"/>
            <a:headEnd/>
            <a:tailEnd/>
          </a:ln>
        </p:spPr>
      </p:pic>
    </p:spTree>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895276" y="1892594"/>
            <a:ext cx="7270528" cy="4452531"/>
            <a:chOff x="586932" y="1568302"/>
            <a:chExt cx="7823200" cy="4883150"/>
          </a:xfrm>
        </p:grpSpPr>
        <p:pic>
          <p:nvPicPr>
            <p:cNvPr id="58370" name="Picture 12"/>
            <p:cNvPicPr>
              <a:picLocks noChangeAspect="1" noChangeArrowheads="1"/>
            </p:cNvPicPr>
            <p:nvPr/>
          </p:nvPicPr>
          <p:blipFill>
            <a:blip r:embed="rId3" cstate="print"/>
            <a:srcRect/>
            <a:stretch>
              <a:fillRect/>
            </a:stretch>
          </p:blipFill>
          <p:spPr bwMode="auto">
            <a:xfrm>
              <a:off x="2085532" y="4054327"/>
              <a:ext cx="2084388" cy="1371600"/>
            </a:xfrm>
            <a:prstGeom prst="rect">
              <a:avLst/>
            </a:prstGeom>
            <a:ln>
              <a:noFill/>
            </a:ln>
            <a:effectLst>
              <a:outerShdw blurRad="292100" dist="139700" dir="2700000" algn="tl" rotWithShape="0">
                <a:srgbClr val="333333">
                  <a:alpha val="65000"/>
                </a:srgbClr>
              </a:outerShdw>
              <a:softEdge rad="31750"/>
            </a:effectLst>
          </p:spPr>
        </p:pic>
        <p:pic>
          <p:nvPicPr>
            <p:cNvPr id="58371" name="Picture 13"/>
            <p:cNvPicPr>
              <a:picLocks noChangeAspect="1" noChangeArrowheads="1"/>
            </p:cNvPicPr>
            <p:nvPr/>
          </p:nvPicPr>
          <p:blipFill>
            <a:blip r:embed="rId4" cstate="print"/>
            <a:srcRect/>
            <a:stretch>
              <a:fillRect/>
            </a:stretch>
          </p:blipFill>
          <p:spPr bwMode="auto">
            <a:xfrm>
              <a:off x="1980757" y="2793852"/>
              <a:ext cx="2103438" cy="1371600"/>
            </a:xfrm>
            <a:prstGeom prst="rect">
              <a:avLst/>
            </a:prstGeom>
            <a:ln>
              <a:noFill/>
            </a:ln>
            <a:effectLst>
              <a:outerShdw blurRad="292100" dist="139700" dir="2700000" algn="tl" rotWithShape="0">
                <a:srgbClr val="333333">
                  <a:alpha val="65000"/>
                </a:srgbClr>
              </a:outerShdw>
              <a:softEdge rad="31750"/>
            </a:effectLst>
          </p:spPr>
        </p:pic>
        <p:pic>
          <p:nvPicPr>
            <p:cNvPr id="58372" name="Picture 8"/>
            <p:cNvPicPr>
              <a:picLocks noChangeAspect="1" noChangeArrowheads="1"/>
            </p:cNvPicPr>
            <p:nvPr/>
          </p:nvPicPr>
          <p:blipFill>
            <a:blip r:embed="rId5" cstate="print"/>
            <a:srcRect/>
            <a:stretch>
              <a:fillRect/>
            </a:stretch>
          </p:blipFill>
          <p:spPr bwMode="auto">
            <a:xfrm>
              <a:off x="586932" y="1739752"/>
              <a:ext cx="1371600" cy="2120900"/>
            </a:xfrm>
            <a:prstGeom prst="rect">
              <a:avLst/>
            </a:prstGeom>
            <a:ln>
              <a:noFill/>
            </a:ln>
            <a:effectLst>
              <a:outerShdw blurRad="292100" dist="139700" dir="2700000" algn="tl" rotWithShape="0">
                <a:srgbClr val="333333">
                  <a:alpha val="65000"/>
                </a:srgbClr>
              </a:outerShdw>
              <a:softEdge rad="31750"/>
            </a:effectLst>
          </p:spPr>
        </p:pic>
        <p:pic>
          <p:nvPicPr>
            <p:cNvPr id="58373" name="Picture 5"/>
            <p:cNvPicPr>
              <a:picLocks noChangeAspect="1" noChangeArrowheads="1"/>
            </p:cNvPicPr>
            <p:nvPr/>
          </p:nvPicPr>
          <p:blipFill>
            <a:blip r:embed="rId6" cstate="print"/>
            <a:srcRect/>
            <a:stretch>
              <a:fillRect/>
            </a:stretch>
          </p:blipFill>
          <p:spPr bwMode="auto">
            <a:xfrm>
              <a:off x="872682" y="3559027"/>
              <a:ext cx="1371600" cy="2054225"/>
            </a:xfrm>
            <a:prstGeom prst="rect">
              <a:avLst/>
            </a:prstGeom>
            <a:ln>
              <a:noFill/>
            </a:ln>
            <a:effectLst>
              <a:outerShdw blurRad="292100" dist="139700" dir="2700000" algn="tl" rotWithShape="0">
                <a:srgbClr val="333333">
                  <a:alpha val="65000"/>
                </a:srgbClr>
              </a:outerShdw>
              <a:softEdge rad="31750"/>
            </a:effectLst>
          </p:spPr>
        </p:pic>
        <p:pic>
          <p:nvPicPr>
            <p:cNvPr id="58374" name="Picture 6"/>
            <p:cNvPicPr>
              <a:picLocks noChangeAspect="1" noChangeArrowheads="1"/>
            </p:cNvPicPr>
            <p:nvPr/>
          </p:nvPicPr>
          <p:blipFill>
            <a:blip r:embed="rId7" cstate="print"/>
            <a:srcRect/>
            <a:stretch>
              <a:fillRect/>
            </a:stretch>
          </p:blipFill>
          <p:spPr bwMode="auto">
            <a:xfrm>
              <a:off x="5663757" y="4244827"/>
              <a:ext cx="1371600" cy="2079625"/>
            </a:xfrm>
            <a:prstGeom prst="rect">
              <a:avLst/>
            </a:prstGeom>
            <a:ln>
              <a:noFill/>
            </a:ln>
            <a:effectLst>
              <a:outerShdw blurRad="292100" dist="139700" dir="2700000" algn="tl" rotWithShape="0">
                <a:srgbClr val="333333">
                  <a:alpha val="65000"/>
                </a:srgbClr>
              </a:outerShdw>
              <a:softEdge rad="31750"/>
            </a:effectLst>
          </p:spPr>
        </p:pic>
        <p:pic>
          <p:nvPicPr>
            <p:cNvPr id="58375" name="Picture 7"/>
            <p:cNvPicPr>
              <a:picLocks noChangeAspect="1" noChangeArrowheads="1"/>
            </p:cNvPicPr>
            <p:nvPr/>
          </p:nvPicPr>
          <p:blipFill>
            <a:blip r:embed="rId8" cstate="print"/>
            <a:srcRect/>
            <a:stretch>
              <a:fillRect/>
            </a:stretch>
          </p:blipFill>
          <p:spPr bwMode="auto">
            <a:xfrm>
              <a:off x="7038532" y="4016227"/>
              <a:ext cx="1371600" cy="2084388"/>
            </a:xfrm>
            <a:prstGeom prst="rect">
              <a:avLst/>
            </a:prstGeom>
            <a:ln>
              <a:noFill/>
            </a:ln>
            <a:effectLst>
              <a:outerShdw blurRad="292100" dist="139700" dir="2700000" algn="tl" rotWithShape="0">
                <a:srgbClr val="333333">
                  <a:alpha val="65000"/>
                </a:srgbClr>
              </a:outerShdw>
              <a:softEdge rad="31750"/>
            </a:effectLst>
          </p:spPr>
        </p:pic>
        <p:pic>
          <p:nvPicPr>
            <p:cNvPr id="58376" name="Picture 9"/>
            <p:cNvPicPr>
              <a:picLocks noChangeAspect="1" noChangeArrowheads="1"/>
            </p:cNvPicPr>
            <p:nvPr/>
          </p:nvPicPr>
          <p:blipFill>
            <a:blip r:embed="rId9" cstate="print"/>
            <a:srcRect/>
            <a:stretch>
              <a:fillRect/>
            </a:stretch>
          </p:blipFill>
          <p:spPr bwMode="auto">
            <a:xfrm>
              <a:off x="1552132" y="5079852"/>
              <a:ext cx="2066925" cy="1371600"/>
            </a:xfrm>
            <a:prstGeom prst="rect">
              <a:avLst/>
            </a:prstGeom>
            <a:ln>
              <a:noFill/>
            </a:ln>
            <a:effectLst>
              <a:outerShdw blurRad="292100" dist="139700" dir="2700000" algn="tl" rotWithShape="0">
                <a:srgbClr val="333333">
                  <a:alpha val="65000"/>
                </a:srgbClr>
              </a:outerShdw>
              <a:softEdge rad="31750"/>
            </a:effectLst>
          </p:spPr>
        </p:pic>
        <p:pic>
          <p:nvPicPr>
            <p:cNvPr id="58377" name="Picture 10"/>
            <p:cNvPicPr>
              <a:picLocks noChangeAspect="1" noChangeArrowheads="1"/>
            </p:cNvPicPr>
            <p:nvPr/>
          </p:nvPicPr>
          <p:blipFill>
            <a:blip r:embed="rId10" cstate="print"/>
            <a:srcRect/>
            <a:stretch>
              <a:fillRect/>
            </a:stretch>
          </p:blipFill>
          <p:spPr bwMode="auto">
            <a:xfrm>
              <a:off x="1971232" y="1568302"/>
              <a:ext cx="2047875" cy="1365250"/>
            </a:xfrm>
            <a:prstGeom prst="rect">
              <a:avLst/>
            </a:prstGeom>
            <a:ln>
              <a:noFill/>
            </a:ln>
            <a:effectLst>
              <a:outerShdw blurRad="292100" dist="139700" dir="2700000" algn="tl" rotWithShape="0">
                <a:srgbClr val="333333">
                  <a:alpha val="65000"/>
                </a:srgbClr>
              </a:outerShdw>
              <a:softEdge rad="31750"/>
            </a:effectLst>
          </p:spPr>
        </p:pic>
        <p:pic>
          <p:nvPicPr>
            <p:cNvPr id="58378" name="Picture 11"/>
            <p:cNvPicPr>
              <a:picLocks noChangeAspect="1" noChangeArrowheads="1"/>
            </p:cNvPicPr>
            <p:nvPr/>
          </p:nvPicPr>
          <p:blipFill>
            <a:blip r:embed="rId11" cstate="print"/>
            <a:srcRect/>
            <a:stretch>
              <a:fillRect/>
            </a:stretch>
          </p:blipFill>
          <p:spPr bwMode="auto">
            <a:xfrm>
              <a:off x="6838507" y="1952477"/>
              <a:ext cx="1371600" cy="2060575"/>
            </a:xfrm>
            <a:prstGeom prst="rect">
              <a:avLst/>
            </a:prstGeom>
            <a:ln>
              <a:noFill/>
            </a:ln>
            <a:effectLst>
              <a:outerShdw blurRad="292100" dist="139700" dir="2700000" algn="tl" rotWithShape="0">
                <a:srgbClr val="333333">
                  <a:alpha val="65000"/>
                </a:srgbClr>
              </a:outerShdw>
              <a:softEdge rad="31750"/>
            </a:effectLst>
          </p:spPr>
        </p:pic>
        <p:pic>
          <p:nvPicPr>
            <p:cNvPr id="58379" name="Picture 14"/>
            <p:cNvPicPr>
              <a:picLocks noChangeAspect="1" noChangeArrowheads="1"/>
            </p:cNvPicPr>
            <p:nvPr/>
          </p:nvPicPr>
          <p:blipFill>
            <a:blip r:embed="rId12" cstate="print"/>
            <a:srcRect/>
            <a:stretch>
              <a:fillRect/>
            </a:stretch>
          </p:blipFill>
          <p:spPr bwMode="auto">
            <a:xfrm>
              <a:off x="3561907" y="2044552"/>
              <a:ext cx="2054225" cy="1365250"/>
            </a:xfrm>
            <a:prstGeom prst="rect">
              <a:avLst/>
            </a:prstGeom>
            <a:noFill/>
            <a:ln w="9525">
              <a:noFill/>
              <a:miter lim="800000"/>
              <a:headEnd/>
              <a:tailEnd/>
            </a:ln>
            <a:effectLst>
              <a:softEdge rad="31750"/>
            </a:effectLst>
          </p:spPr>
        </p:pic>
        <p:pic>
          <p:nvPicPr>
            <p:cNvPr id="58380" name="Picture 15"/>
            <p:cNvPicPr>
              <a:picLocks noChangeAspect="1" noChangeArrowheads="1"/>
            </p:cNvPicPr>
            <p:nvPr/>
          </p:nvPicPr>
          <p:blipFill>
            <a:blip r:embed="rId13" cstate="print"/>
            <a:srcRect/>
            <a:stretch>
              <a:fillRect/>
            </a:stretch>
          </p:blipFill>
          <p:spPr bwMode="auto">
            <a:xfrm>
              <a:off x="5463732" y="1654027"/>
              <a:ext cx="1371600" cy="2043113"/>
            </a:xfrm>
            <a:prstGeom prst="rect">
              <a:avLst/>
            </a:prstGeom>
            <a:ln>
              <a:noFill/>
            </a:ln>
            <a:effectLst>
              <a:outerShdw blurRad="292100" dist="139700" dir="2700000" algn="tl" rotWithShape="0">
                <a:srgbClr val="333333">
                  <a:alpha val="65000"/>
                </a:srgbClr>
              </a:outerShdw>
              <a:softEdge rad="31750"/>
            </a:effectLst>
          </p:spPr>
        </p:pic>
        <p:pic>
          <p:nvPicPr>
            <p:cNvPr id="58381" name="Picture 17"/>
            <p:cNvPicPr>
              <a:picLocks noChangeAspect="1" noChangeArrowheads="1"/>
            </p:cNvPicPr>
            <p:nvPr/>
          </p:nvPicPr>
          <p:blipFill>
            <a:blip r:embed="rId14" cstate="print"/>
            <a:srcRect/>
            <a:stretch>
              <a:fillRect/>
            </a:stretch>
          </p:blipFill>
          <p:spPr bwMode="auto">
            <a:xfrm>
              <a:off x="4092132" y="3403452"/>
              <a:ext cx="2060575" cy="1371600"/>
            </a:xfrm>
            <a:prstGeom prst="rect">
              <a:avLst/>
            </a:prstGeom>
            <a:ln>
              <a:noFill/>
            </a:ln>
            <a:effectLst>
              <a:outerShdw blurRad="292100" dist="139700" dir="2700000" algn="tl" rotWithShape="0">
                <a:srgbClr val="333333">
                  <a:alpha val="65000"/>
                </a:srgbClr>
              </a:outerShdw>
              <a:softEdge rad="31750"/>
            </a:effectLst>
          </p:spPr>
        </p:pic>
        <p:pic>
          <p:nvPicPr>
            <p:cNvPr id="58382" name="Picture 18"/>
            <p:cNvPicPr>
              <a:picLocks noChangeAspect="1" noChangeArrowheads="1"/>
            </p:cNvPicPr>
            <p:nvPr/>
          </p:nvPicPr>
          <p:blipFill>
            <a:blip r:embed="rId15" cstate="print"/>
            <a:srcRect/>
            <a:stretch>
              <a:fillRect/>
            </a:stretch>
          </p:blipFill>
          <p:spPr bwMode="auto">
            <a:xfrm>
              <a:off x="3619057" y="4778227"/>
              <a:ext cx="2066925" cy="1365250"/>
            </a:xfrm>
            <a:prstGeom prst="rect">
              <a:avLst/>
            </a:prstGeom>
            <a:ln>
              <a:noFill/>
            </a:ln>
            <a:effectLst>
              <a:outerShdw blurRad="292100" dist="139700" dir="2700000" algn="tl" rotWithShape="0">
                <a:srgbClr val="333333">
                  <a:alpha val="65000"/>
                </a:srgbClr>
              </a:outerShdw>
              <a:softEdge rad="31750"/>
            </a:effectLst>
          </p:spPr>
        </p:pic>
        <p:pic>
          <p:nvPicPr>
            <p:cNvPr id="58383" name="Picture 16"/>
            <p:cNvPicPr>
              <a:picLocks noChangeAspect="1" noChangeArrowheads="1"/>
            </p:cNvPicPr>
            <p:nvPr/>
          </p:nvPicPr>
          <p:blipFill>
            <a:blip r:embed="rId16" cstate="print"/>
            <a:srcRect/>
            <a:stretch>
              <a:fillRect/>
            </a:stretch>
          </p:blipFill>
          <p:spPr bwMode="auto">
            <a:xfrm>
              <a:off x="5695507" y="3501877"/>
              <a:ext cx="2084388" cy="1371600"/>
            </a:xfrm>
            <a:prstGeom prst="rect">
              <a:avLst/>
            </a:prstGeom>
            <a:ln>
              <a:noFill/>
            </a:ln>
            <a:effectLst>
              <a:outerShdw blurRad="292100" dist="139700" dir="2700000" algn="tl" rotWithShape="0">
                <a:srgbClr val="333333">
                  <a:alpha val="65000"/>
                </a:srgbClr>
              </a:outerShdw>
              <a:softEdge rad="31750"/>
            </a:effectLst>
          </p:spPr>
        </p:pic>
      </p:grpSp>
      <p:grpSp>
        <p:nvGrpSpPr>
          <p:cNvPr id="58385" name="Group 23"/>
          <p:cNvGrpSpPr>
            <a:grpSpLocks/>
          </p:cNvGrpSpPr>
          <p:nvPr/>
        </p:nvGrpSpPr>
        <p:grpSpPr bwMode="auto">
          <a:xfrm>
            <a:off x="520996" y="254701"/>
            <a:ext cx="8229600" cy="1733550"/>
            <a:chOff x="288" y="1721"/>
            <a:chExt cx="5184" cy="1092"/>
          </a:xfrm>
        </p:grpSpPr>
        <p:sp>
          <p:nvSpPr>
            <p:cNvPr id="286739" name="Rectangle 19"/>
            <p:cNvSpPr>
              <a:spLocks noRot="1" noChangeArrowheads="1"/>
            </p:cNvSpPr>
            <p:nvPr/>
          </p:nvSpPr>
          <p:spPr bwMode="auto">
            <a:xfrm>
              <a:off x="288" y="1721"/>
              <a:ext cx="5184" cy="720"/>
            </a:xfrm>
            <a:prstGeom prst="rect">
              <a:avLst/>
            </a:prstGeom>
            <a:noFill/>
            <a:ln w="9525">
              <a:noFill/>
              <a:miter lim="800000"/>
              <a:headEnd/>
              <a:tailEnd/>
            </a:ln>
            <a:effectLst/>
          </p:spPr>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eaLnBrk="1" hangingPunct="1">
                <a:defRPr/>
              </a:pPr>
              <a:r>
                <a:rPr lang="en-US" sz="5400" b="1" dirty="0">
                  <a:ln w="11430"/>
                  <a:solidFill>
                    <a:srgbClr val="FFFF00"/>
                  </a:solidFill>
                  <a:effectLst>
                    <a:outerShdw blurRad="50800" dist="39000" dir="5460000" algn="tl">
                      <a:srgbClr val="000000">
                        <a:alpha val="38000"/>
                      </a:srgbClr>
                    </a:outerShdw>
                  </a:effectLst>
                  <a:latin typeface="Garamond" pitchFamily="18" charset="0"/>
                </a:rPr>
                <a:t>The Effectiveness Of NFP</a:t>
              </a:r>
              <a:endParaRPr lang="en-US" sz="5400" b="1" i="1" dirty="0">
                <a:ln w="11430"/>
                <a:solidFill>
                  <a:srgbClr val="FFFF00"/>
                </a:solidFill>
                <a:effectLst>
                  <a:outerShdw blurRad="50800" dist="39000" dir="5460000" algn="tl">
                    <a:srgbClr val="000000">
                      <a:alpha val="38000"/>
                    </a:srgbClr>
                  </a:outerShdw>
                </a:effectLst>
                <a:latin typeface="Garamond" pitchFamily="18" charset="0"/>
              </a:endParaRPr>
            </a:p>
          </p:txBody>
        </p:sp>
        <p:sp>
          <p:nvSpPr>
            <p:cNvPr id="286741" name="Rectangle 21"/>
            <p:cNvSpPr>
              <a:spLocks noRot="1" noChangeArrowheads="1"/>
            </p:cNvSpPr>
            <p:nvPr/>
          </p:nvSpPr>
          <p:spPr bwMode="auto">
            <a:xfrm>
              <a:off x="1068" y="2291"/>
              <a:ext cx="2778" cy="522"/>
            </a:xfrm>
            <a:prstGeom prst="rect">
              <a:avLst/>
            </a:prstGeom>
            <a:noFill/>
            <a:ln w="9525">
              <a:noFill/>
              <a:miter lim="800000"/>
              <a:headEnd/>
              <a:tailEnd/>
            </a:ln>
            <a:effectLst/>
          </p:spPr>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eaLnBrk="1" hangingPunct="1">
                <a:defRPr/>
              </a:pPr>
              <a:r>
                <a:rPr lang="en-US" sz="5400" b="1" dirty="0">
                  <a:ln w="11430"/>
                  <a:solidFill>
                    <a:srgbClr val="FFFF00"/>
                  </a:solidFill>
                  <a:effectLst>
                    <a:outerShdw blurRad="50800" dist="39000" dir="5460000" algn="tl">
                      <a:srgbClr val="000000">
                        <a:alpha val="38000"/>
                      </a:srgbClr>
                    </a:outerShdw>
                  </a:effectLst>
                  <a:latin typeface="Garamond" pitchFamily="18" charset="0"/>
                </a:rPr>
                <a:t>Depends On </a:t>
              </a:r>
              <a:endParaRPr lang="en-US" sz="5400" b="1" i="1" dirty="0">
                <a:ln w="11430"/>
                <a:solidFill>
                  <a:srgbClr val="FFFF00"/>
                </a:solidFill>
                <a:effectLst>
                  <a:outerShdw blurRad="50800" dist="39000" dir="5460000" algn="tl">
                    <a:srgbClr val="000000">
                      <a:alpha val="38000"/>
                    </a:srgbClr>
                  </a:outerShdw>
                </a:effectLst>
                <a:latin typeface="Garamond" pitchFamily="18" charset="0"/>
              </a:endParaRPr>
            </a:p>
          </p:txBody>
        </p:sp>
        <p:sp>
          <p:nvSpPr>
            <p:cNvPr id="286742" name="Rectangle 22"/>
            <p:cNvSpPr>
              <a:spLocks noRot="1" noChangeArrowheads="1"/>
            </p:cNvSpPr>
            <p:nvPr/>
          </p:nvSpPr>
          <p:spPr bwMode="auto">
            <a:xfrm>
              <a:off x="3540" y="2285"/>
              <a:ext cx="1098" cy="522"/>
            </a:xfrm>
            <a:prstGeom prst="rect">
              <a:avLst/>
            </a:prstGeom>
            <a:noFill/>
            <a:ln w="9525">
              <a:noFill/>
              <a:miter lim="800000"/>
              <a:headEnd/>
              <a:tailEnd/>
            </a:ln>
            <a:effectLst/>
          </p:spPr>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eaLnBrk="1" hangingPunct="1">
                <a:defRPr/>
              </a:pPr>
              <a:r>
                <a:rPr lang="en-US" sz="5400" b="1" i="1" dirty="0">
                  <a:ln w="11430"/>
                  <a:solidFill>
                    <a:srgbClr val="FFFF00"/>
                  </a:solidFill>
                  <a:effectLst>
                    <a:outerShdw blurRad="50800" dist="39000" dir="5460000" algn="tl">
                      <a:srgbClr val="000000">
                        <a:alpha val="38000"/>
                      </a:srgbClr>
                    </a:outerShdw>
                  </a:effectLst>
                  <a:latin typeface="Century Gothic" pitchFamily="34" charset="0"/>
                </a:rPr>
                <a:t>You </a:t>
              </a:r>
            </a:p>
          </p:txBody>
        </p:sp>
      </p:grpSp>
    </p:spTree>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7" name="Rectangle 5"/>
          <p:cNvSpPr>
            <a:spLocks noChangeArrowheads="1"/>
          </p:cNvSpPr>
          <p:nvPr/>
        </p:nvSpPr>
        <p:spPr bwMode="auto">
          <a:xfrm>
            <a:off x="3902149" y="1509823"/>
            <a:ext cx="4420154" cy="4798311"/>
          </a:xfrm>
          <a:prstGeom prst="rect">
            <a:avLst/>
          </a:prstGeom>
          <a:noFill/>
          <a:ln w="9525">
            <a:noFill/>
            <a:miter lim="800000"/>
            <a:headEnd/>
            <a:tailEnd/>
          </a:ln>
          <a:effectLst>
            <a:outerShdw dist="35921" dir="2700000" algn="ctr" rotWithShape="0">
              <a:schemeClr val="bg2">
                <a:alpha val="50000"/>
              </a:schemeClr>
            </a:outerShdw>
          </a:effectLst>
        </p:spPr>
        <p:txBody>
          <a:bodyPr/>
          <a:lstStyle/>
          <a:p>
            <a:pPr algn="just" eaLnBrk="1" hangingPunct="1">
              <a:lnSpc>
                <a:spcPts val="3500"/>
              </a:lnSpc>
              <a:spcBef>
                <a:spcPct val="20000"/>
              </a:spcBef>
              <a:buClr>
                <a:schemeClr val="hlink"/>
              </a:buClr>
              <a:buSzPct val="70000"/>
              <a:defRPr/>
            </a:pPr>
            <a:r>
              <a:rPr lang="en-US" sz="2400" dirty="0">
                <a:ln w="18415" cmpd="sng">
                  <a:solidFill>
                    <a:srgbClr val="E2D700"/>
                  </a:solidFill>
                  <a:prstDash val="solid"/>
                </a:ln>
                <a:solidFill>
                  <a:srgbClr val="E2D700"/>
                </a:solidFill>
                <a:effectLst>
                  <a:outerShdw blurRad="190500" dist="190500" dir="2700000" algn="tl" rotWithShape="0">
                    <a:prstClr val="black">
                      <a:alpha val="40000"/>
                    </a:prstClr>
                  </a:outerShdw>
                </a:effectLst>
                <a:latin typeface="Calligraph421 BT" pitchFamily="66" charset="0"/>
              </a:rPr>
              <a:t>“NFP empowers a couple constantly to be mindful of the ‘community of love’ that the Church calls them to celebrate in their home, and enables them to always see their children – those already born and those yet to be – in their lover’s eyes.”</a:t>
            </a:r>
          </a:p>
        </p:txBody>
      </p:sp>
      <p:sp>
        <p:nvSpPr>
          <p:cNvPr id="182278" name="Rectangle 6"/>
          <p:cNvSpPr>
            <a:spLocks noChangeArrowheads="1"/>
          </p:cNvSpPr>
          <p:nvPr/>
        </p:nvSpPr>
        <p:spPr bwMode="auto">
          <a:xfrm>
            <a:off x="4687777" y="5239600"/>
            <a:ext cx="3851275" cy="342900"/>
          </a:xfrm>
          <a:prstGeom prst="rect">
            <a:avLst/>
          </a:prstGeom>
          <a:noFill/>
          <a:ln w="9525">
            <a:noFill/>
            <a:miter lim="800000"/>
            <a:headEnd/>
            <a:tailEnd/>
          </a:ln>
          <a:effectLst>
            <a:outerShdw dist="35921" dir="2700000" algn="ctr" rotWithShape="0">
              <a:schemeClr val="bg2">
                <a:alpha val="50000"/>
              </a:schemeClr>
            </a:outerShdw>
          </a:effectLst>
        </p:spPr>
        <p:txBody>
          <a:bodyPr/>
          <a:lstStyle/>
          <a:p>
            <a:pPr algn="r" eaLnBrk="1" hangingPunct="1">
              <a:spcBef>
                <a:spcPct val="20000"/>
              </a:spcBef>
              <a:buClr>
                <a:schemeClr val="hlink"/>
              </a:buClr>
              <a:buSzPct val="70000"/>
              <a:defRPr/>
            </a:pPr>
            <a:r>
              <a:rPr lang="en-US" sz="1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alligraph421 BT" pitchFamily="66" charset="0"/>
              </a:rPr>
              <a:t>Dr. Gregory Popcak, “Beyond the Birds and the Bees”, p.187</a:t>
            </a:r>
          </a:p>
        </p:txBody>
      </p:sp>
      <p:pic>
        <p:nvPicPr>
          <p:cNvPr id="1026" name="Picture 1" descr="SS"/>
          <p:cNvPicPr>
            <a:picLocks noChangeAspect="1" noChangeArrowheads="1"/>
          </p:cNvPicPr>
          <p:nvPr/>
        </p:nvPicPr>
        <p:blipFill>
          <a:blip r:embed="rId3" cstate="print"/>
          <a:srcRect/>
          <a:stretch>
            <a:fillRect/>
          </a:stretch>
        </p:blipFill>
        <p:spPr bwMode="auto">
          <a:xfrm>
            <a:off x="559731" y="1329215"/>
            <a:ext cx="2978785" cy="5084344"/>
          </a:xfrm>
          <a:prstGeom prst="rect">
            <a:avLst/>
          </a:prstGeom>
          <a:ln>
            <a:noFill/>
          </a:ln>
          <a:effectLst>
            <a:outerShdw blurRad="292100" dist="139700" dir="2700000" algn="tl" rotWithShape="0">
              <a:srgbClr val="333333">
                <a:alpha val="65000"/>
              </a:srgbClr>
            </a:outerShdw>
            <a:softEdge rad="31750"/>
          </a:effectLst>
        </p:spPr>
      </p:pic>
      <p:sp>
        <p:nvSpPr>
          <p:cNvPr id="9" name="Rectangle 2"/>
          <p:cNvSpPr>
            <a:spLocks noGrp="1" noRot="1" noChangeArrowheads="1"/>
          </p:cNvSpPr>
          <p:nvPr>
            <p:ph type="title"/>
          </p:nvPr>
        </p:nvSpPr>
        <p:spPr>
          <a:xfrm>
            <a:off x="421239" y="225288"/>
            <a:ext cx="8127338" cy="1143000"/>
          </a:xfrm>
        </p:spPr>
        <p:txBody>
          <a:bodyPr vert="horz" anchor="ctr">
            <a:normAutofit/>
            <a:scene3d>
              <a:camera prst="orthographicFront"/>
              <a:lightRig rig="soft" dir="t">
                <a:rot lat="0" lon="0" rev="16800000"/>
              </a:lightRig>
            </a:scene3d>
            <a:sp3d prstMaterial="softEdge">
              <a:bevelT w="38100" h="38100"/>
            </a:sp3d>
          </a:bodyPr>
          <a:lstStyle/>
          <a:p>
            <a:pPr>
              <a:defRPr/>
            </a:pPr>
            <a:r>
              <a:rPr lang="en-US" sz="3600" dirty="0">
                <a:solidFill>
                  <a:srgbClr val="E2D700"/>
                </a:solidFill>
              </a:rPr>
              <a:t>NFP Respects Marital Love</a:t>
            </a:r>
          </a:p>
        </p:txBody>
      </p:sp>
      <p:grpSp>
        <p:nvGrpSpPr>
          <p:cNvPr id="16" name="Group 15"/>
          <p:cNvGrpSpPr/>
          <p:nvPr/>
        </p:nvGrpSpPr>
        <p:grpSpPr>
          <a:xfrm>
            <a:off x="3147237" y="1350338"/>
            <a:ext cx="2955852" cy="5033892"/>
            <a:chOff x="3147237" y="1350338"/>
            <a:chExt cx="2955852" cy="5033892"/>
          </a:xfrm>
        </p:grpSpPr>
        <p:pic>
          <p:nvPicPr>
            <p:cNvPr id="10" name="Picture 1" descr="SS"/>
            <p:cNvPicPr>
              <a:picLocks noChangeAspect="1" noChangeArrowheads="1"/>
            </p:cNvPicPr>
            <p:nvPr/>
          </p:nvPicPr>
          <p:blipFill>
            <a:blip r:embed="rId4" cstate="print"/>
            <a:srcRect/>
            <a:stretch>
              <a:fillRect/>
            </a:stretch>
          </p:blipFill>
          <p:spPr bwMode="auto">
            <a:xfrm>
              <a:off x="3200400" y="1350338"/>
              <a:ext cx="2860158" cy="5014638"/>
            </a:xfrm>
            <a:prstGeom prst="round2SameRect">
              <a:avLst/>
            </a:prstGeom>
            <a:ln>
              <a:noFill/>
            </a:ln>
            <a:effectLst>
              <a:outerShdw blurRad="292100" dist="139700" dir="2700000" algn="tl" rotWithShape="0">
                <a:srgbClr val="333333">
                  <a:alpha val="65000"/>
                </a:srgbClr>
              </a:outerShdw>
              <a:softEdge rad="63500"/>
            </a:effectLst>
          </p:spPr>
        </p:pic>
        <p:pic>
          <p:nvPicPr>
            <p:cNvPr id="13" name="Picture 1" descr="SS"/>
            <p:cNvPicPr>
              <a:picLocks noChangeAspect="1" noChangeArrowheads="1"/>
            </p:cNvPicPr>
            <p:nvPr/>
          </p:nvPicPr>
          <p:blipFill>
            <a:blip r:embed="rId5" cstate="print"/>
            <a:srcRect/>
            <a:stretch>
              <a:fillRect/>
            </a:stretch>
          </p:blipFill>
          <p:spPr bwMode="auto">
            <a:xfrm>
              <a:off x="3147237" y="5551890"/>
              <a:ext cx="2955852" cy="832340"/>
            </a:xfrm>
            <a:prstGeom prst="rect">
              <a:avLst/>
            </a:prstGeom>
            <a:ln>
              <a:noFill/>
            </a:ln>
            <a:effectLst>
              <a:glow rad="139700">
                <a:schemeClr val="accent6">
                  <a:satMod val="175000"/>
                  <a:alpha val="40000"/>
                </a:schemeClr>
              </a:glow>
              <a:outerShdw blurRad="292100" dist="139700" dir="2700000" algn="tl" rotWithShape="0">
                <a:srgbClr val="333333">
                  <a:alpha val="65000"/>
                </a:srgbClr>
              </a:outerShdw>
              <a:softEdge rad="31750"/>
            </a:effectLst>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3000"/>
                                        <p:tgtEl>
                                          <p:spTgt spid="16"/>
                                        </p:tgtEl>
                                      </p:cBhvr>
                                    </p:animEffect>
                                    <p:set>
                                      <p:cBhvr>
                                        <p:cTn id="7" dur="1" fill="hold">
                                          <p:stCondLst>
                                            <p:cond delay="2999"/>
                                          </p:stCondLst>
                                        </p:cTn>
                                        <p:tgtEl>
                                          <p:spTgt spid="16"/>
                                        </p:tgtEl>
                                        <p:attrNameLst>
                                          <p:attrName>style.visibility</p:attrName>
                                        </p:attrNameLst>
                                      </p:cBhvr>
                                      <p:to>
                                        <p:strVal val="hidden"/>
                                      </p:to>
                                    </p:set>
                                  </p:childTnLst>
                                </p:cTn>
                              </p:par>
                              <p:par>
                                <p:cTn id="8" presetID="35" presetClass="path" presetSubtype="0" accel="50000" decel="50000" fill="hold" nodeType="withEffect">
                                  <p:stCondLst>
                                    <p:cond delay="0"/>
                                  </p:stCondLst>
                                  <p:childTnLst>
                                    <p:animMotion origin="layout" path="M 0 0  L -0.25 0  E" pathEditMode="relative" ptsTypes="">
                                      <p:cBhvr>
                                        <p:cTn id="9" dur="3000" fill="hold"/>
                                        <p:tgtEl>
                                          <p:spTgt spid="16"/>
                                        </p:tgtEl>
                                        <p:attrNameLst>
                                          <p:attrName>ppt_x</p:attrName>
                                          <p:attrName>ppt_y</p:attrName>
                                        </p:attrNameLst>
                                      </p:cBhvr>
                                    </p:animMotion>
                                  </p:childTnLst>
                                </p:cTn>
                              </p:par>
                              <p:par>
                                <p:cTn id="10" presetID="42" presetClass="entr" presetSubtype="0" fill="hold" grpId="0" nodeType="withEffect">
                                  <p:stCondLst>
                                    <p:cond delay="1200"/>
                                  </p:stCondLst>
                                  <p:childTnLst>
                                    <p:set>
                                      <p:cBhvr>
                                        <p:cTn id="11" dur="1" fill="hold">
                                          <p:stCondLst>
                                            <p:cond delay="0"/>
                                          </p:stCondLst>
                                        </p:cTn>
                                        <p:tgtEl>
                                          <p:spTgt spid="182277"/>
                                        </p:tgtEl>
                                        <p:attrNameLst>
                                          <p:attrName>style.visibility</p:attrName>
                                        </p:attrNameLst>
                                      </p:cBhvr>
                                      <p:to>
                                        <p:strVal val="visible"/>
                                      </p:to>
                                    </p:set>
                                    <p:animEffect transition="in" filter="fade">
                                      <p:cBhvr>
                                        <p:cTn id="12" dur="3500"/>
                                        <p:tgtEl>
                                          <p:spTgt spid="182277"/>
                                        </p:tgtEl>
                                      </p:cBhvr>
                                    </p:animEffect>
                                    <p:anim calcmode="lin" valueType="num">
                                      <p:cBhvr>
                                        <p:cTn id="13" dur="3500" fill="hold"/>
                                        <p:tgtEl>
                                          <p:spTgt spid="182277"/>
                                        </p:tgtEl>
                                        <p:attrNameLst>
                                          <p:attrName>ppt_x</p:attrName>
                                        </p:attrNameLst>
                                      </p:cBhvr>
                                      <p:tavLst>
                                        <p:tav tm="0">
                                          <p:val>
                                            <p:strVal val="#ppt_x"/>
                                          </p:val>
                                        </p:tav>
                                        <p:tav tm="100000">
                                          <p:val>
                                            <p:strVal val="#ppt_x"/>
                                          </p:val>
                                        </p:tav>
                                      </p:tavLst>
                                    </p:anim>
                                    <p:anim calcmode="lin" valueType="num">
                                      <p:cBhvr>
                                        <p:cTn id="14" dur="3500" fill="hold"/>
                                        <p:tgtEl>
                                          <p:spTgt spid="182277"/>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4400"/>
                                  </p:stCondLst>
                                  <p:childTnLst>
                                    <p:set>
                                      <p:cBhvr>
                                        <p:cTn id="16" dur="1" fill="hold">
                                          <p:stCondLst>
                                            <p:cond delay="0"/>
                                          </p:stCondLst>
                                        </p:cTn>
                                        <p:tgtEl>
                                          <p:spTgt spid="182278"/>
                                        </p:tgtEl>
                                        <p:attrNameLst>
                                          <p:attrName>style.visibility</p:attrName>
                                        </p:attrNameLst>
                                      </p:cBhvr>
                                      <p:to>
                                        <p:strVal val="visible"/>
                                      </p:to>
                                    </p:set>
                                    <p:animEffect transition="in" filter="fade">
                                      <p:cBhvr>
                                        <p:cTn id="17" dur="700"/>
                                        <p:tgtEl>
                                          <p:spTgt spid="182278"/>
                                        </p:tgtEl>
                                      </p:cBhvr>
                                    </p:animEffect>
                                  </p:childTnLst>
                                </p:cTn>
                              </p:par>
                              <p:par>
                                <p:cTn id="18" presetID="10" presetClass="entr" presetSubtype="0" fill="hold" nodeType="withEffect">
                                  <p:stCondLst>
                                    <p:cond delay="150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32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7" grpId="0"/>
      <p:bldP spid="18227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lassroom.jpg"/>
          <p:cNvPicPr>
            <a:picLocks noChangeAspect="1"/>
          </p:cNvPicPr>
          <p:nvPr/>
        </p:nvPicPr>
        <p:blipFill>
          <a:blip r:embed="rId3" cstate="print"/>
          <a:stretch>
            <a:fillRect/>
          </a:stretch>
        </p:blipFill>
        <p:spPr>
          <a:xfrm>
            <a:off x="4529961" y="1544172"/>
            <a:ext cx="4127638" cy="2744879"/>
          </a:xfrm>
          <a:prstGeom prst="roundRect">
            <a:avLst>
              <a:gd name="adj" fmla="val 8594"/>
            </a:avLst>
          </a:prstGeom>
          <a:solidFill>
            <a:srgbClr val="FFFFFF">
              <a:shade val="85000"/>
            </a:srgbClr>
          </a:solidFill>
          <a:ln>
            <a:noFill/>
          </a:ln>
          <a:effectLst>
            <a:reflection blurRad="12700" stA="38000" endPos="28000" dist="5000" dir="5400000" sy="-100000" algn="bl" rotWithShape="0"/>
            <a:softEdge rad="31750"/>
          </a:effectLst>
        </p:spPr>
      </p:pic>
      <p:sp>
        <p:nvSpPr>
          <p:cNvPr id="259075" name="Rectangle 3"/>
          <p:cNvSpPr>
            <a:spLocks noGrp="1" noRot="1" noChangeArrowheads="1"/>
          </p:cNvSpPr>
          <p:nvPr>
            <p:ph type="title"/>
          </p:nvPr>
        </p:nvSpPr>
        <p:spPr/>
        <p:txBody>
          <a:bodyPr/>
          <a:lstStyle/>
          <a:p>
            <a:pPr eaLnBrk="1" hangingPunct="1">
              <a:defRPr/>
            </a:pPr>
            <a:r>
              <a:rPr lang="en-US" dirty="0">
                <a:solidFill>
                  <a:schemeClr val="hlink"/>
                </a:solidFill>
              </a:rPr>
              <a:t>NFP Class Series</a:t>
            </a:r>
          </a:p>
        </p:txBody>
      </p:sp>
      <p:sp>
        <p:nvSpPr>
          <p:cNvPr id="259074" name="Rectangle 2"/>
          <p:cNvSpPr>
            <a:spLocks noGrp="1" noChangeArrowheads="1"/>
          </p:cNvSpPr>
          <p:nvPr>
            <p:ph idx="1"/>
          </p:nvPr>
        </p:nvSpPr>
        <p:spPr>
          <a:xfrm>
            <a:off x="806711" y="1751848"/>
            <a:ext cx="7904152" cy="3817371"/>
          </a:xfrm>
        </p:spPr>
        <p:txBody>
          <a:bodyPr vert="horz" wrap="square">
            <a:noAutofit/>
            <a:scene3d>
              <a:camera prst="orthographicFront"/>
              <a:lightRig rig="soft" dir="t">
                <a:rot lat="0" lon="0" rev="10800000"/>
              </a:lightRig>
            </a:scene3d>
            <a:sp3d>
              <a:bevelT w="27940" h="12700"/>
              <a:contourClr>
                <a:srgbClr val="DDDDDD"/>
              </a:contourClr>
            </a:sp3d>
          </a:bodyPr>
          <a:lstStyle/>
          <a:p>
            <a:pPr marL="411163">
              <a:spcBef>
                <a:spcPts val="1800"/>
              </a:spcBef>
              <a:buFontTx/>
              <a:buChar char="•"/>
              <a:defRPr/>
            </a:pPr>
            <a:r>
              <a:rPr lang="en-US" sz="2400" b="1" spc="150" dirty="0">
                <a:ln w="11430"/>
                <a:solidFill>
                  <a:srgbClr val="F8F8F8"/>
                </a:solidFill>
                <a:effectLst>
                  <a:outerShdw blurRad="25400" algn="tl" rotWithShape="0">
                    <a:srgbClr val="000000">
                      <a:alpha val="43000"/>
                    </a:srgbClr>
                  </a:outerShdw>
                </a:effectLst>
                <a:latin typeface="Verdana" pitchFamily="34" charset="0"/>
              </a:rPr>
              <a:t>Classroom </a:t>
            </a:r>
            <a:br>
              <a:rPr lang="en-US" sz="2400" b="1" spc="150" dirty="0">
                <a:ln w="11430"/>
                <a:solidFill>
                  <a:srgbClr val="F8F8F8"/>
                </a:solidFill>
                <a:effectLst>
                  <a:outerShdw blurRad="25400" algn="tl" rotWithShape="0">
                    <a:srgbClr val="000000">
                      <a:alpha val="43000"/>
                    </a:srgbClr>
                  </a:outerShdw>
                </a:effectLst>
                <a:latin typeface="Verdana" pitchFamily="34" charset="0"/>
              </a:rPr>
            </a:br>
            <a:r>
              <a:rPr lang="en-US" sz="2400" b="1" spc="150" dirty="0">
                <a:ln w="11430"/>
                <a:solidFill>
                  <a:srgbClr val="F8F8F8"/>
                </a:solidFill>
                <a:effectLst>
                  <a:outerShdw blurRad="25400" algn="tl" rotWithShape="0">
                    <a:srgbClr val="000000">
                      <a:alpha val="43000"/>
                    </a:srgbClr>
                  </a:outerShdw>
                </a:effectLst>
                <a:latin typeface="Verdana" pitchFamily="34" charset="0"/>
              </a:rPr>
              <a:t>presentations</a:t>
            </a:r>
          </a:p>
          <a:p>
            <a:pPr marL="411163">
              <a:spcBef>
                <a:spcPts val="1800"/>
              </a:spcBef>
              <a:buFontTx/>
              <a:buChar char="•"/>
              <a:defRPr/>
            </a:pPr>
            <a:r>
              <a:rPr lang="en-US" sz="2400" b="1" spc="150" dirty="0">
                <a:ln w="11430"/>
                <a:solidFill>
                  <a:srgbClr val="F8F8F8"/>
                </a:solidFill>
                <a:effectLst>
                  <a:outerShdw blurRad="25400" algn="tl" rotWithShape="0">
                    <a:srgbClr val="000000">
                      <a:alpha val="43000"/>
                    </a:srgbClr>
                  </a:outerShdw>
                </a:effectLst>
                <a:latin typeface="Verdana" pitchFamily="34" charset="0"/>
              </a:rPr>
              <a:t>Course manual</a:t>
            </a:r>
          </a:p>
          <a:p>
            <a:pPr marL="411163">
              <a:spcBef>
                <a:spcPts val="1800"/>
              </a:spcBef>
              <a:buFontTx/>
              <a:buChar char="•"/>
              <a:defRPr/>
            </a:pPr>
            <a:r>
              <a:rPr lang="en-US" sz="2400" b="1" spc="150" dirty="0">
                <a:ln w="11430"/>
                <a:solidFill>
                  <a:srgbClr val="F8F8F8"/>
                </a:solidFill>
                <a:effectLst>
                  <a:outerShdw blurRad="25400" algn="tl" rotWithShape="0">
                    <a:srgbClr val="000000">
                      <a:alpha val="43000"/>
                    </a:srgbClr>
                  </a:outerShdw>
                </a:effectLst>
                <a:latin typeface="Verdana" pitchFamily="34" charset="0"/>
              </a:rPr>
              <a:t>Charting </a:t>
            </a:r>
            <a:br>
              <a:rPr lang="en-US" sz="2400" b="1" spc="150" dirty="0">
                <a:ln w="11430"/>
                <a:solidFill>
                  <a:srgbClr val="F8F8F8"/>
                </a:solidFill>
                <a:effectLst>
                  <a:outerShdw blurRad="25400" algn="tl" rotWithShape="0">
                    <a:srgbClr val="000000">
                      <a:alpha val="43000"/>
                    </a:srgbClr>
                  </a:outerShdw>
                </a:effectLst>
                <a:latin typeface="Verdana" pitchFamily="34" charset="0"/>
              </a:rPr>
            </a:br>
            <a:r>
              <a:rPr lang="en-US" sz="2400" b="1" spc="150" dirty="0">
                <a:ln w="11430"/>
                <a:solidFill>
                  <a:srgbClr val="F8F8F8"/>
                </a:solidFill>
                <a:effectLst>
                  <a:outerShdw blurRad="25400" algn="tl" rotWithShape="0">
                    <a:srgbClr val="000000">
                      <a:alpha val="43000"/>
                    </a:srgbClr>
                  </a:outerShdw>
                </a:effectLst>
                <a:latin typeface="Verdana" pitchFamily="34" charset="0"/>
              </a:rPr>
              <a:t>materials</a:t>
            </a:r>
          </a:p>
          <a:p>
            <a:pPr marL="411163">
              <a:spcBef>
                <a:spcPts val="1800"/>
              </a:spcBef>
              <a:buFontTx/>
              <a:buChar char="•"/>
              <a:defRPr/>
            </a:pPr>
            <a:r>
              <a:rPr lang="en-US" sz="2400" b="1" spc="150" dirty="0">
                <a:ln w="11430"/>
                <a:solidFill>
                  <a:srgbClr val="F8F8F8"/>
                </a:solidFill>
                <a:effectLst>
                  <a:outerShdw blurRad="25400" algn="tl" rotWithShape="0">
                    <a:srgbClr val="000000">
                      <a:alpha val="43000"/>
                    </a:srgbClr>
                  </a:outerShdw>
                </a:effectLst>
                <a:latin typeface="Verdana" pitchFamily="34" charset="0"/>
              </a:rPr>
              <a:t>Lifelong personal consultation and chart review</a:t>
            </a:r>
          </a:p>
          <a:p>
            <a:pPr marL="411163">
              <a:spcBef>
                <a:spcPts val="1800"/>
              </a:spcBef>
              <a:buFontTx/>
              <a:buChar char="•"/>
              <a:defRPr/>
            </a:pPr>
            <a:r>
              <a:rPr lang="en-US" sz="2400" b="1" spc="150" dirty="0">
                <a:ln w="11430"/>
                <a:solidFill>
                  <a:srgbClr val="F8F8F8"/>
                </a:solidFill>
                <a:effectLst>
                  <a:outerShdw blurRad="25400" algn="tl" rotWithShape="0">
                    <a:srgbClr val="000000">
                      <a:alpha val="43000"/>
                    </a:srgbClr>
                  </a:outerShdw>
                </a:effectLst>
                <a:latin typeface="Verdana" pitchFamily="34" charset="0"/>
              </a:rPr>
              <a:t>Cost: $130-$175 per couple/single</a:t>
            </a:r>
          </a:p>
          <a:p>
            <a:pPr marL="411163">
              <a:spcBef>
                <a:spcPts val="1800"/>
              </a:spcBef>
              <a:buFontTx/>
              <a:buChar char="•"/>
              <a:defRPr/>
            </a:pPr>
            <a:r>
              <a:rPr lang="en-US" sz="2400" b="1" spc="150" dirty="0">
                <a:ln w="11430"/>
                <a:solidFill>
                  <a:srgbClr val="F8F8F8"/>
                </a:solidFill>
                <a:effectLst>
                  <a:outerShdw blurRad="25400" algn="tl" rotWithShape="0">
                    <a:srgbClr val="000000">
                      <a:alpha val="43000"/>
                    </a:srgbClr>
                  </a:outerShdw>
                </a:effectLst>
                <a:latin typeface="Verdana" pitchFamily="34" charset="0"/>
              </a:rPr>
              <a:t>Web-based client instruction - $145</a:t>
            </a:r>
          </a:p>
        </p:txBody>
      </p:sp>
      <p:pic>
        <p:nvPicPr>
          <p:cNvPr id="5" name="Picture 160" descr="logocirclenfp"/>
          <p:cNvPicPr>
            <a:picLocks noChangeAspect="1" noChangeArrowheads="1"/>
          </p:cNvPicPr>
          <p:nvPr/>
        </p:nvPicPr>
        <p:blipFill>
          <a:blip r:embed="rId4" cstate="print"/>
          <a:srcRect l="10605" t="9714" r="9996" b="10559"/>
          <a:stretch>
            <a:fillRect/>
          </a:stretch>
        </p:blipFill>
        <p:spPr bwMode="auto">
          <a:xfrm>
            <a:off x="7844937" y="335515"/>
            <a:ext cx="960266" cy="964238"/>
          </a:xfrm>
          <a:prstGeom prst="ellipse">
            <a:avLst/>
          </a:prstGeom>
          <a:ln w="19050" cap="rnd">
            <a:solidFill>
              <a:srgbClr val="333333"/>
            </a:solidFill>
          </a:ln>
          <a:effectLst>
            <a:glow rad="63500">
              <a:schemeClr val="accent3">
                <a:satMod val="175000"/>
                <a:alpha val="40000"/>
              </a:schemeClr>
            </a:glow>
            <a:outerShdw blurRad="190500" dist="1524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6" name="Picture 5" descr="Diocese_of_Phoenix_Shield.jpg"/>
          <p:cNvPicPr>
            <a:picLocks noChangeAspect="1"/>
          </p:cNvPicPr>
          <p:nvPr/>
        </p:nvPicPr>
        <p:blipFill>
          <a:blip r:embed="rId5" cstate="print">
            <a:clrChange>
              <a:clrFrom>
                <a:srgbClr val="FFFFFF"/>
              </a:clrFrom>
              <a:clrTo>
                <a:srgbClr val="FFFFFF">
                  <a:alpha val="0"/>
                </a:srgbClr>
              </a:clrTo>
            </a:clrChange>
          </a:blip>
          <a:stretch>
            <a:fillRect/>
          </a:stretch>
        </p:blipFill>
        <p:spPr>
          <a:xfrm>
            <a:off x="263466" y="179343"/>
            <a:ext cx="921583" cy="1288776"/>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9074">
                                            <p:txEl>
                                              <p:pRg st="0" end="0"/>
                                            </p:txEl>
                                          </p:spTgt>
                                        </p:tgtEl>
                                        <p:attrNameLst>
                                          <p:attrName>style.visibility</p:attrName>
                                        </p:attrNameLst>
                                      </p:cBhvr>
                                      <p:to>
                                        <p:strVal val="visible"/>
                                      </p:to>
                                    </p:set>
                                    <p:animEffect transition="in" filter="fade">
                                      <p:cBhvr>
                                        <p:cTn id="7" dur="2000"/>
                                        <p:tgtEl>
                                          <p:spTgt spid="259074">
                                            <p:txEl>
                                              <p:pRg st="0" end="0"/>
                                            </p:txEl>
                                          </p:spTgt>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59074">
                                            <p:txEl>
                                              <p:pRg st="1" end="1"/>
                                            </p:txEl>
                                          </p:spTgt>
                                        </p:tgtEl>
                                        <p:attrNameLst>
                                          <p:attrName>style.visibility</p:attrName>
                                        </p:attrNameLst>
                                      </p:cBhvr>
                                      <p:to>
                                        <p:strVal val="visible"/>
                                      </p:to>
                                    </p:set>
                                    <p:animEffect transition="in" filter="fade">
                                      <p:cBhvr>
                                        <p:cTn id="11" dur="2000"/>
                                        <p:tgtEl>
                                          <p:spTgt spid="259074">
                                            <p:txEl>
                                              <p:pRg st="1" end="1"/>
                                            </p:txEl>
                                          </p:spTgt>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259074">
                                            <p:txEl>
                                              <p:pRg st="2" end="2"/>
                                            </p:txEl>
                                          </p:spTgt>
                                        </p:tgtEl>
                                        <p:attrNameLst>
                                          <p:attrName>style.visibility</p:attrName>
                                        </p:attrNameLst>
                                      </p:cBhvr>
                                      <p:to>
                                        <p:strVal val="visible"/>
                                      </p:to>
                                    </p:set>
                                    <p:animEffect transition="in" filter="fade">
                                      <p:cBhvr>
                                        <p:cTn id="15" dur="2000"/>
                                        <p:tgtEl>
                                          <p:spTgt spid="259074">
                                            <p:txEl>
                                              <p:pRg st="2" end="2"/>
                                            </p:txEl>
                                          </p:spTgt>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259074">
                                            <p:txEl>
                                              <p:pRg st="3" end="3"/>
                                            </p:txEl>
                                          </p:spTgt>
                                        </p:tgtEl>
                                        <p:attrNameLst>
                                          <p:attrName>style.visibility</p:attrName>
                                        </p:attrNameLst>
                                      </p:cBhvr>
                                      <p:to>
                                        <p:strVal val="visible"/>
                                      </p:to>
                                    </p:set>
                                    <p:animEffect transition="in" filter="fade">
                                      <p:cBhvr>
                                        <p:cTn id="19" dur="2000"/>
                                        <p:tgtEl>
                                          <p:spTgt spid="259074">
                                            <p:txEl>
                                              <p:pRg st="3" end="3"/>
                                            </p:txEl>
                                          </p:spTgt>
                                        </p:tgtEl>
                                      </p:cBhvr>
                                    </p:animEffect>
                                  </p:childTnLst>
                                </p:cTn>
                              </p:par>
                            </p:childTnLst>
                          </p:cTn>
                        </p:par>
                        <p:par>
                          <p:cTn id="20" fill="hold">
                            <p:stCondLst>
                              <p:cond delay="8000"/>
                            </p:stCondLst>
                            <p:childTnLst>
                              <p:par>
                                <p:cTn id="21" presetID="10" presetClass="entr" presetSubtype="0" fill="hold" grpId="0" nodeType="afterEffect">
                                  <p:stCondLst>
                                    <p:cond delay="0"/>
                                  </p:stCondLst>
                                  <p:childTnLst>
                                    <p:set>
                                      <p:cBhvr>
                                        <p:cTn id="22" dur="1" fill="hold">
                                          <p:stCondLst>
                                            <p:cond delay="0"/>
                                          </p:stCondLst>
                                        </p:cTn>
                                        <p:tgtEl>
                                          <p:spTgt spid="259074">
                                            <p:txEl>
                                              <p:pRg st="4" end="4"/>
                                            </p:txEl>
                                          </p:spTgt>
                                        </p:tgtEl>
                                        <p:attrNameLst>
                                          <p:attrName>style.visibility</p:attrName>
                                        </p:attrNameLst>
                                      </p:cBhvr>
                                      <p:to>
                                        <p:strVal val="visible"/>
                                      </p:to>
                                    </p:set>
                                    <p:animEffect transition="in" filter="fade">
                                      <p:cBhvr>
                                        <p:cTn id="23" dur="2000"/>
                                        <p:tgtEl>
                                          <p:spTgt spid="259074">
                                            <p:txEl>
                                              <p:pRg st="4" end="4"/>
                                            </p:txEl>
                                          </p:spTgt>
                                        </p:tgtEl>
                                      </p:cBhvr>
                                    </p:animEffect>
                                  </p:childTnLst>
                                </p:cTn>
                              </p:par>
                            </p:childTnLst>
                          </p:cTn>
                        </p:par>
                        <p:par>
                          <p:cTn id="24" fill="hold">
                            <p:stCondLst>
                              <p:cond delay="10000"/>
                            </p:stCondLst>
                            <p:childTnLst>
                              <p:par>
                                <p:cTn id="25" presetID="10" presetClass="entr" presetSubtype="0" fill="hold" grpId="0" nodeType="afterEffect">
                                  <p:stCondLst>
                                    <p:cond delay="0"/>
                                  </p:stCondLst>
                                  <p:childTnLst>
                                    <p:set>
                                      <p:cBhvr>
                                        <p:cTn id="26" dur="1" fill="hold">
                                          <p:stCondLst>
                                            <p:cond delay="0"/>
                                          </p:stCondLst>
                                        </p:cTn>
                                        <p:tgtEl>
                                          <p:spTgt spid="259074">
                                            <p:txEl>
                                              <p:pRg st="5" end="5"/>
                                            </p:txEl>
                                          </p:spTgt>
                                        </p:tgtEl>
                                        <p:attrNameLst>
                                          <p:attrName>style.visibility</p:attrName>
                                        </p:attrNameLst>
                                      </p:cBhvr>
                                      <p:to>
                                        <p:strVal val="visible"/>
                                      </p:to>
                                    </p:set>
                                    <p:animEffect transition="in" filter="fade">
                                      <p:cBhvr>
                                        <p:cTn id="27" dur="2000"/>
                                        <p:tgtEl>
                                          <p:spTgt spid="25907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74" grpId="0" uiExpand="1"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569913" y="2100263"/>
            <a:ext cx="8048625" cy="4437062"/>
          </a:xfrm>
          <a:prstGeom prst="rect">
            <a:avLst/>
          </a:prstGeom>
          <a:gradFill flip="none" rotWithShape="1">
            <a:gsLst>
              <a:gs pos="0">
                <a:schemeClr val="tx1"/>
              </a:gs>
              <a:gs pos="0">
                <a:schemeClr val="tx1"/>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pic>
        <p:nvPicPr>
          <p:cNvPr id="6147" name="Picture 49" descr="homesub_en"/>
          <p:cNvPicPr>
            <a:picLocks noChangeAspect="1" noChangeArrowheads="1"/>
          </p:cNvPicPr>
          <p:nvPr/>
        </p:nvPicPr>
        <p:blipFill>
          <a:blip r:embed="rId3" cstate="print"/>
          <a:srcRect/>
          <a:stretch>
            <a:fillRect/>
          </a:stretch>
        </p:blipFill>
        <p:spPr bwMode="auto">
          <a:xfrm>
            <a:off x="569913" y="354013"/>
            <a:ext cx="8047037" cy="1760537"/>
          </a:xfrm>
          <a:prstGeom prst="rect">
            <a:avLst/>
          </a:prstGeom>
          <a:noFill/>
          <a:ln w="9525">
            <a:noFill/>
            <a:miter lim="800000"/>
            <a:headEnd/>
            <a:tailEnd/>
          </a:ln>
        </p:spPr>
      </p:pic>
      <p:sp>
        <p:nvSpPr>
          <p:cNvPr id="156680" name="Rectangle 8"/>
          <p:cNvSpPr>
            <a:spLocks noGrp="1" noRot="1" noChangeArrowheads="1"/>
          </p:cNvSpPr>
          <p:nvPr>
            <p:ph type="title"/>
          </p:nvPr>
        </p:nvSpPr>
        <p:spPr>
          <a:xfrm>
            <a:off x="457200" y="1286097"/>
            <a:ext cx="8229600" cy="1143000"/>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Aft>
                <a:spcPts val="0"/>
              </a:spcAft>
              <a:defRPr/>
            </a:pPr>
            <a:r>
              <a:rPr lang="en-US"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Sign Up to Learn!</a:t>
            </a:r>
          </a:p>
        </p:txBody>
      </p:sp>
      <p:sp>
        <p:nvSpPr>
          <p:cNvPr id="6149" name="Rectangle 7"/>
          <p:cNvSpPr>
            <a:spLocks noGrp="1" noChangeArrowheads="1"/>
          </p:cNvSpPr>
          <p:nvPr>
            <p:ph idx="1"/>
          </p:nvPr>
        </p:nvSpPr>
        <p:spPr>
          <a:xfrm>
            <a:off x="1770321" y="2441391"/>
            <a:ext cx="5603358" cy="567624"/>
          </a:xfrm>
        </p:spPr>
        <p:txBody>
          <a:bodyPr>
            <a:noAutofit/>
          </a:bodyPr>
          <a:lstStyle/>
          <a:p>
            <a:pPr marL="4763" lvl="4" indent="0" algn="ctr">
              <a:lnSpc>
                <a:spcPct val="110000"/>
              </a:lnSpc>
              <a:spcBef>
                <a:spcPct val="50000"/>
              </a:spcBef>
              <a:buClr>
                <a:srgbClr val="FF0000"/>
              </a:buClr>
              <a:buNone/>
            </a:pPr>
            <a:r>
              <a:rPr lang="en-US" sz="3600" b="1" spc="3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sto MT" pitchFamily="18" charset="0"/>
              </a:rPr>
              <a:t>www.phxnfp.org</a:t>
            </a:r>
          </a:p>
        </p:txBody>
      </p:sp>
      <p:pic>
        <p:nvPicPr>
          <p:cNvPr id="156723" name="Picture 51"/>
          <p:cNvPicPr>
            <a:picLocks noChangeAspect="1" noChangeArrowheads="1"/>
          </p:cNvPicPr>
          <p:nvPr/>
        </p:nvPicPr>
        <p:blipFill>
          <a:blip r:embed="rId4" cstate="print"/>
          <a:srcRect/>
          <a:stretch>
            <a:fillRect/>
          </a:stretch>
        </p:blipFill>
        <p:spPr bwMode="auto">
          <a:xfrm>
            <a:off x="1390650" y="4233863"/>
            <a:ext cx="6497638" cy="2054225"/>
          </a:xfrm>
          <a:prstGeom prst="rect">
            <a:avLst/>
          </a:prstGeom>
          <a:noFill/>
          <a:ln w="9525">
            <a:noFill/>
            <a:miter lim="800000"/>
            <a:headEnd/>
            <a:tailEnd/>
          </a:ln>
        </p:spPr>
      </p:pic>
      <p:pic>
        <p:nvPicPr>
          <p:cNvPr id="156724" name="Picture 52"/>
          <p:cNvPicPr>
            <a:picLocks noChangeAspect="1" noChangeArrowheads="1"/>
          </p:cNvPicPr>
          <p:nvPr/>
        </p:nvPicPr>
        <p:blipFill>
          <a:blip r:embed="rId5" cstate="print"/>
          <a:srcRect/>
          <a:stretch>
            <a:fillRect/>
          </a:stretch>
        </p:blipFill>
        <p:spPr bwMode="auto">
          <a:xfrm>
            <a:off x="1387475" y="4230688"/>
            <a:ext cx="6497638" cy="2055812"/>
          </a:xfrm>
          <a:prstGeom prst="rect">
            <a:avLst/>
          </a:prstGeom>
          <a:noFill/>
          <a:ln w="9525">
            <a:noFill/>
            <a:miter lim="800000"/>
            <a:headEnd/>
            <a:tailEnd/>
          </a:ln>
        </p:spPr>
      </p:pic>
      <p:pic>
        <p:nvPicPr>
          <p:cNvPr id="156725" name="Picture 53"/>
          <p:cNvPicPr>
            <a:picLocks noChangeAspect="1" noChangeArrowheads="1"/>
          </p:cNvPicPr>
          <p:nvPr/>
        </p:nvPicPr>
        <p:blipFill>
          <a:blip r:embed="rId6" cstate="print"/>
          <a:srcRect/>
          <a:stretch>
            <a:fillRect/>
          </a:stretch>
        </p:blipFill>
        <p:spPr bwMode="auto">
          <a:xfrm>
            <a:off x="1377950" y="4230688"/>
            <a:ext cx="6503988" cy="2038350"/>
          </a:xfrm>
          <a:prstGeom prst="rect">
            <a:avLst/>
          </a:prstGeom>
          <a:noFill/>
          <a:ln w="9525">
            <a:noFill/>
            <a:miter lim="800000"/>
            <a:headEnd/>
            <a:tailEnd/>
          </a:ln>
        </p:spPr>
      </p:pic>
      <p:pic>
        <p:nvPicPr>
          <p:cNvPr id="156726" name="Picture 54"/>
          <p:cNvPicPr>
            <a:picLocks noChangeAspect="1" noChangeArrowheads="1"/>
          </p:cNvPicPr>
          <p:nvPr/>
        </p:nvPicPr>
        <p:blipFill>
          <a:blip r:embed="rId7" cstate="print"/>
          <a:srcRect/>
          <a:stretch>
            <a:fillRect/>
          </a:stretch>
        </p:blipFill>
        <p:spPr bwMode="auto">
          <a:xfrm>
            <a:off x="1387475" y="4230688"/>
            <a:ext cx="6494463" cy="2054225"/>
          </a:xfrm>
          <a:prstGeom prst="rect">
            <a:avLst/>
          </a:prstGeom>
          <a:noFill/>
          <a:ln w="9525">
            <a:noFill/>
            <a:miter lim="800000"/>
            <a:headEnd/>
            <a:tailEnd/>
          </a:ln>
        </p:spPr>
      </p:pic>
      <p:sp>
        <p:nvSpPr>
          <p:cNvPr id="6154" name="Text Box 55"/>
          <p:cNvSpPr txBox="1">
            <a:spLocks noChangeArrowheads="1"/>
          </p:cNvSpPr>
          <p:nvPr/>
        </p:nvSpPr>
        <p:spPr bwMode="auto">
          <a:xfrm>
            <a:off x="1427163" y="1044575"/>
            <a:ext cx="6291262" cy="244475"/>
          </a:xfrm>
          <a:prstGeom prst="rect">
            <a:avLst/>
          </a:prstGeom>
          <a:noFill/>
          <a:ln w="9525">
            <a:noFill/>
            <a:miter lim="800000"/>
            <a:headEnd/>
            <a:tailEnd/>
          </a:ln>
        </p:spPr>
        <p:txBody>
          <a:bodyPr>
            <a:spAutoFit/>
          </a:bodyPr>
          <a:lstStyle/>
          <a:p>
            <a:pPr>
              <a:spcBef>
                <a:spcPct val="50000"/>
              </a:spcBef>
            </a:pPr>
            <a:r>
              <a:rPr lang="en-US" b="1" i="1" dirty="0">
                <a:solidFill>
                  <a:schemeClr val="bg2"/>
                </a:solidFill>
                <a:latin typeface="Century Gothic" pitchFamily="34" charset="0"/>
              </a:rPr>
              <a:t>Part of the Office of Marriage and Respect Life</a:t>
            </a:r>
          </a:p>
        </p:txBody>
      </p:sp>
      <p:sp>
        <p:nvSpPr>
          <p:cNvPr id="12" name="Rectangle 7"/>
          <p:cNvSpPr txBox="1">
            <a:spLocks noChangeArrowheads="1"/>
          </p:cNvSpPr>
          <p:nvPr/>
        </p:nvSpPr>
        <p:spPr>
          <a:xfrm>
            <a:off x="2636874" y="3164405"/>
            <a:ext cx="3902150" cy="567624"/>
          </a:xfrm>
          <a:prstGeom prst="rect">
            <a:avLst/>
          </a:prstGeom>
        </p:spPr>
        <p:txBody>
          <a:bodyPr vert="horz">
            <a:noAutofit/>
          </a:bodyPr>
          <a:lstStyle/>
          <a:p>
            <a:pPr marL="4763" lvl="4" eaLnBrk="1" fontAlgn="auto" hangingPunct="1">
              <a:lnSpc>
                <a:spcPct val="110000"/>
              </a:lnSpc>
              <a:spcBef>
                <a:spcPct val="50000"/>
              </a:spcBef>
              <a:spcAft>
                <a:spcPts val="0"/>
              </a:spcAft>
              <a:buClr>
                <a:srgbClr val="FF0000"/>
              </a:buClr>
            </a:pPr>
            <a:r>
              <a:rPr lang="en-US" sz="3600" b="1" spc="3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602-354-2122</a:t>
            </a:r>
            <a:endParaRPr kumimoji="0" lang="en-US" sz="3600" b="1" i="0" u="none" strike="noStrike" kern="1200" spc="300" normalizeH="0" baseline="0" noProof="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uLnTx/>
              <a:uFillTx/>
              <a:latin typeface="Calisto MT" pitchFamily="18" charset="0"/>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6723"/>
                                        </p:tgtEl>
                                        <p:attrNameLst>
                                          <p:attrName>style.visibility</p:attrName>
                                        </p:attrNameLst>
                                      </p:cBhvr>
                                      <p:to>
                                        <p:strVal val="visible"/>
                                      </p:to>
                                    </p:set>
                                    <p:animEffect transition="in" filter="fade">
                                      <p:cBhvr>
                                        <p:cTn id="7" dur="5000"/>
                                        <p:tgtEl>
                                          <p:spTgt spid="156723"/>
                                        </p:tgtEl>
                                      </p:cBhvr>
                                    </p:animEffect>
                                  </p:childTnLst>
                                </p:cTn>
                              </p:par>
                            </p:childTnLst>
                          </p:cTn>
                        </p:par>
                        <p:par>
                          <p:cTn id="8" fill="hold">
                            <p:stCondLst>
                              <p:cond delay="5000"/>
                            </p:stCondLst>
                            <p:childTnLst>
                              <p:par>
                                <p:cTn id="9" presetID="10" presetClass="exit" presetSubtype="0" fill="hold" nodeType="afterEffect">
                                  <p:stCondLst>
                                    <p:cond delay="10000"/>
                                  </p:stCondLst>
                                  <p:childTnLst>
                                    <p:animEffect transition="out" filter="fade">
                                      <p:cBhvr>
                                        <p:cTn id="10" dur="5000"/>
                                        <p:tgtEl>
                                          <p:spTgt spid="156723"/>
                                        </p:tgtEl>
                                      </p:cBhvr>
                                    </p:animEffect>
                                    <p:set>
                                      <p:cBhvr>
                                        <p:cTn id="11" dur="1" fill="hold">
                                          <p:stCondLst>
                                            <p:cond delay="4999"/>
                                          </p:stCondLst>
                                        </p:cTn>
                                        <p:tgtEl>
                                          <p:spTgt spid="156723"/>
                                        </p:tgtEl>
                                        <p:attrNameLst>
                                          <p:attrName>style.visibility</p:attrName>
                                        </p:attrNameLst>
                                      </p:cBhvr>
                                      <p:to>
                                        <p:strVal val="hidden"/>
                                      </p:to>
                                    </p:set>
                                  </p:childTnLst>
                                </p:cTn>
                              </p:par>
                              <p:par>
                                <p:cTn id="12" presetID="10" presetClass="entr" presetSubtype="0" fill="hold" nodeType="withEffect">
                                  <p:stCondLst>
                                    <p:cond delay="1000"/>
                                  </p:stCondLst>
                                  <p:childTnLst>
                                    <p:set>
                                      <p:cBhvr>
                                        <p:cTn id="13" dur="1" fill="hold">
                                          <p:stCondLst>
                                            <p:cond delay="0"/>
                                          </p:stCondLst>
                                        </p:cTn>
                                        <p:tgtEl>
                                          <p:spTgt spid="156724"/>
                                        </p:tgtEl>
                                        <p:attrNameLst>
                                          <p:attrName>style.visibility</p:attrName>
                                        </p:attrNameLst>
                                      </p:cBhvr>
                                      <p:to>
                                        <p:strVal val="visible"/>
                                      </p:to>
                                    </p:set>
                                    <p:animEffect transition="in" filter="fade">
                                      <p:cBhvr>
                                        <p:cTn id="14" dur="5000"/>
                                        <p:tgtEl>
                                          <p:spTgt spid="156724"/>
                                        </p:tgtEl>
                                      </p:cBhvr>
                                    </p:animEffect>
                                  </p:childTnLst>
                                </p:cTn>
                              </p:par>
                            </p:childTnLst>
                          </p:cTn>
                        </p:par>
                        <p:par>
                          <p:cTn id="15" fill="hold">
                            <p:stCondLst>
                              <p:cond delay="20000"/>
                            </p:stCondLst>
                            <p:childTnLst>
                              <p:par>
                                <p:cTn id="16" presetID="10" presetClass="exit" presetSubtype="0" fill="hold" nodeType="afterEffect">
                                  <p:stCondLst>
                                    <p:cond delay="10000"/>
                                  </p:stCondLst>
                                  <p:childTnLst>
                                    <p:animEffect transition="out" filter="fade">
                                      <p:cBhvr>
                                        <p:cTn id="17" dur="5000"/>
                                        <p:tgtEl>
                                          <p:spTgt spid="156724"/>
                                        </p:tgtEl>
                                      </p:cBhvr>
                                    </p:animEffect>
                                    <p:set>
                                      <p:cBhvr>
                                        <p:cTn id="18" dur="1" fill="hold">
                                          <p:stCondLst>
                                            <p:cond delay="4999"/>
                                          </p:stCondLst>
                                        </p:cTn>
                                        <p:tgtEl>
                                          <p:spTgt spid="156724"/>
                                        </p:tgtEl>
                                        <p:attrNameLst>
                                          <p:attrName>style.visibility</p:attrName>
                                        </p:attrNameLst>
                                      </p:cBhvr>
                                      <p:to>
                                        <p:strVal val="hidden"/>
                                      </p:to>
                                    </p:set>
                                  </p:childTnLst>
                                </p:cTn>
                              </p:par>
                              <p:par>
                                <p:cTn id="19" presetID="10" presetClass="entr" presetSubtype="0" fill="hold" nodeType="withEffect">
                                  <p:stCondLst>
                                    <p:cond delay="1000"/>
                                  </p:stCondLst>
                                  <p:childTnLst>
                                    <p:set>
                                      <p:cBhvr>
                                        <p:cTn id="20" dur="1" fill="hold">
                                          <p:stCondLst>
                                            <p:cond delay="0"/>
                                          </p:stCondLst>
                                        </p:cTn>
                                        <p:tgtEl>
                                          <p:spTgt spid="156725"/>
                                        </p:tgtEl>
                                        <p:attrNameLst>
                                          <p:attrName>style.visibility</p:attrName>
                                        </p:attrNameLst>
                                      </p:cBhvr>
                                      <p:to>
                                        <p:strVal val="visible"/>
                                      </p:to>
                                    </p:set>
                                    <p:animEffect transition="in" filter="fade">
                                      <p:cBhvr>
                                        <p:cTn id="21" dur="5000"/>
                                        <p:tgtEl>
                                          <p:spTgt spid="156725"/>
                                        </p:tgtEl>
                                      </p:cBhvr>
                                    </p:animEffect>
                                  </p:childTnLst>
                                </p:cTn>
                              </p:par>
                            </p:childTnLst>
                          </p:cTn>
                        </p:par>
                        <p:par>
                          <p:cTn id="22" fill="hold">
                            <p:stCondLst>
                              <p:cond delay="35000"/>
                            </p:stCondLst>
                            <p:childTnLst>
                              <p:par>
                                <p:cTn id="23" presetID="10" presetClass="exit" presetSubtype="0" fill="hold" nodeType="afterEffect">
                                  <p:stCondLst>
                                    <p:cond delay="10000"/>
                                  </p:stCondLst>
                                  <p:childTnLst>
                                    <p:animEffect transition="out" filter="fade">
                                      <p:cBhvr>
                                        <p:cTn id="24" dur="5000"/>
                                        <p:tgtEl>
                                          <p:spTgt spid="156725"/>
                                        </p:tgtEl>
                                      </p:cBhvr>
                                    </p:animEffect>
                                    <p:set>
                                      <p:cBhvr>
                                        <p:cTn id="25" dur="1" fill="hold">
                                          <p:stCondLst>
                                            <p:cond delay="4999"/>
                                          </p:stCondLst>
                                        </p:cTn>
                                        <p:tgtEl>
                                          <p:spTgt spid="156725"/>
                                        </p:tgtEl>
                                        <p:attrNameLst>
                                          <p:attrName>style.visibility</p:attrName>
                                        </p:attrNameLst>
                                      </p:cBhvr>
                                      <p:to>
                                        <p:strVal val="hidden"/>
                                      </p:to>
                                    </p:set>
                                  </p:childTnLst>
                                </p:cTn>
                              </p:par>
                              <p:par>
                                <p:cTn id="26" presetID="10" presetClass="entr" presetSubtype="0" fill="hold" nodeType="withEffect">
                                  <p:stCondLst>
                                    <p:cond delay="1000"/>
                                  </p:stCondLst>
                                  <p:childTnLst>
                                    <p:set>
                                      <p:cBhvr>
                                        <p:cTn id="27" dur="1" fill="hold">
                                          <p:stCondLst>
                                            <p:cond delay="0"/>
                                          </p:stCondLst>
                                        </p:cTn>
                                        <p:tgtEl>
                                          <p:spTgt spid="156726"/>
                                        </p:tgtEl>
                                        <p:attrNameLst>
                                          <p:attrName>style.visibility</p:attrName>
                                        </p:attrNameLst>
                                      </p:cBhvr>
                                      <p:to>
                                        <p:strVal val="visible"/>
                                      </p:to>
                                    </p:set>
                                    <p:animEffect transition="in" filter="fade">
                                      <p:cBhvr>
                                        <p:cTn id="28" dur="5000"/>
                                        <p:tgtEl>
                                          <p:spTgt spid="156726"/>
                                        </p:tgtEl>
                                      </p:cBhvr>
                                    </p:animEffect>
                                  </p:childTnLst>
                                </p:cTn>
                              </p:par>
                            </p:childTnLst>
                          </p:cTn>
                        </p:par>
                        <p:par>
                          <p:cTn id="29" fill="hold">
                            <p:stCondLst>
                              <p:cond delay="50000"/>
                            </p:stCondLst>
                            <p:childTnLst>
                              <p:par>
                                <p:cTn id="30" presetID="10" presetClass="exit" presetSubtype="0" fill="hold" nodeType="afterEffect">
                                  <p:stCondLst>
                                    <p:cond delay="10000"/>
                                  </p:stCondLst>
                                  <p:childTnLst>
                                    <p:animEffect transition="out" filter="fade">
                                      <p:cBhvr>
                                        <p:cTn id="31" dur="5000"/>
                                        <p:tgtEl>
                                          <p:spTgt spid="156726"/>
                                        </p:tgtEl>
                                      </p:cBhvr>
                                    </p:animEffect>
                                    <p:set>
                                      <p:cBhvr>
                                        <p:cTn id="32" dur="1" fill="hold">
                                          <p:stCondLst>
                                            <p:cond delay="4999"/>
                                          </p:stCondLst>
                                        </p:cTn>
                                        <p:tgtEl>
                                          <p:spTgt spid="156726"/>
                                        </p:tgtEl>
                                        <p:attrNameLst>
                                          <p:attrName>style.visibility</p:attrName>
                                        </p:attrNameLst>
                                      </p:cBhvr>
                                      <p:to>
                                        <p:strVal val="hidden"/>
                                      </p:to>
                                    </p:set>
                                  </p:childTnLst>
                                </p:cTn>
                              </p:par>
                              <p:par>
                                <p:cTn id="33" presetID="10" presetClass="entr" presetSubtype="0" fill="hold" nodeType="withEffect">
                                  <p:stCondLst>
                                    <p:cond delay="1000"/>
                                  </p:stCondLst>
                                  <p:childTnLst>
                                    <p:set>
                                      <p:cBhvr>
                                        <p:cTn id="34" dur="1" fill="hold">
                                          <p:stCondLst>
                                            <p:cond delay="0"/>
                                          </p:stCondLst>
                                        </p:cTn>
                                        <p:tgtEl>
                                          <p:spTgt spid="156723"/>
                                        </p:tgtEl>
                                        <p:attrNameLst>
                                          <p:attrName>style.visibility</p:attrName>
                                        </p:attrNameLst>
                                      </p:cBhvr>
                                      <p:to>
                                        <p:strVal val="visible"/>
                                      </p:to>
                                    </p:set>
                                    <p:animEffect transition="in" filter="fade">
                                      <p:cBhvr>
                                        <p:cTn id="35" dur="500"/>
                                        <p:tgtEl>
                                          <p:spTgt spid="156723"/>
                                        </p:tgtEl>
                                      </p:cBhvr>
                                    </p:animEffect>
                                  </p:childTnLst>
                                </p:cTn>
                              </p:par>
                            </p:childTnLst>
                          </p:cTn>
                        </p:par>
                        <p:par>
                          <p:cTn id="36" fill="hold">
                            <p:stCondLst>
                              <p:cond delay="65000"/>
                            </p:stCondLst>
                            <p:childTnLst>
                              <p:par>
                                <p:cTn id="37" presetID="10" presetClass="exit" presetSubtype="0" fill="hold" nodeType="afterEffect">
                                  <p:stCondLst>
                                    <p:cond delay="10000"/>
                                  </p:stCondLst>
                                  <p:childTnLst>
                                    <p:animEffect transition="out" filter="fade">
                                      <p:cBhvr>
                                        <p:cTn id="38" dur="5000"/>
                                        <p:tgtEl>
                                          <p:spTgt spid="156723"/>
                                        </p:tgtEl>
                                      </p:cBhvr>
                                    </p:animEffect>
                                    <p:set>
                                      <p:cBhvr>
                                        <p:cTn id="39" dur="1" fill="hold">
                                          <p:stCondLst>
                                            <p:cond delay="4999"/>
                                          </p:stCondLst>
                                        </p:cTn>
                                        <p:tgtEl>
                                          <p:spTgt spid="156723"/>
                                        </p:tgtEl>
                                        <p:attrNameLst>
                                          <p:attrName>style.visibility</p:attrName>
                                        </p:attrNameLst>
                                      </p:cBhvr>
                                      <p:to>
                                        <p:strVal val="hidden"/>
                                      </p:to>
                                    </p:set>
                                  </p:childTnLst>
                                </p:cTn>
                              </p:par>
                              <p:par>
                                <p:cTn id="40" presetID="10" presetClass="entr" presetSubtype="0" fill="hold" nodeType="withEffect">
                                  <p:stCondLst>
                                    <p:cond delay="1000"/>
                                  </p:stCondLst>
                                  <p:childTnLst>
                                    <p:set>
                                      <p:cBhvr>
                                        <p:cTn id="41" dur="1" fill="hold">
                                          <p:stCondLst>
                                            <p:cond delay="0"/>
                                          </p:stCondLst>
                                        </p:cTn>
                                        <p:tgtEl>
                                          <p:spTgt spid="156724"/>
                                        </p:tgtEl>
                                        <p:attrNameLst>
                                          <p:attrName>style.visibility</p:attrName>
                                        </p:attrNameLst>
                                      </p:cBhvr>
                                      <p:to>
                                        <p:strVal val="visible"/>
                                      </p:to>
                                    </p:set>
                                    <p:animEffect transition="in" filter="fade">
                                      <p:cBhvr>
                                        <p:cTn id="42" dur="5000"/>
                                        <p:tgtEl>
                                          <p:spTgt spid="156724"/>
                                        </p:tgtEl>
                                      </p:cBhvr>
                                    </p:animEffect>
                                  </p:childTnLst>
                                </p:cTn>
                              </p:par>
                            </p:childTnLst>
                          </p:cTn>
                        </p:par>
                        <p:par>
                          <p:cTn id="43" fill="hold">
                            <p:stCondLst>
                              <p:cond delay="80000"/>
                            </p:stCondLst>
                            <p:childTnLst>
                              <p:par>
                                <p:cTn id="44" presetID="10" presetClass="exit" presetSubtype="0" fill="hold" nodeType="afterEffect">
                                  <p:stCondLst>
                                    <p:cond delay="10000"/>
                                  </p:stCondLst>
                                  <p:childTnLst>
                                    <p:animEffect transition="out" filter="fade">
                                      <p:cBhvr>
                                        <p:cTn id="45" dur="5000"/>
                                        <p:tgtEl>
                                          <p:spTgt spid="156724"/>
                                        </p:tgtEl>
                                      </p:cBhvr>
                                    </p:animEffect>
                                    <p:set>
                                      <p:cBhvr>
                                        <p:cTn id="46" dur="1" fill="hold">
                                          <p:stCondLst>
                                            <p:cond delay="4999"/>
                                          </p:stCondLst>
                                        </p:cTn>
                                        <p:tgtEl>
                                          <p:spTgt spid="156724"/>
                                        </p:tgtEl>
                                        <p:attrNameLst>
                                          <p:attrName>style.visibility</p:attrName>
                                        </p:attrNameLst>
                                      </p:cBhvr>
                                      <p:to>
                                        <p:strVal val="hidden"/>
                                      </p:to>
                                    </p:set>
                                  </p:childTnLst>
                                </p:cTn>
                              </p:par>
                              <p:par>
                                <p:cTn id="47" presetID="10" presetClass="entr" presetSubtype="0" fill="hold" nodeType="withEffect">
                                  <p:stCondLst>
                                    <p:cond delay="1000"/>
                                  </p:stCondLst>
                                  <p:childTnLst>
                                    <p:set>
                                      <p:cBhvr>
                                        <p:cTn id="48" dur="1" fill="hold">
                                          <p:stCondLst>
                                            <p:cond delay="0"/>
                                          </p:stCondLst>
                                        </p:cTn>
                                        <p:tgtEl>
                                          <p:spTgt spid="156725"/>
                                        </p:tgtEl>
                                        <p:attrNameLst>
                                          <p:attrName>style.visibility</p:attrName>
                                        </p:attrNameLst>
                                      </p:cBhvr>
                                      <p:to>
                                        <p:strVal val="visible"/>
                                      </p:to>
                                    </p:set>
                                    <p:animEffect transition="in" filter="fade">
                                      <p:cBhvr>
                                        <p:cTn id="49" dur="5000"/>
                                        <p:tgtEl>
                                          <p:spTgt spid="156725"/>
                                        </p:tgtEl>
                                      </p:cBhvr>
                                    </p:animEffect>
                                  </p:childTnLst>
                                </p:cTn>
                              </p:par>
                            </p:childTnLst>
                          </p:cTn>
                        </p:par>
                        <p:par>
                          <p:cTn id="50" fill="hold">
                            <p:stCondLst>
                              <p:cond delay="95000"/>
                            </p:stCondLst>
                            <p:childTnLst>
                              <p:par>
                                <p:cTn id="51" presetID="10" presetClass="exit" presetSubtype="0" fill="hold" nodeType="afterEffect">
                                  <p:stCondLst>
                                    <p:cond delay="10000"/>
                                  </p:stCondLst>
                                  <p:childTnLst>
                                    <p:animEffect transition="out" filter="fade">
                                      <p:cBhvr>
                                        <p:cTn id="52" dur="5000"/>
                                        <p:tgtEl>
                                          <p:spTgt spid="156725"/>
                                        </p:tgtEl>
                                      </p:cBhvr>
                                    </p:animEffect>
                                    <p:set>
                                      <p:cBhvr>
                                        <p:cTn id="53" dur="1" fill="hold">
                                          <p:stCondLst>
                                            <p:cond delay="4999"/>
                                          </p:stCondLst>
                                        </p:cTn>
                                        <p:tgtEl>
                                          <p:spTgt spid="156725"/>
                                        </p:tgtEl>
                                        <p:attrNameLst>
                                          <p:attrName>style.visibility</p:attrName>
                                        </p:attrNameLst>
                                      </p:cBhvr>
                                      <p:to>
                                        <p:strVal val="hidden"/>
                                      </p:to>
                                    </p:set>
                                  </p:childTnLst>
                                </p:cTn>
                              </p:par>
                              <p:par>
                                <p:cTn id="54" presetID="10" presetClass="entr" presetSubtype="0" fill="hold" nodeType="withEffect">
                                  <p:stCondLst>
                                    <p:cond delay="1000"/>
                                  </p:stCondLst>
                                  <p:childTnLst>
                                    <p:set>
                                      <p:cBhvr>
                                        <p:cTn id="55" dur="1" fill="hold">
                                          <p:stCondLst>
                                            <p:cond delay="0"/>
                                          </p:stCondLst>
                                        </p:cTn>
                                        <p:tgtEl>
                                          <p:spTgt spid="156726"/>
                                        </p:tgtEl>
                                        <p:attrNameLst>
                                          <p:attrName>style.visibility</p:attrName>
                                        </p:attrNameLst>
                                      </p:cBhvr>
                                      <p:to>
                                        <p:strVal val="visible"/>
                                      </p:to>
                                    </p:set>
                                    <p:animEffect transition="in" filter="fade">
                                      <p:cBhvr>
                                        <p:cTn id="56" dur="5000"/>
                                        <p:tgtEl>
                                          <p:spTgt spid="156726"/>
                                        </p:tgtEl>
                                      </p:cBhvr>
                                    </p:animEffect>
                                  </p:childTnLst>
                                </p:cTn>
                              </p:par>
                            </p:childTnLst>
                          </p:cTn>
                        </p:par>
                        <p:par>
                          <p:cTn id="57" fill="hold">
                            <p:stCondLst>
                              <p:cond delay="110000"/>
                            </p:stCondLst>
                            <p:childTnLst>
                              <p:par>
                                <p:cTn id="58" presetID="10" presetClass="exit" presetSubtype="0" fill="hold" nodeType="afterEffect">
                                  <p:stCondLst>
                                    <p:cond delay="10000"/>
                                  </p:stCondLst>
                                  <p:childTnLst>
                                    <p:animEffect transition="out" filter="fade">
                                      <p:cBhvr>
                                        <p:cTn id="59" dur="5000"/>
                                        <p:tgtEl>
                                          <p:spTgt spid="156726"/>
                                        </p:tgtEl>
                                      </p:cBhvr>
                                    </p:animEffect>
                                    <p:set>
                                      <p:cBhvr>
                                        <p:cTn id="60" dur="1" fill="hold">
                                          <p:stCondLst>
                                            <p:cond delay="4999"/>
                                          </p:stCondLst>
                                        </p:cTn>
                                        <p:tgtEl>
                                          <p:spTgt spid="1567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7" name="Rectangle 3"/>
          <p:cNvSpPr>
            <a:spLocks noGrp="1" noChangeArrowheads="1"/>
          </p:cNvSpPr>
          <p:nvPr>
            <p:ph idx="1"/>
          </p:nvPr>
        </p:nvSpPr>
        <p:spPr>
          <a:xfrm>
            <a:off x="1110055" y="1364810"/>
            <a:ext cx="6923890" cy="3022600"/>
          </a:xfrm>
        </p:spPr>
        <p:txBody>
          <a:bodyPr vert="horz" wrap="square">
            <a:noAutofit/>
            <a:scene3d>
              <a:camera prst="orthographicFront"/>
              <a:lightRig rig="soft" dir="t">
                <a:rot lat="0" lon="0" rev="10800000"/>
              </a:lightRig>
            </a:scene3d>
            <a:sp3d>
              <a:bevelT w="27940" h="12700"/>
              <a:contourClr>
                <a:srgbClr val="DDDDDD"/>
              </a:contourClr>
            </a:sp3d>
          </a:bodyPr>
          <a:lstStyle/>
          <a:p>
            <a:pPr marL="411163">
              <a:lnSpc>
                <a:spcPct val="105000"/>
              </a:lnSpc>
              <a:spcBef>
                <a:spcPts val="2500"/>
              </a:spcBef>
              <a:buFontTx/>
              <a:buChar char="•"/>
              <a:defRPr/>
            </a:pPr>
            <a:r>
              <a:rPr lang="en-US" sz="2400" b="1" spc="150" dirty="0">
                <a:ln w="11430"/>
                <a:solidFill>
                  <a:srgbClr val="F8F8F8"/>
                </a:solidFill>
                <a:effectLst>
                  <a:outerShdw blurRad="25400" algn="tl" rotWithShape="0">
                    <a:srgbClr val="000000">
                      <a:alpha val="43000"/>
                    </a:srgbClr>
                  </a:outerShdw>
                </a:effectLst>
                <a:latin typeface="Verdana" pitchFamily="34" charset="0"/>
              </a:rPr>
              <a:t>Adam is alone!</a:t>
            </a:r>
          </a:p>
          <a:p>
            <a:pPr marL="411163">
              <a:lnSpc>
                <a:spcPct val="105000"/>
              </a:lnSpc>
              <a:spcBef>
                <a:spcPts val="2500"/>
              </a:spcBef>
              <a:buFontTx/>
              <a:buChar char="•"/>
              <a:defRPr/>
            </a:pPr>
            <a:r>
              <a:rPr lang="en-US" sz="2400" b="1" spc="150" dirty="0">
                <a:ln w="11430"/>
                <a:solidFill>
                  <a:srgbClr val="F8F8F8"/>
                </a:solidFill>
                <a:effectLst>
                  <a:outerShdw blurRad="25400" algn="tl" rotWithShape="0">
                    <a:srgbClr val="000000">
                      <a:alpha val="43000"/>
                    </a:srgbClr>
                  </a:outerShdw>
                </a:effectLst>
                <a:latin typeface="Verdana" pitchFamily="34" charset="0"/>
              </a:rPr>
              <a:t>Animals: Bodies without spirits</a:t>
            </a:r>
          </a:p>
          <a:p>
            <a:pPr marL="411163">
              <a:lnSpc>
                <a:spcPct val="105000"/>
              </a:lnSpc>
              <a:spcBef>
                <a:spcPts val="2500"/>
              </a:spcBef>
              <a:buFontTx/>
              <a:buChar char="•"/>
              <a:defRPr/>
            </a:pPr>
            <a:r>
              <a:rPr lang="en-US" sz="2400" b="1" spc="150" dirty="0">
                <a:ln w="11430"/>
                <a:solidFill>
                  <a:srgbClr val="F8F8F8"/>
                </a:solidFill>
                <a:effectLst>
                  <a:outerShdw blurRad="25400" algn="tl" rotWithShape="0">
                    <a:srgbClr val="000000">
                      <a:alpha val="43000"/>
                    </a:srgbClr>
                  </a:outerShdw>
                </a:effectLst>
                <a:latin typeface="Verdana" pitchFamily="34" charset="0"/>
              </a:rPr>
              <a:t>Angels:  Spirits without bodies</a:t>
            </a:r>
          </a:p>
          <a:p>
            <a:pPr marL="411163">
              <a:lnSpc>
                <a:spcPct val="105000"/>
              </a:lnSpc>
              <a:spcBef>
                <a:spcPts val="2500"/>
              </a:spcBef>
              <a:buFontTx/>
              <a:buChar char="•"/>
              <a:defRPr/>
            </a:pPr>
            <a:r>
              <a:rPr lang="en-US" sz="2400" b="1" spc="150" dirty="0">
                <a:ln w="11430"/>
                <a:solidFill>
                  <a:srgbClr val="F8F8F8"/>
                </a:solidFill>
                <a:effectLst>
                  <a:outerShdw blurRad="25400" algn="tl" rotWithShape="0">
                    <a:srgbClr val="000000">
                      <a:alpha val="43000"/>
                    </a:srgbClr>
                  </a:outerShdw>
                </a:effectLst>
                <a:latin typeface="Verdana" pitchFamily="34" charset="0"/>
              </a:rPr>
              <a:t>Adam:  Embodied Spirit</a:t>
            </a:r>
          </a:p>
        </p:txBody>
      </p:sp>
      <p:pic>
        <p:nvPicPr>
          <p:cNvPr id="13316" name="Picture 17" descr="Adam_Hands"/>
          <p:cNvPicPr>
            <a:picLocks noChangeAspect="1" noChangeArrowheads="1"/>
          </p:cNvPicPr>
          <p:nvPr/>
        </p:nvPicPr>
        <p:blipFill>
          <a:blip r:embed="rId3" cstate="print"/>
          <a:srcRect l="1073" t="25333" r="21896" b="26576"/>
          <a:stretch>
            <a:fillRect/>
          </a:stretch>
        </p:blipFill>
        <p:spPr bwMode="auto">
          <a:xfrm>
            <a:off x="3203341" y="4161305"/>
            <a:ext cx="2663306" cy="23140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itle 4"/>
          <p:cNvSpPr>
            <a:spLocks noGrp="1"/>
          </p:cNvSpPr>
          <p:nvPr>
            <p:ph type="title"/>
          </p:nvPr>
        </p:nvSpPr>
        <p:spPr/>
        <p:txBody>
          <a:bodyPr/>
          <a:lstStyle/>
          <a:p>
            <a:r>
              <a:rPr lang="en-US" dirty="0">
                <a:solidFill>
                  <a:srgbClr val="E2D700"/>
                </a:solidFill>
              </a:rPr>
              <a:t>What’s Missing?</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44387">
                                            <p:txEl>
                                              <p:pRg st="0" end="0"/>
                                            </p:txEl>
                                          </p:spTgt>
                                        </p:tgtEl>
                                        <p:attrNameLst>
                                          <p:attrName>style.visibility</p:attrName>
                                        </p:attrNameLst>
                                      </p:cBhvr>
                                      <p:to>
                                        <p:strVal val="visible"/>
                                      </p:to>
                                    </p:set>
                                    <p:animEffect transition="in" filter="fade">
                                      <p:cBhvr>
                                        <p:cTn id="7" dur="2000"/>
                                        <p:tgtEl>
                                          <p:spTgt spid="144387">
                                            <p:txEl>
                                              <p:pRg st="0" end="0"/>
                                            </p:txEl>
                                          </p:spTgt>
                                        </p:tgtEl>
                                      </p:cBhvr>
                                    </p:animEffect>
                                  </p:childTnLst>
                                </p:cTn>
                              </p:par>
                            </p:childTnLst>
                          </p:cTn>
                        </p:par>
                        <p:par>
                          <p:cTn id="8" fill="hold">
                            <p:stCondLst>
                              <p:cond delay="3000"/>
                            </p:stCondLst>
                            <p:childTnLst>
                              <p:par>
                                <p:cTn id="9" presetID="10" presetClass="entr" presetSubtype="0" fill="hold" grpId="0" nodeType="afterEffect">
                                  <p:stCondLst>
                                    <p:cond delay="1500"/>
                                  </p:stCondLst>
                                  <p:childTnLst>
                                    <p:set>
                                      <p:cBhvr>
                                        <p:cTn id="10" dur="1" fill="hold">
                                          <p:stCondLst>
                                            <p:cond delay="0"/>
                                          </p:stCondLst>
                                        </p:cTn>
                                        <p:tgtEl>
                                          <p:spTgt spid="144387">
                                            <p:txEl>
                                              <p:pRg st="1" end="1"/>
                                            </p:txEl>
                                          </p:spTgt>
                                        </p:tgtEl>
                                        <p:attrNameLst>
                                          <p:attrName>style.visibility</p:attrName>
                                        </p:attrNameLst>
                                      </p:cBhvr>
                                      <p:to>
                                        <p:strVal val="visible"/>
                                      </p:to>
                                    </p:set>
                                    <p:animEffect transition="in" filter="fade">
                                      <p:cBhvr>
                                        <p:cTn id="11" dur="2000"/>
                                        <p:tgtEl>
                                          <p:spTgt spid="144387">
                                            <p:txEl>
                                              <p:pRg st="1" end="1"/>
                                            </p:txEl>
                                          </p:spTgt>
                                        </p:tgtEl>
                                      </p:cBhvr>
                                    </p:animEffect>
                                  </p:childTnLst>
                                </p:cTn>
                              </p:par>
                            </p:childTnLst>
                          </p:cTn>
                        </p:par>
                        <p:par>
                          <p:cTn id="12" fill="hold">
                            <p:stCondLst>
                              <p:cond delay="6500"/>
                            </p:stCondLst>
                            <p:childTnLst>
                              <p:par>
                                <p:cTn id="13" presetID="10" presetClass="entr" presetSubtype="0" fill="hold" grpId="0" nodeType="afterEffect">
                                  <p:stCondLst>
                                    <p:cond delay="1500"/>
                                  </p:stCondLst>
                                  <p:childTnLst>
                                    <p:set>
                                      <p:cBhvr>
                                        <p:cTn id="14" dur="1" fill="hold">
                                          <p:stCondLst>
                                            <p:cond delay="0"/>
                                          </p:stCondLst>
                                        </p:cTn>
                                        <p:tgtEl>
                                          <p:spTgt spid="144387">
                                            <p:txEl>
                                              <p:pRg st="2" end="2"/>
                                            </p:txEl>
                                          </p:spTgt>
                                        </p:tgtEl>
                                        <p:attrNameLst>
                                          <p:attrName>style.visibility</p:attrName>
                                        </p:attrNameLst>
                                      </p:cBhvr>
                                      <p:to>
                                        <p:strVal val="visible"/>
                                      </p:to>
                                    </p:set>
                                    <p:animEffect transition="in" filter="fade">
                                      <p:cBhvr>
                                        <p:cTn id="15" dur="2000"/>
                                        <p:tgtEl>
                                          <p:spTgt spid="144387">
                                            <p:txEl>
                                              <p:pRg st="2" end="2"/>
                                            </p:txEl>
                                          </p:spTgt>
                                        </p:tgtEl>
                                      </p:cBhvr>
                                    </p:animEffect>
                                  </p:childTnLst>
                                </p:cTn>
                              </p:par>
                            </p:childTnLst>
                          </p:cTn>
                        </p:par>
                        <p:par>
                          <p:cTn id="16" fill="hold">
                            <p:stCondLst>
                              <p:cond delay="10000"/>
                            </p:stCondLst>
                            <p:childTnLst>
                              <p:par>
                                <p:cTn id="17" presetID="10" presetClass="entr" presetSubtype="0" fill="hold" grpId="0" nodeType="afterEffect">
                                  <p:stCondLst>
                                    <p:cond delay="1500"/>
                                  </p:stCondLst>
                                  <p:childTnLst>
                                    <p:set>
                                      <p:cBhvr>
                                        <p:cTn id="18" dur="1" fill="hold">
                                          <p:stCondLst>
                                            <p:cond delay="0"/>
                                          </p:stCondLst>
                                        </p:cTn>
                                        <p:tgtEl>
                                          <p:spTgt spid="144387">
                                            <p:txEl>
                                              <p:pRg st="3" end="3"/>
                                            </p:txEl>
                                          </p:spTgt>
                                        </p:tgtEl>
                                        <p:attrNameLst>
                                          <p:attrName>style.visibility</p:attrName>
                                        </p:attrNameLst>
                                      </p:cBhvr>
                                      <p:to>
                                        <p:strVal val="visible"/>
                                      </p:to>
                                    </p:set>
                                    <p:animEffect transition="in" filter="fade">
                                      <p:cBhvr>
                                        <p:cTn id="19" dur="2000"/>
                                        <p:tgtEl>
                                          <p:spTgt spid="14438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87"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96" name="Picture 20" descr="Rubens_-_Adam_et_Eve"/>
          <p:cNvPicPr>
            <a:picLocks noChangeAspect="1" noChangeArrowheads="1"/>
          </p:cNvPicPr>
          <p:nvPr/>
        </p:nvPicPr>
        <p:blipFill>
          <a:blip r:embed="rId3" cstate="print"/>
          <a:srcRect r="5605"/>
          <a:stretch>
            <a:fillRect/>
          </a:stretch>
        </p:blipFill>
        <p:spPr bwMode="auto">
          <a:xfrm>
            <a:off x="1818286" y="3670552"/>
            <a:ext cx="2032000" cy="2825750"/>
          </a:xfrm>
          <a:prstGeom prst="rect">
            <a:avLst/>
          </a:prstGeom>
          <a:solidFill>
            <a:srgbClr val="FFFFFF">
              <a:shade val="85000"/>
            </a:srgbClr>
          </a:solidFill>
          <a:ln w="571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TextBox 5"/>
          <p:cNvSpPr txBox="1"/>
          <p:nvPr/>
        </p:nvSpPr>
        <p:spPr>
          <a:xfrm>
            <a:off x="513708" y="1212352"/>
            <a:ext cx="8270696" cy="2187458"/>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pPr>
              <a:lnSpc>
                <a:spcPct val="200000"/>
              </a:lnSpc>
            </a:pPr>
            <a:r>
              <a:rPr lang="en-US" sz="2400" b="1" spc="150" dirty="0">
                <a:ln w="11430"/>
                <a:solidFill>
                  <a:srgbClr val="F8F8F8"/>
                </a:solidFill>
                <a:effectLst>
                  <a:outerShdw blurRad="25400" algn="tl" rotWithShape="0">
                    <a:srgbClr val="000000">
                      <a:alpha val="43000"/>
                    </a:srgbClr>
                  </a:outerShdw>
                </a:effectLst>
                <a:latin typeface="+mj-lt"/>
              </a:rPr>
              <a:t>Eve is created from </a:t>
            </a:r>
            <a:r>
              <a:rPr lang="en-US" sz="2400" b="1" i="1" spc="150" dirty="0">
                <a:ln w="11430"/>
                <a:solidFill>
                  <a:srgbClr val="F8F8F8"/>
                </a:solidFill>
                <a:effectLst>
                  <a:outerShdw blurRad="25400" algn="tl" rotWithShape="0">
                    <a:srgbClr val="000000">
                      <a:alpha val="43000"/>
                    </a:srgbClr>
                  </a:outerShdw>
                </a:effectLst>
                <a:latin typeface="+mj-lt"/>
              </a:rPr>
              <a:t>the side </a:t>
            </a:r>
            <a:r>
              <a:rPr lang="en-US" sz="2400" b="1" spc="150" dirty="0">
                <a:ln w="11430"/>
                <a:solidFill>
                  <a:srgbClr val="F8F8F8"/>
                </a:solidFill>
                <a:effectLst>
                  <a:outerShdw blurRad="25400" algn="tl" rotWithShape="0">
                    <a:srgbClr val="000000">
                      <a:alpha val="43000"/>
                    </a:srgbClr>
                  </a:outerShdw>
                </a:effectLst>
                <a:latin typeface="+mj-lt"/>
              </a:rPr>
              <a:t>of Adam.</a:t>
            </a:r>
          </a:p>
          <a:p>
            <a:pPr>
              <a:lnSpc>
                <a:spcPct val="200000"/>
              </a:lnSpc>
            </a:pPr>
            <a:r>
              <a:rPr lang="en-US" sz="2400" b="1" spc="150" dirty="0">
                <a:ln w="11430"/>
                <a:solidFill>
                  <a:srgbClr val="F8F8F8"/>
                </a:solidFill>
                <a:effectLst>
                  <a:outerShdw blurRad="25400" algn="tl" rotWithShape="0">
                    <a:srgbClr val="000000">
                      <a:alpha val="43000"/>
                    </a:srgbClr>
                  </a:outerShdw>
                </a:effectLst>
                <a:latin typeface="+mj-lt"/>
              </a:rPr>
              <a:t>They are from the same </a:t>
            </a:r>
            <a:r>
              <a:rPr lang="en-US" sz="2400" b="1" i="1" spc="150" dirty="0">
                <a:ln w="11430"/>
                <a:solidFill>
                  <a:srgbClr val="F8F8F8"/>
                </a:solidFill>
                <a:effectLst>
                  <a:outerShdw blurRad="25400" algn="tl" rotWithShape="0">
                    <a:srgbClr val="000000">
                      <a:alpha val="43000"/>
                    </a:srgbClr>
                  </a:outerShdw>
                </a:effectLst>
                <a:latin typeface="+mj-lt"/>
              </a:rPr>
              <a:t>body</a:t>
            </a:r>
            <a:r>
              <a:rPr lang="en-US" sz="2400" b="1" spc="150" dirty="0">
                <a:ln w="11430"/>
                <a:solidFill>
                  <a:srgbClr val="F8F8F8"/>
                </a:solidFill>
                <a:effectLst>
                  <a:outerShdw blurRad="25400" algn="tl" rotWithShape="0">
                    <a:srgbClr val="000000">
                      <a:alpha val="43000"/>
                    </a:srgbClr>
                  </a:outerShdw>
                </a:effectLst>
                <a:latin typeface="+mj-lt"/>
              </a:rPr>
              <a:t>.</a:t>
            </a:r>
          </a:p>
          <a:p>
            <a:pPr>
              <a:lnSpc>
                <a:spcPct val="200000"/>
              </a:lnSpc>
            </a:pPr>
            <a:r>
              <a:rPr lang="en-US" sz="2400" b="1" spc="150" dirty="0">
                <a:ln w="11430"/>
                <a:solidFill>
                  <a:srgbClr val="F8F8F8"/>
                </a:solidFill>
                <a:effectLst>
                  <a:outerShdw blurRad="25400" algn="tl" rotWithShape="0">
                    <a:srgbClr val="000000">
                      <a:alpha val="43000"/>
                    </a:srgbClr>
                  </a:outerShdw>
                </a:effectLst>
                <a:latin typeface="+mj-lt"/>
              </a:rPr>
              <a:t>They share the same nature!</a:t>
            </a:r>
          </a:p>
        </p:txBody>
      </p:sp>
      <p:sp>
        <p:nvSpPr>
          <p:cNvPr id="8" name="TextBox 7"/>
          <p:cNvSpPr txBox="1"/>
          <p:nvPr/>
        </p:nvSpPr>
        <p:spPr>
          <a:xfrm>
            <a:off x="4428162" y="3821987"/>
            <a:ext cx="3893905" cy="1569660"/>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en-US" sz="32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152400" dir="5040000" algn="tl">
                    <a:srgbClr val="000000">
                      <a:alpha val="30000"/>
                    </a:srgbClr>
                  </a:outerShdw>
                </a:effectLst>
                <a:latin typeface="Calisto MT" pitchFamily="18" charset="0"/>
              </a:rPr>
              <a:t>“This at last is bone of my bones and flesh of my flesh!”</a:t>
            </a:r>
          </a:p>
        </p:txBody>
      </p:sp>
      <p:sp>
        <p:nvSpPr>
          <p:cNvPr id="9" name="Title 8"/>
          <p:cNvSpPr>
            <a:spLocks noGrp="1"/>
          </p:cNvSpPr>
          <p:nvPr>
            <p:ph type="title"/>
          </p:nvPr>
        </p:nvSpPr>
        <p:spPr/>
        <p:txBody>
          <a:bodyPr/>
          <a:lstStyle/>
          <a:p>
            <a:r>
              <a:rPr lang="en-US" dirty="0">
                <a:solidFill>
                  <a:srgbClr val="E2D700"/>
                </a:solidFill>
              </a:rPr>
              <a:t>At Last!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2000"/>
                                        <p:tgtEl>
                                          <p:spTgt spid="6">
                                            <p:txEl>
                                              <p:pRg st="1" end="1"/>
                                            </p:txEl>
                                          </p:spTgt>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2000"/>
                                        <p:tgtEl>
                                          <p:spTgt spid="6">
                                            <p:txEl>
                                              <p:pRg st="2" end="2"/>
                                            </p:txEl>
                                          </p:spTgt>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152596"/>
                                        </p:tgtEl>
                                        <p:attrNameLst>
                                          <p:attrName>style.visibility</p:attrName>
                                        </p:attrNameLst>
                                      </p:cBhvr>
                                      <p:to>
                                        <p:strVal val="visible"/>
                                      </p:to>
                                    </p:set>
                                    <p:animEffect transition="in" filter="fade">
                                      <p:cBhvr>
                                        <p:cTn id="19" dur="1000"/>
                                        <p:tgtEl>
                                          <p:spTgt spid="15259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58" name="Rectangle 14"/>
          <p:cNvSpPr>
            <a:spLocks noRot="1" noChangeArrowheads="1"/>
          </p:cNvSpPr>
          <p:nvPr/>
        </p:nvSpPr>
        <p:spPr bwMode="auto">
          <a:xfrm>
            <a:off x="363538" y="4271963"/>
            <a:ext cx="4206875" cy="504825"/>
          </a:xfrm>
          <a:prstGeom prst="rect">
            <a:avLst/>
          </a:prstGeom>
          <a:noFill/>
          <a:ln w="9525">
            <a:noFill/>
            <a:miter lim="800000"/>
            <a:headEnd/>
            <a:tailEnd/>
          </a:ln>
          <a:effectLst>
            <a:outerShdw dist="35921" dir="2700000" algn="ctr" rotWithShape="0">
              <a:schemeClr val="bg2"/>
            </a:outerShdw>
          </a:effec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algn="ctr">
              <a:tabLst>
                <a:tab pos="4000500" algn="r"/>
              </a:tabLst>
              <a:defRPr/>
            </a:pPr>
            <a:r>
              <a:rPr lang="en-US" sz="1800" b="1" i="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mericana BT" pitchFamily="18" charset="0"/>
              </a:rPr>
              <a:t>“Let us make man in our image…”</a:t>
            </a:r>
            <a:br>
              <a:rPr lang="en-US" sz="1800" b="1" i="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mericana BT" pitchFamily="18" charset="0"/>
              </a:rPr>
            </a:br>
            <a:r>
              <a:rPr lang="en-US" sz="1200" b="1" i="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mericana BT" pitchFamily="18" charset="0"/>
              </a:rPr>
              <a:t>	Gen 1:26</a:t>
            </a:r>
          </a:p>
        </p:txBody>
      </p:sp>
      <p:pic>
        <p:nvPicPr>
          <p:cNvPr id="16391" name="Picture 17" descr="Hendrick_van_balen_Holy_trinity"/>
          <p:cNvPicPr>
            <a:picLocks noChangeAspect="1" noChangeArrowheads="1"/>
          </p:cNvPicPr>
          <p:nvPr/>
        </p:nvPicPr>
        <p:blipFill>
          <a:blip r:embed="rId3" cstate="print"/>
          <a:srcRect t="16583" r="6064" b="41100"/>
          <a:stretch>
            <a:fillRect/>
          </a:stretch>
        </p:blipFill>
        <p:spPr bwMode="auto">
          <a:xfrm>
            <a:off x="506413" y="1673225"/>
            <a:ext cx="3843337" cy="2552700"/>
          </a:xfrm>
          <a:prstGeom prst="roundRect">
            <a:avLst>
              <a:gd name="adj" fmla="val 6605"/>
            </a:avLst>
          </a:prstGeom>
          <a:ln>
            <a:noFill/>
          </a:ln>
          <a:effectLst>
            <a:outerShdw blurRad="292100" dist="139700" dir="2700000" algn="tl" rotWithShape="0">
              <a:srgbClr val="333333">
                <a:alpha val="65000"/>
              </a:srgbClr>
            </a:outerShdw>
            <a:softEdge rad="31750"/>
          </a:effectLst>
        </p:spPr>
      </p:pic>
      <p:sp>
        <p:nvSpPr>
          <p:cNvPr id="8" name="Title 7"/>
          <p:cNvSpPr>
            <a:spLocks noGrp="1"/>
          </p:cNvSpPr>
          <p:nvPr>
            <p:ph type="title"/>
          </p:nvPr>
        </p:nvSpPr>
        <p:spPr/>
        <p:txBody>
          <a:bodyPr/>
          <a:lstStyle/>
          <a:p>
            <a:pPr fontAlgn="auto">
              <a:spcAft>
                <a:spcPts val="0"/>
              </a:spcAft>
              <a:defRPr/>
            </a:pPr>
            <a:r>
              <a:rPr lang="en-US" dirty="0">
                <a:solidFill>
                  <a:srgbClr val="E2D700"/>
                </a:solidFill>
              </a:rPr>
              <a:t>Love is Trinitarian</a:t>
            </a:r>
          </a:p>
        </p:txBody>
      </p:sp>
      <p:sp>
        <p:nvSpPr>
          <p:cNvPr id="9" name="TextBox 8"/>
          <p:cNvSpPr txBox="1"/>
          <p:nvPr/>
        </p:nvSpPr>
        <p:spPr>
          <a:xfrm>
            <a:off x="3226086" y="4962418"/>
            <a:ext cx="2589087" cy="523220"/>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eaLnBrk="0" hangingPunct="0">
              <a:defRPr/>
            </a:pPr>
            <a:r>
              <a:rPr lang="en-US" sz="2800" b="1" spc="150" dirty="0">
                <a:ln w="11430"/>
                <a:solidFill>
                  <a:srgbClr val="F8F8F8"/>
                </a:solidFill>
                <a:effectLst>
                  <a:outerShdw blurRad="25400" algn="tl" rotWithShape="0">
                    <a:srgbClr val="000000">
                      <a:alpha val="43000"/>
                    </a:srgbClr>
                  </a:outerShdw>
                </a:effectLst>
                <a:latin typeface="+mj-lt"/>
              </a:rPr>
              <a:t>God is…</a:t>
            </a:r>
          </a:p>
        </p:txBody>
      </p:sp>
      <p:sp>
        <p:nvSpPr>
          <p:cNvPr id="10" name="TextBox 9"/>
          <p:cNvSpPr txBox="1"/>
          <p:nvPr/>
        </p:nvSpPr>
        <p:spPr>
          <a:xfrm>
            <a:off x="462339" y="5465851"/>
            <a:ext cx="8219324" cy="369332"/>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eaLnBrk="0" hangingPunct="0">
              <a:defRPr/>
            </a:pPr>
            <a:r>
              <a:rPr lang="en-US" sz="1800" b="1" spc="150" dirty="0">
                <a:ln w="11430"/>
                <a:solidFill>
                  <a:srgbClr val="F8F8F8"/>
                </a:solidFill>
                <a:effectLst>
                  <a:outerShdw blurRad="50800" dist="63500" dir="2700000" algn="tl" rotWithShape="0">
                    <a:prstClr val="black">
                      <a:alpha val="40000"/>
                    </a:prstClr>
                  </a:outerShdw>
                </a:effectLst>
                <a:latin typeface="+mj-lt"/>
              </a:rPr>
              <a:t>A </a:t>
            </a:r>
            <a:r>
              <a:rPr lang="en-US" sz="1800" b="1" spc="150" dirty="0">
                <a:ln w="11430"/>
                <a:solidFill>
                  <a:srgbClr val="E2D700"/>
                </a:solidFill>
                <a:effectLst>
                  <a:outerShdw blurRad="50800" dist="63500" dir="2700000" algn="tl" rotWithShape="0">
                    <a:prstClr val="black">
                      <a:alpha val="40000"/>
                    </a:prstClr>
                  </a:outerShdw>
                </a:effectLst>
                <a:latin typeface="+mj-lt"/>
              </a:rPr>
              <a:t>union</a:t>
            </a:r>
            <a:r>
              <a:rPr lang="en-US" sz="1800" b="1" spc="150" dirty="0">
                <a:ln w="11430"/>
                <a:solidFill>
                  <a:srgbClr val="F8F8F8"/>
                </a:solidFill>
                <a:effectLst>
                  <a:outerShdw blurRad="50800" dist="63500" dir="2700000" algn="tl" rotWithShape="0">
                    <a:prstClr val="black">
                      <a:alpha val="40000"/>
                    </a:prstClr>
                  </a:outerShdw>
                </a:effectLst>
                <a:latin typeface="+mj-lt"/>
              </a:rPr>
              <a:t> and communion of </a:t>
            </a:r>
            <a:r>
              <a:rPr lang="en-US" sz="1800" b="1" spc="150" dirty="0">
                <a:ln w="11430"/>
                <a:solidFill>
                  <a:srgbClr val="E2D700"/>
                </a:solidFill>
                <a:effectLst>
                  <a:outerShdw blurRad="50800" dist="63500" dir="2700000" algn="tl" rotWithShape="0">
                    <a:prstClr val="black">
                      <a:alpha val="40000"/>
                    </a:prstClr>
                  </a:outerShdw>
                </a:effectLst>
                <a:latin typeface="+mj-lt"/>
              </a:rPr>
              <a:t>fruitful</a:t>
            </a:r>
            <a:r>
              <a:rPr lang="en-US" sz="1800" b="1" spc="150" dirty="0">
                <a:ln w="11430"/>
                <a:solidFill>
                  <a:srgbClr val="F8F8F8"/>
                </a:solidFill>
                <a:effectLst>
                  <a:outerShdw blurRad="50800" dist="63500" dir="2700000" algn="tl" rotWithShape="0">
                    <a:prstClr val="black">
                      <a:alpha val="40000"/>
                    </a:prstClr>
                  </a:outerShdw>
                </a:effectLst>
                <a:latin typeface="+mj-lt"/>
              </a:rPr>
              <a:t>, self-giving love.</a:t>
            </a:r>
          </a:p>
        </p:txBody>
      </p:sp>
      <p:sp>
        <p:nvSpPr>
          <p:cNvPr id="11" name="TextBox 10"/>
          <p:cNvSpPr txBox="1"/>
          <p:nvPr/>
        </p:nvSpPr>
        <p:spPr>
          <a:xfrm>
            <a:off x="4664468" y="1539371"/>
            <a:ext cx="4202129" cy="3170099"/>
          </a:xfrm>
          <a:prstGeom prst="rect">
            <a:avLst/>
          </a:prstGeom>
          <a:noFill/>
        </p:spPr>
        <p:txBody>
          <a:bodyPr anchor="ctr">
            <a:spAutoFit/>
            <a:scene3d>
              <a:camera prst="orthographicFront"/>
              <a:lightRig rig="soft" dir="t">
                <a:rot lat="0" lon="0" rev="10800000"/>
              </a:lightRig>
            </a:scene3d>
            <a:sp3d>
              <a:bevelT w="27940" h="12700"/>
              <a:contourClr>
                <a:srgbClr val="DDDDDD"/>
              </a:contourClr>
            </a:sp3d>
          </a:bodyPr>
          <a:lstStyle/>
          <a:p>
            <a:pPr algn="ctr" eaLnBrk="0" hangingPunct="0">
              <a:spcAft>
                <a:spcPts val="1200"/>
              </a:spcAft>
              <a:defRPr/>
            </a:pPr>
            <a:r>
              <a:rPr lang="en-US" sz="2000" b="1" spc="150" dirty="0">
                <a:ln w="11430"/>
                <a:solidFill>
                  <a:srgbClr val="F8F8F8"/>
                </a:solidFill>
                <a:effectLst>
                  <a:outerShdw blurRad="25400" algn="tl" rotWithShape="0">
                    <a:srgbClr val="000000">
                      <a:alpha val="43000"/>
                    </a:srgbClr>
                  </a:outerShdw>
                </a:effectLst>
                <a:latin typeface="+mj-lt"/>
              </a:rPr>
              <a:t>The Father pours himself out in love to the Son.</a:t>
            </a:r>
          </a:p>
          <a:p>
            <a:pPr algn="ctr" eaLnBrk="0" hangingPunct="0">
              <a:spcAft>
                <a:spcPts val="1200"/>
              </a:spcAft>
              <a:defRPr/>
            </a:pPr>
            <a:r>
              <a:rPr lang="en-US" sz="2000" b="1" spc="150" dirty="0">
                <a:ln w="11430"/>
                <a:solidFill>
                  <a:srgbClr val="F8F8F8"/>
                </a:solidFill>
                <a:effectLst>
                  <a:outerShdw blurRad="25400" algn="tl" rotWithShape="0">
                    <a:srgbClr val="000000">
                      <a:alpha val="43000"/>
                    </a:srgbClr>
                  </a:outerShdw>
                </a:effectLst>
                <a:latin typeface="+mj-lt"/>
              </a:rPr>
              <a:t>The Son pours himself out in love to the Father.</a:t>
            </a:r>
          </a:p>
          <a:p>
            <a:pPr algn="ctr" eaLnBrk="0" hangingPunct="0">
              <a:spcAft>
                <a:spcPts val="1200"/>
              </a:spcAft>
              <a:defRPr/>
            </a:pPr>
            <a:r>
              <a:rPr lang="en-US" sz="2000" b="1" spc="150" dirty="0">
                <a:ln w="11430"/>
                <a:solidFill>
                  <a:srgbClr val="F8F8F8"/>
                </a:solidFill>
                <a:effectLst>
                  <a:outerShdw blurRad="25400" algn="tl" rotWithShape="0">
                    <a:srgbClr val="000000">
                      <a:alpha val="43000"/>
                    </a:srgbClr>
                  </a:outerShdw>
                </a:effectLst>
                <a:latin typeface="+mj-lt"/>
              </a:rPr>
              <a:t>The Holy Spirit bursts forth as the </a:t>
            </a:r>
            <a:r>
              <a:rPr lang="en-US" sz="2000" b="1" spc="150" dirty="0">
                <a:ln w="11430"/>
                <a:solidFill>
                  <a:srgbClr val="E2D700"/>
                </a:solidFill>
                <a:effectLst>
                  <a:outerShdw blurRad="25400" algn="tl" rotWithShape="0">
                    <a:srgbClr val="000000">
                      <a:alpha val="43000"/>
                    </a:srgbClr>
                  </a:outerShdw>
                </a:effectLst>
                <a:latin typeface="+mj-lt"/>
              </a:rPr>
              <a:t>fruit</a:t>
            </a:r>
            <a:r>
              <a:rPr lang="en-US" sz="2000" b="1" spc="150" dirty="0">
                <a:ln w="11430"/>
                <a:solidFill>
                  <a:srgbClr val="F8F8F8"/>
                </a:solidFill>
                <a:effectLst>
                  <a:outerShdw blurRad="25400" algn="tl" rotWithShape="0">
                    <a:srgbClr val="000000">
                      <a:alpha val="43000"/>
                    </a:srgbClr>
                  </a:outerShdw>
                </a:effectLst>
                <a:latin typeface="+mj-lt"/>
              </a:rPr>
              <a:t> of their </a:t>
            </a:r>
            <a:r>
              <a:rPr lang="en-US" sz="2000" b="1" spc="150" dirty="0">
                <a:ln w="11430"/>
                <a:solidFill>
                  <a:srgbClr val="E2D700"/>
                </a:solidFill>
                <a:effectLst>
                  <a:outerShdw blurRad="25400" algn="tl" rotWithShape="0">
                    <a:srgbClr val="000000">
                      <a:alpha val="43000"/>
                    </a:srgbClr>
                  </a:outerShdw>
                </a:effectLst>
                <a:latin typeface="+mj-lt"/>
              </a:rPr>
              <a:t>self-giving love</a:t>
            </a:r>
            <a:r>
              <a:rPr lang="en-US" sz="2000" b="1" spc="150" dirty="0">
                <a:ln w="11430"/>
                <a:solidFill>
                  <a:srgbClr val="F8F8F8"/>
                </a:solidFill>
                <a:effectLst>
                  <a:outerShdw blurRad="25400" algn="tl" rotWithShape="0">
                    <a:srgbClr val="000000">
                      <a:alpha val="43000"/>
                    </a:srgbClr>
                  </a:outerShdw>
                </a:effectLst>
                <a:latin typeface="+mj-lt"/>
              </a:rPr>
              <a:t>.</a:t>
            </a:r>
          </a:p>
        </p:txBody>
      </p:sp>
      <p:pic>
        <p:nvPicPr>
          <p:cNvPr id="12" name="Picture 11" descr="family_trinity.jpg"/>
          <p:cNvPicPr>
            <a:picLocks noChangeAspect="1"/>
          </p:cNvPicPr>
          <p:nvPr/>
        </p:nvPicPr>
        <p:blipFill>
          <a:blip r:embed="rId4" cstate="print"/>
          <a:stretch>
            <a:fillRect/>
          </a:stretch>
        </p:blipFill>
        <p:spPr>
          <a:xfrm flipH="1">
            <a:off x="538518" y="1701359"/>
            <a:ext cx="3776628" cy="2516180"/>
          </a:xfrm>
          <a:prstGeom prst="roundRect">
            <a:avLst>
              <a:gd name="adj" fmla="val 6621"/>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9758"/>
                                        </p:tgtEl>
                                        <p:attrNameLst>
                                          <p:attrName>style.visibility</p:attrName>
                                        </p:attrNameLst>
                                      </p:cBhvr>
                                      <p:to>
                                        <p:strVal val="visible"/>
                                      </p:to>
                                    </p:set>
                                    <p:animEffect transition="in" filter="fade">
                                      <p:cBhvr>
                                        <p:cTn id="7" dur="1500"/>
                                        <p:tgtEl>
                                          <p:spTgt spid="15975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2000"/>
                                        <p:tgtEl>
                                          <p:spTgt spid="11">
                                            <p:txEl>
                                              <p:pRg st="0" end="0"/>
                                            </p:txEl>
                                          </p:spTgt>
                                        </p:tgtEl>
                                      </p:cBhvr>
                                    </p:animEffect>
                                    <p:anim calcmode="lin" valueType="num">
                                      <p:cBhvr>
                                        <p:cTn id="13" dur="2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4" dur="2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42" presetClass="entr" presetSubtype="0" fill="hold" grpId="0" nodeType="afterEffect">
                                  <p:stCondLst>
                                    <p:cond delay="300"/>
                                  </p:stCondLst>
                                  <p:childTnLst>
                                    <p:set>
                                      <p:cBhvr>
                                        <p:cTn id="17" dur="1" fill="hold">
                                          <p:stCondLst>
                                            <p:cond delay="0"/>
                                          </p:stCondLst>
                                        </p:cTn>
                                        <p:tgtEl>
                                          <p:spTgt spid="11">
                                            <p:txEl>
                                              <p:pRg st="1" end="1"/>
                                            </p:txEl>
                                          </p:spTgt>
                                        </p:tgtEl>
                                        <p:attrNameLst>
                                          <p:attrName>style.visibility</p:attrName>
                                        </p:attrNameLst>
                                      </p:cBhvr>
                                      <p:to>
                                        <p:strVal val="visible"/>
                                      </p:to>
                                    </p:set>
                                    <p:animEffect transition="in" filter="fade">
                                      <p:cBhvr>
                                        <p:cTn id="18" dur="2000"/>
                                        <p:tgtEl>
                                          <p:spTgt spid="11">
                                            <p:txEl>
                                              <p:pRg st="1" end="1"/>
                                            </p:txEl>
                                          </p:spTgt>
                                        </p:tgtEl>
                                      </p:cBhvr>
                                    </p:animEffect>
                                    <p:anim calcmode="lin" valueType="num">
                                      <p:cBhvr>
                                        <p:cTn id="19" dur="2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20" dur="2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par>
                          <p:cTn id="21" fill="hold">
                            <p:stCondLst>
                              <p:cond delay="4300"/>
                            </p:stCondLst>
                            <p:childTnLst>
                              <p:par>
                                <p:cTn id="22" presetID="42" presetClass="entr" presetSubtype="0" fill="hold" grpId="0" nodeType="afterEffect">
                                  <p:stCondLst>
                                    <p:cond delay="300"/>
                                  </p:stCondLst>
                                  <p:childTnLst>
                                    <p:set>
                                      <p:cBhvr>
                                        <p:cTn id="23" dur="1" fill="hold">
                                          <p:stCondLst>
                                            <p:cond delay="0"/>
                                          </p:stCondLst>
                                        </p:cTn>
                                        <p:tgtEl>
                                          <p:spTgt spid="11">
                                            <p:txEl>
                                              <p:pRg st="2" end="2"/>
                                            </p:txEl>
                                          </p:spTgt>
                                        </p:tgtEl>
                                        <p:attrNameLst>
                                          <p:attrName>style.visibility</p:attrName>
                                        </p:attrNameLst>
                                      </p:cBhvr>
                                      <p:to>
                                        <p:strVal val="visible"/>
                                      </p:to>
                                    </p:set>
                                    <p:animEffect transition="in" filter="fade">
                                      <p:cBhvr>
                                        <p:cTn id="24" dur="2000"/>
                                        <p:tgtEl>
                                          <p:spTgt spid="11">
                                            <p:txEl>
                                              <p:pRg st="2" end="2"/>
                                            </p:txEl>
                                          </p:spTgt>
                                        </p:tgtEl>
                                      </p:cBhvr>
                                    </p:animEffect>
                                    <p:anim calcmode="lin" valueType="num">
                                      <p:cBhvr>
                                        <p:cTn id="25" dur="2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26" dur="2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2000"/>
                                        <p:tgtEl>
                                          <p:spTgt spid="9"/>
                                        </p:tgtEl>
                                      </p:cBhvr>
                                    </p:animEffect>
                                  </p:childTnLst>
                                </p:cTn>
                              </p:par>
                              <p:par>
                                <p:cTn id="32" presetID="10" presetClass="entr" presetSubtype="0" fill="hold" grpId="0" nodeType="withEffect">
                                  <p:stCondLst>
                                    <p:cond delay="80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2000"/>
                                        <p:tgtEl>
                                          <p:spTgt spid="10"/>
                                        </p:tgtEl>
                                      </p:cBhvr>
                                    </p:animEffect>
                                  </p:childTnLst>
                                </p:cTn>
                              </p:par>
                            </p:childTnLst>
                          </p:cTn>
                        </p:par>
                        <p:par>
                          <p:cTn id="35" fill="hold">
                            <p:stCondLst>
                              <p:cond delay="2800"/>
                            </p:stCondLst>
                            <p:childTnLst>
                              <p:par>
                                <p:cTn id="36" presetID="10" presetClass="entr" presetSubtype="0" fill="hold"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58" grpId="0"/>
      <p:bldP spid="9" grpId="0"/>
      <p:bldP spid="10" grpId="0"/>
      <p:bldP spid="11"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wedding hands.jpg"/>
          <p:cNvPicPr>
            <a:picLocks noChangeAspect="1"/>
          </p:cNvPicPr>
          <p:nvPr/>
        </p:nvPicPr>
        <p:blipFill>
          <a:blip r:embed="rId3" cstate="print"/>
          <a:srcRect/>
          <a:stretch>
            <a:fillRect/>
          </a:stretch>
        </p:blipFill>
        <p:spPr>
          <a:xfrm>
            <a:off x="2044558" y="2771535"/>
            <a:ext cx="2526023" cy="3365926"/>
          </a:xfrm>
          <a:prstGeom prst="rect">
            <a:avLst/>
          </a:prstGeom>
          <a:solidFill>
            <a:srgbClr val="FFFFFF">
              <a:shade val="85000"/>
            </a:srgbClr>
          </a:solidFill>
          <a:ln>
            <a:noFill/>
          </a:ln>
          <a:effectLst>
            <a:reflection blurRad="12700" stA="38000" endPos="28000" dist="5000" dir="5400000" sy="-100000" algn="bl" rotWithShape="0"/>
          </a:effectLst>
        </p:spPr>
      </p:pic>
      <p:pic>
        <p:nvPicPr>
          <p:cNvPr id="9" name="Picture 8" descr="wedding hands.jpg"/>
          <p:cNvPicPr>
            <a:picLocks noChangeAspect="1"/>
          </p:cNvPicPr>
          <p:nvPr/>
        </p:nvPicPr>
        <p:blipFill>
          <a:blip r:embed="rId4" cstate="print"/>
          <a:srcRect/>
          <a:stretch>
            <a:fillRect/>
          </a:stretch>
        </p:blipFill>
        <p:spPr>
          <a:xfrm>
            <a:off x="4564196" y="2772883"/>
            <a:ext cx="2535247" cy="3365926"/>
          </a:xfrm>
          <a:prstGeom prst="rect">
            <a:avLst/>
          </a:prstGeom>
          <a:solidFill>
            <a:srgbClr val="FFFFFF">
              <a:shade val="85000"/>
            </a:srgbClr>
          </a:solidFill>
          <a:ln>
            <a:noFill/>
          </a:ln>
          <a:effectLst>
            <a:reflection blurRad="12700" stA="38000" endPos="28000" dist="5000" dir="5400000" sy="-100000" algn="bl" rotWithShape="0"/>
          </a:effectLst>
        </p:spPr>
      </p:pic>
      <p:sp>
        <p:nvSpPr>
          <p:cNvPr id="11" name="TextBox 10"/>
          <p:cNvSpPr txBox="1"/>
          <p:nvPr/>
        </p:nvSpPr>
        <p:spPr>
          <a:xfrm>
            <a:off x="765425" y="1520577"/>
            <a:ext cx="7613150" cy="1077218"/>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r>
              <a:rPr lang="en-US" sz="3200" b="1" spc="150" dirty="0">
                <a:ln w="11430"/>
                <a:solidFill>
                  <a:srgbClr val="F8F8F8"/>
                </a:solidFill>
                <a:effectLst>
                  <a:outerShdw blurRad="25400" algn="tl" rotWithShape="0">
                    <a:srgbClr val="000000">
                      <a:alpha val="43000"/>
                    </a:srgbClr>
                  </a:outerShdw>
                </a:effectLst>
                <a:latin typeface="+mj-lt"/>
              </a:rPr>
              <a:t>Body and Spirit were perfectly integrated</a:t>
            </a:r>
          </a:p>
        </p:txBody>
      </p:sp>
      <p:pic>
        <p:nvPicPr>
          <p:cNvPr id="13" name="Picture 12" descr="wedding hands.jpg"/>
          <p:cNvPicPr>
            <a:picLocks noChangeAspect="1"/>
          </p:cNvPicPr>
          <p:nvPr/>
        </p:nvPicPr>
        <p:blipFill>
          <a:blip r:embed="rId3" cstate="print"/>
          <a:srcRect/>
          <a:stretch>
            <a:fillRect/>
          </a:stretch>
        </p:blipFill>
        <p:spPr>
          <a:xfrm flipH="1">
            <a:off x="493161" y="2802358"/>
            <a:ext cx="2546568" cy="3365926"/>
          </a:xfrm>
          <a:prstGeom prst="rect">
            <a:avLst/>
          </a:prstGeom>
          <a:solidFill>
            <a:srgbClr val="FFFFFF">
              <a:shade val="85000"/>
            </a:srgbClr>
          </a:solidFill>
          <a:ln>
            <a:noFill/>
          </a:ln>
          <a:effectLst>
            <a:reflection blurRad="12700" stA="38000" endPos="28000" dist="5000" dir="5400000" sy="-100000" algn="bl" rotWithShape="0"/>
          </a:effectLst>
        </p:spPr>
      </p:pic>
      <p:pic>
        <p:nvPicPr>
          <p:cNvPr id="14" name="Picture 13" descr="wedding hands.jpg"/>
          <p:cNvPicPr>
            <a:picLocks noChangeAspect="1"/>
          </p:cNvPicPr>
          <p:nvPr/>
        </p:nvPicPr>
        <p:blipFill>
          <a:blip r:embed="rId4" cstate="print"/>
          <a:srcRect/>
          <a:stretch>
            <a:fillRect/>
          </a:stretch>
        </p:blipFill>
        <p:spPr>
          <a:xfrm flipH="1">
            <a:off x="6310799" y="2772885"/>
            <a:ext cx="2514702" cy="3365926"/>
          </a:xfrm>
          <a:prstGeom prst="rect">
            <a:avLst/>
          </a:prstGeom>
          <a:solidFill>
            <a:srgbClr val="FFFFFF">
              <a:shade val="85000"/>
            </a:srgbClr>
          </a:solidFill>
          <a:ln>
            <a:noFill/>
          </a:ln>
          <a:effectLst>
            <a:reflection blurRad="12700" stA="38000" endPos="28000" dist="5000" dir="5400000" sy="-100000" algn="bl" rotWithShape="0"/>
          </a:effectLst>
        </p:spPr>
      </p:pic>
      <p:sp>
        <p:nvSpPr>
          <p:cNvPr id="16" name="TextBox 15"/>
          <p:cNvSpPr txBox="1"/>
          <p:nvPr/>
        </p:nvSpPr>
        <p:spPr>
          <a:xfrm>
            <a:off x="3287730" y="2640461"/>
            <a:ext cx="2815118" cy="3170099"/>
          </a:xfrm>
          <a:prstGeom prst="rect">
            <a:avLst/>
          </a:prstGeom>
          <a:noFill/>
        </p:spPr>
        <p:txBody>
          <a:bodyPr wrap="square" rtlCol="0">
            <a:spAutoFit/>
          </a:bodyPr>
          <a:lstStyle/>
          <a:p>
            <a:br>
              <a:rPr lang="en-US" sz="4000" b="1" dirty="0">
                <a:ln w="1905"/>
                <a:solidFill>
                  <a:srgbClr val="FF0000"/>
                </a:solidFill>
                <a:effectLst>
                  <a:innerShdw blurRad="69850" dist="43180" dir="5400000">
                    <a:srgbClr val="000000">
                      <a:alpha val="65000"/>
                    </a:srgbClr>
                  </a:innerShdw>
                </a:effectLst>
              </a:rPr>
            </a:br>
            <a:r>
              <a:rPr lang="en-US" sz="3600" b="1" dirty="0">
                <a:ln w="1905"/>
                <a:solidFill>
                  <a:srgbClr val="FF0000"/>
                </a:solidFill>
                <a:effectLst>
                  <a:innerShdw blurRad="69850" dist="43180" dir="5400000">
                    <a:srgbClr val="000000">
                      <a:alpha val="65000"/>
                    </a:srgbClr>
                  </a:innerShdw>
                </a:effectLst>
                <a:latin typeface="+mj-lt"/>
              </a:rPr>
              <a:t>Body</a:t>
            </a:r>
            <a:r>
              <a:rPr lang="en-US" sz="4000" b="1" dirty="0">
                <a:ln w="1905"/>
                <a:solidFill>
                  <a:srgbClr val="FF0000"/>
                </a:solidFill>
                <a:effectLst>
                  <a:innerShdw blurRad="69850" dist="43180" dir="5400000">
                    <a:srgbClr val="000000">
                      <a:alpha val="65000"/>
                    </a:srgbClr>
                  </a:innerShdw>
                </a:effectLst>
                <a:latin typeface="+mj-lt"/>
              </a:rPr>
              <a:t> </a:t>
            </a:r>
            <a:r>
              <a:rPr lang="en-US" sz="3600" b="1" dirty="0">
                <a:ln w="1905"/>
                <a:solidFill>
                  <a:srgbClr val="FF0000"/>
                </a:solidFill>
                <a:effectLst>
                  <a:innerShdw blurRad="69850" dist="43180" dir="5400000">
                    <a:srgbClr val="000000">
                      <a:alpha val="65000"/>
                    </a:srgbClr>
                  </a:innerShdw>
                </a:effectLst>
                <a:latin typeface="+mj-lt"/>
              </a:rPr>
              <a:t>and</a:t>
            </a:r>
            <a:r>
              <a:rPr lang="en-US" sz="4000" b="1" dirty="0">
                <a:ln w="1905"/>
                <a:solidFill>
                  <a:srgbClr val="FF0000"/>
                </a:solidFill>
                <a:effectLst>
                  <a:innerShdw blurRad="69850" dist="43180" dir="5400000">
                    <a:srgbClr val="000000">
                      <a:alpha val="65000"/>
                    </a:srgbClr>
                  </a:innerShdw>
                </a:effectLst>
                <a:latin typeface="+mj-lt"/>
              </a:rPr>
              <a:t> </a:t>
            </a:r>
            <a:r>
              <a:rPr lang="en-US" sz="3600" b="1" dirty="0">
                <a:ln w="1905"/>
                <a:solidFill>
                  <a:srgbClr val="FF0000"/>
                </a:solidFill>
                <a:effectLst>
                  <a:innerShdw blurRad="69850" dist="43180" dir="5400000">
                    <a:srgbClr val="000000">
                      <a:alpha val="65000"/>
                    </a:srgbClr>
                  </a:innerShdw>
                </a:effectLst>
                <a:latin typeface="+mj-lt"/>
              </a:rPr>
              <a:t>Spirit</a:t>
            </a:r>
            <a:r>
              <a:rPr lang="en-US" sz="4000" b="1" dirty="0">
                <a:ln w="1905"/>
                <a:solidFill>
                  <a:srgbClr val="FF0000"/>
                </a:solidFill>
                <a:effectLst>
                  <a:innerShdw blurRad="69850" dist="43180" dir="5400000">
                    <a:srgbClr val="000000">
                      <a:alpha val="65000"/>
                    </a:srgbClr>
                  </a:innerShdw>
                </a:effectLst>
                <a:latin typeface="+mj-lt"/>
              </a:rPr>
              <a:t> </a:t>
            </a:r>
            <a:r>
              <a:rPr lang="en-US" sz="3600" b="1" dirty="0">
                <a:ln w="1905"/>
                <a:solidFill>
                  <a:srgbClr val="FF0000"/>
                </a:solidFill>
                <a:effectLst>
                  <a:innerShdw blurRad="69850" dist="43180" dir="5400000">
                    <a:srgbClr val="000000">
                      <a:alpha val="65000"/>
                    </a:srgbClr>
                  </a:innerShdw>
                </a:effectLst>
                <a:latin typeface="+mj-lt"/>
              </a:rPr>
              <a:t>became</a:t>
            </a:r>
            <a:r>
              <a:rPr lang="en-US" sz="4000" b="1" dirty="0">
                <a:ln w="1905"/>
                <a:solidFill>
                  <a:srgbClr val="FF0000"/>
                </a:solidFill>
                <a:effectLst>
                  <a:innerShdw blurRad="69850" dist="43180" dir="5400000">
                    <a:srgbClr val="000000">
                      <a:alpha val="65000"/>
                    </a:srgbClr>
                  </a:innerShdw>
                </a:effectLst>
                <a:latin typeface="+mj-lt"/>
              </a:rPr>
              <a:t> </a:t>
            </a:r>
            <a:r>
              <a:rPr lang="en-US" sz="3600" b="1" dirty="0">
                <a:ln w="1905"/>
                <a:solidFill>
                  <a:srgbClr val="FF0000"/>
                </a:solidFill>
                <a:effectLst>
                  <a:innerShdw blurRad="69850" dist="43180" dir="5400000">
                    <a:srgbClr val="000000">
                      <a:alpha val="65000"/>
                    </a:srgbClr>
                  </a:innerShdw>
                </a:effectLst>
                <a:latin typeface="+mj-lt"/>
              </a:rPr>
              <a:t>ruptured</a:t>
            </a:r>
          </a:p>
        </p:txBody>
      </p:sp>
      <p:sp>
        <p:nvSpPr>
          <p:cNvPr id="17" name="Title 6"/>
          <p:cNvSpPr>
            <a:spLocks noGrp="1"/>
          </p:cNvSpPr>
          <p:nvPr>
            <p:ph type="title"/>
          </p:nvPr>
        </p:nvSpPr>
        <p:spPr>
          <a:xfrm>
            <a:off x="457200" y="274638"/>
            <a:ext cx="8229600" cy="1143000"/>
          </a:xfrm>
        </p:spPr>
        <p:txBody>
          <a:bodyPr>
            <a:normAutofit/>
          </a:bodyPr>
          <a:lstStyle/>
          <a:p>
            <a:r>
              <a:rPr lang="en-US" dirty="0">
                <a:solidFill>
                  <a:srgbClr val="E2D700"/>
                </a:solidFill>
              </a:rPr>
              <a:t>Before Sin</a:t>
            </a:r>
          </a:p>
        </p:txBody>
      </p:sp>
      <p:sp>
        <p:nvSpPr>
          <p:cNvPr id="18" name="Title 6"/>
          <p:cNvSpPr txBox="1">
            <a:spLocks/>
          </p:cNvSpPr>
          <p:nvPr/>
        </p:nvSpPr>
        <p:spPr>
          <a:xfrm>
            <a:off x="457200" y="113766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100" b="1" dirty="0">
                <a:ln w="6350">
                  <a:noFill/>
                </a:ln>
                <a:solidFill>
                  <a:srgbClr val="E2D700"/>
                </a:solidFill>
                <a:effectLst>
                  <a:outerShdw blurRad="114300" dist="101600" dir="2700000" algn="tl" rotWithShape="0">
                    <a:srgbClr val="000000">
                      <a:alpha val="40000"/>
                    </a:srgbClr>
                  </a:outerShdw>
                </a:effectLst>
                <a:latin typeface="+mj-lt"/>
                <a:ea typeface="+mj-ea"/>
                <a:cs typeface="+mj-cs"/>
              </a:rPr>
              <a:t>After</a:t>
            </a:r>
            <a:r>
              <a:rPr kumimoji="0" lang="en-US" sz="4100" b="1" i="0" u="none" strike="noStrike" kern="1200" cap="none" spc="0" normalizeH="0" baseline="0" noProof="0" dirty="0">
                <a:ln w="6350">
                  <a:noFill/>
                </a:ln>
                <a:solidFill>
                  <a:srgbClr val="E2D700"/>
                </a:solidFill>
                <a:effectLst>
                  <a:outerShdw blurRad="114300" dist="101600" dir="2700000" algn="tl" rotWithShape="0">
                    <a:srgbClr val="000000">
                      <a:alpha val="40000"/>
                    </a:srgbClr>
                  </a:outerShdw>
                </a:effectLst>
                <a:uLnTx/>
                <a:uFillTx/>
                <a:latin typeface="+mj-lt"/>
                <a:ea typeface="+mj-ea"/>
                <a:cs typeface="+mj-cs"/>
              </a:rPr>
              <a:t> Sin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par>
                                <p:cTn id="12" presetID="10"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childTnLst>
                                </p:cTn>
                              </p:par>
                              <p:par>
                                <p:cTn id="15" presetID="42" presetClass="entr" presetSubtype="0" fill="hold" grpId="1"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2000"/>
                                        <p:tgtEl>
                                          <p:spTgt spid="11"/>
                                        </p:tgtEl>
                                      </p:cBhvr>
                                    </p:animEffect>
                                    <p:anim calcmode="lin" valueType="num">
                                      <p:cBhvr>
                                        <p:cTn id="18" dur="2000" fill="hold"/>
                                        <p:tgtEl>
                                          <p:spTgt spid="11"/>
                                        </p:tgtEl>
                                        <p:attrNameLst>
                                          <p:attrName>ppt_x</p:attrName>
                                        </p:attrNameLst>
                                      </p:cBhvr>
                                      <p:tavLst>
                                        <p:tav tm="0">
                                          <p:val>
                                            <p:strVal val="#ppt_x"/>
                                          </p:val>
                                        </p:tav>
                                        <p:tav tm="100000">
                                          <p:val>
                                            <p:strVal val="#ppt_x"/>
                                          </p:val>
                                        </p:tav>
                                      </p:tavLst>
                                    </p:anim>
                                    <p:anim calcmode="lin" valueType="num">
                                      <p:cBhvr>
                                        <p:cTn id="19" dur="2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xit" presetSubtype="0" fill="hold" grpId="0" nodeType="clickEffect">
                                  <p:stCondLst>
                                    <p:cond delay="0"/>
                                  </p:stCondLst>
                                  <p:childTnLst>
                                    <p:animEffect transition="out" filter="fade">
                                      <p:cBhvr>
                                        <p:cTn id="23" dur="1000"/>
                                        <p:tgtEl>
                                          <p:spTgt spid="17"/>
                                        </p:tgtEl>
                                      </p:cBhvr>
                                    </p:animEffect>
                                    <p:anim calcmode="lin" valueType="num">
                                      <p:cBhvr>
                                        <p:cTn id="24" dur="1000"/>
                                        <p:tgtEl>
                                          <p:spTgt spid="17"/>
                                        </p:tgtEl>
                                        <p:attrNameLst>
                                          <p:attrName>ppt_x</p:attrName>
                                        </p:attrNameLst>
                                      </p:cBhvr>
                                      <p:tavLst>
                                        <p:tav tm="0">
                                          <p:val>
                                            <p:strVal val="ppt_x"/>
                                          </p:val>
                                        </p:tav>
                                        <p:tav tm="100000">
                                          <p:val>
                                            <p:strVal val="ppt_x"/>
                                          </p:val>
                                        </p:tav>
                                      </p:tavLst>
                                    </p:anim>
                                    <p:anim calcmode="lin" valueType="num">
                                      <p:cBhvr>
                                        <p:cTn id="25" dur="1000"/>
                                        <p:tgtEl>
                                          <p:spTgt spid="17"/>
                                        </p:tgtEl>
                                        <p:attrNameLst>
                                          <p:attrName>ppt_y</p:attrName>
                                        </p:attrNameLst>
                                      </p:cBhvr>
                                      <p:tavLst>
                                        <p:tav tm="0">
                                          <p:val>
                                            <p:strVal val="ppt_y"/>
                                          </p:val>
                                        </p:tav>
                                        <p:tav tm="100000">
                                          <p:val>
                                            <p:strVal val="ppt_y+.1"/>
                                          </p:val>
                                        </p:tav>
                                      </p:tavLst>
                                    </p:anim>
                                    <p:set>
                                      <p:cBhvr>
                                        <p:cTn id="26" dur="1" fill="hold">
                                          <p:stCondLst>
                                            <p:cond delay="999"/>
                                          </p:stCondLst>
                                        </p:cTn>
                                        <p:tgtEl>
                                          <p:spTgt spid="17"/>
                                        </p:tgtEl>
                                        <p:attrNameLst>
                                          <p:attrName>style.visibility</p:attrName>
                                        </p:attrNameLst>
                                      </p:cBhvr>
                                      <p:to>
                                        <p:strVal val="hidden"/>
                                      </p:to>
                                    </p:set>
                                  </p:childTnLst>
                                </p:cTn>
                              </p:par>
                              <p:par>
                                <p:cTn id="27" presetID="47"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par>
                                <p:cTn id="32" presetID="29" presetClass="exit" presetSubtype="0" fill="hold" nodeType="withEffect">
                                  <p:stCondLst>
                                    <p:cond delay="0"/>
                                  </p:stCondLst>
                                  <p:childTnLst>
                                    <p:anim calcmode="lin" valueType="num">
                                      <p:cBhvr>
                                        <p:cTn id="33" dur="1000"/>
                                        <p:tgtEl>
                                          <p:spTgt spid="8"/>
                                        </p:tgtEl>
                                        <p:attrNameLst>
                                          <p:attrName>ppt_x</p:attrName>
                                        </p:attrNameLst>
                                      </p:cBhvr>
                                      <p:tavLst>
                                        <p:tav tm="0">
                                          <p:val>
                                            <p:strVal val="ppt_x"/>
                                          </p:val>
                                        </p:tav>
                                        <p:tav tm="100000">
                                          <p:val>
                                            <p:strVal val="ppt_x-.2"/>
                                          </p:val>
                                        </p:tav>
                                      </p:tavLst>
                                    </p:anim>
                                    <p:anim calcmode="lin" valueType="num">
                                      <p:cBhvr>
                                        <p:cTn id="34" dur="1000"/>
                                        <p:tgtEl>
                                          <p:spTgt spid="8"/>
                                        </p:tgtEl>
                                        <p:attrNameLst>
                                          <p:attrName>ppt_y</p:attrName>
                                        </p:attrNameLst>
                                      </p:cBhvr>
                                      <p:tavLst>
                                        <p:tav tm="0">
                                          <p:val>
                                            <p:strVal val="ppt_y"/>
                                          </p:val>
                                        </p:tav>
                                        <p:tav tm="100000">
                                          <p:val>
                                            <p:strVal val="ppt_y"/>
                                          </p:val>
                                        </p:tav>
                                      </p:tavLst>
                                    </p:anim>
                                    <p:animEffect transition="out" filter="fade">
                                      <p:cBhvr>
                                        <p:cTn id="35" dur="1000"/>
                                        <p:tgtEl>
                                          <p:spTgt spid="8"/>
                                        </p:tgtEl>
                                      </p:cBhvr>
                                    </p:animEffect>
                                    <p:set>
                                      <p:cBhvr>
                                        <p:cTn id="36" dur="1" fill="hold">
                                          <p:stCondLst>
                                            <p:cond delay="999"/>
                                          </p:stCondLst>
                                        </p:cTn>
                                        <p:tgtEl>
                                          <p:spTgt spid="8"/>
                                        </p:tgtEl>
                                        <p:attrNameLst>
                                          <p:attrName>style.visibility</p:attrName>
                                        </p:attrNameLst>
                                      </p:cBhvr>
                                      <p:to>
                                        <p:strVal val="hidden"/>
                                      </p:to>
                                    </p:set>
                                  </p:childTnLst>
                                </p:cTn>
                              </p:par>
                              <p:par>
                                <p:cTn id="37" presetID="63" presetClass="path" presetSubtype="0" accel="50000" decel="50000" fill="hold" nodeType="withEffect">
                                  <p:stCondLst>
                                    <p:cond delay="0"/>
                                  </p:stCondLst>
                                  <p:childTnLst>
                                    <p:animMotion origin="layout" path="M 0 0  L 0.25 0  E" pathEditMode="relative" ptsTypes="">
                                      <p:cBhvr>
                                        <p:cTn id="38" dur="2000" fill="hold"/>
                                        <p:tgtEl>
                                          <p:spTgt spid="9"/>
                                        </p:tgtEl>
                                        <p:attrNameLst>
                                          <p:attrName>ppt_x</p:attrName>
                                          <p:attrName>ppt_y</p:attrName>
                                        </p:attrNameLst>
                                      </p:cBhvr>
                                    </p:animMotion>
                                  </p:childTnLst>
                                </p:cTn>
                              </p:par>
                              <p:par>
                                <p:cTn id="39" presetID="10" presetClass="exit" presetSubtype="0" fill="hold" nodeType="withEffect">
                                  <p:stCondLst>
                                    <p:cond delay="0"/>
                                  </p:stCondLst>
                                  <p:childTnLst>
                                    <p:animEffect transition="out" filter="fade">
                                      <p:cBhvr>
                                        <p:cTn id="40" dur="1000"/>
                                        <p:tgtEl>
                                          <p:spTgt spid="9"/>
                                        </p:tgtEl>
                                      </p:cBhvr>
                                    </p:animEffect>
                                    <p:set>
                                      <p:cBhvr>
                                        <p:cTn id="41" dur="1" fill="hold">
                                          <p:stCondLst>
                                            <p:cond delay="999"/>
                                          </p:stCondLst>
                                        </p:cTn>
                                        <p:tgtEl>
                                          <p:spTgt spid="9"/>
                                        </p:tgtEl>
                                        <p:attrNameLst>
                                          <p:attrName>style.visibility</p:attrName>
                                        </p:attrNameLst>
                                      </p:cBhvr>
                                      <p:to>
                                        <p:strVal val="hidden"/>
                                      </p:to>
                                    </p:set>
                                  </p:childTnLst>
                                </p:cTn>
                              </p:par>
                              <p:par>
                                <p:cTn id="42" presetID="42" presetClass="exit" presetSubtype="0" fill="hold" grpId="0" nodeType="withEffect">
                                  <p:stCondLst>
                                    <p:cond delay="0"/>
                                  </p:stCondLst>
                                  <p:childTnLst>
                                    <p:animEffect transition="out" filter="fade">
                                      <p:cBhvr>
                                        <p:cTn id="43" dur="1000"/>
                                        <p:tgtEl>
                                          <p:spTgt spid="11"/>
                                        </p:tgtEl>
                                      </p:cBhvr>
                                    </p:animEffect>
                                    <p:anim calcmode="lin" valueType="num">
                                      <p:cBhvr>
                                        <p:cTn id="44" dur="1000"/>
                                        <p:tgtEl>
                                          <p:spTgt spid="11"/>
                                        </p:tgtEl>
                                        <p:attrNameLst>
                                          <p:attrName>ppt_x</p:attrName>
                                        </p:attrNameLst>
                                      </p:cBhvr>
                                      <p:tavLst>
                                        <p:tav tm="0">
                                          <p:val>
                                            <p:strVal val="ppt_x"/>
                                          </p:val>
                                        </p:tav>
                                        <p:tav tm="100000">
                                          <p:val>
                                            <p:strVal val="ppt_x"/>
                                          </p:val>
                                        </p:tav>
                                      </p:tavLst>
                                    </p:anim>
                                    <p:anim calcmode="lin" valueType="num">
                                      <p:cBhvr>
                                        <p:cTn id="45" dur="1000"/>
                                        <p:tgtEl>
                                          <p:spTgt spid="11"/>
                                        </p:tgtEl>
                                        <p:attrNameLst>
                                          <p:attrName>ppt_y</p:attrName>
                                        </p:attrNameLst>
                                      </p:cBhvr>
                                      <p:tavLst>
                                        <p:tav tm="0">
                                          <p:val>
                                            <p:strVal val="ppt_y"/>
                                          </p:val>
                                        </p:tav>
                                        <p:tav tm="100000">
                                          <p:val>
                                            <p:strVal val="ppt_y+.1"/>
                                          </p:val>
                                        </p:tav>
                                      </p:tavLst>
                                    </p:anim>
                                    <p:set>
                                      <p:cBhvr>
                                        <p:cTn id="46" dur="1" fill="hold">
                                          <p:stCondLst>
                                            <p:cond delay="999"/>
                                          </p:stCondLst>
                                        </p:cTn>
                                        <p:tgtEl>
                                          <p:spTgt spid="11"/>
                                        </p:tgtEl>
                                        <p:attrNameLst>
                                          <p:attrName>style.visibility</p:attrName>
                                        </p:attrNameLst>
                                      </p:cBhvr>
                                      <p:to>
                                        <p:strVal val="hidden"/>
                                      </p:to>
                                    </p:set>
                                  </p:childTnLst>
                                </p:cTn>
                              </p:par>
                              <p:par>
                                <p:cTn id="47" presetID="10" presetClass="entr" presetSubtype="0" fill="hold" nodeType="withEffect">
                                  <p:stCondLst>
                                    <p:cond delay="60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100"/>
                                        <p:tgtEl>
                                          <p:spTgt spid="13"/>
                                        </p:tgtEl>
                                      </p:cBhvr>
                                    </p:animEffect>
                                  </p:childTnLst>
                                </p:cTn>
                              </p:par>
                              <p:par>
                                <p:cTn id="50" presetID="10" presetClass="entr" presetSubtype="0" fill="hold" nodeType="withEffect">
                                  <p:stCondLst>
                                    <p:cond delay="60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1100"/>
                                        <p:tgtEl>
                                          <p:spTgt spid="14"/>
                                        </p:tgtEl>
                                      </p:cBhvr>
                                    </p:animEffect>
                                  </p:childTnLst>
                                </p:cTn>
                              </p:par>
                            </p:childTnLst>
                          </p:cTn>
                        </p:par>
                        <p:par>
                          <p:cTn id="53" fill="hold">
                            <p:stCondLst>
                              <p:cond delay="2000"/>
                            </p:stCondLst>
                            <p:childTnLst>
                              <p:par>
                                <p:cTn id="54" presetID="10" presetClass="entr" presetSubtype="0" fill="hold" grpId="0" nodeType="after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6" grpId="0"/>
      <p:bldP spid="17" grpId="0"/>
      <p:bldP spid="17" grpId="1"/>
      <p:bldP spid="18"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1_Apex">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38712</TotalTime>
  <Words>5405</Words>
  <Application>Microsoft Office PowerPoint</Application>
  <PresentationFormat>On-screen Show (4:3)</PresentationFormat>
  <Paragraphs>1293</Paragraphs>
  <Slides>57</Slides>
  <Notes>57</Notes>
  <HiddenSlides>0</HiddenSlides>
  <MMClips>0</MMClips>
  <ScaleCrop>false</ScaleCrop>
  <HeadingPairs>
    <vt:vector size="8" baseType="variant">
      <vt:variant>
        <vt:lpstr>Fonts Used</vt:lpstr>
      </vt:variant>
      <vt:variant>
        <vt:i4>14</vt:i4>
      </vt:variant>
      <vt:variant>
        <vt:lpstr>Theme</vt:lpstr>
      </vt:variant>
      <vt:variant>
        <vt:i4>2</vt:i4>
      </vt:variant>
      <vt:variant>
        <vt:lpstr>Embedded OLE Servers</vt:lpstr>
      </vt:variant>
      <vt:variant>
        <vt:i4>1</vt:i4>
      </vt:variant>
      <vt:variant>
        <vt:lpstr>Slide Titles</vt:lpstr>
      </vt:variant>
      <vt:variant>
        <vt:i4>57</vt:i4>
      </vt:variant>
    </vt:vector>
  </HeadingPairs>
  <TitlesOfParts>
    <vt:vector size="74" baseType="lpstr">
      <vt:lpstr>Calisto MT</vt:lpstr>
      <vt:lpstr>Arial</vt:lpstr>
      <vt:lpstr>Tahoma</vt:lpstr>
      <vt:lpstr>Lucida Sans</vt:lpstr>
      <vt:lpstr>Wingdings 2</vt:lpstr>
      <vt:lpstr>Verdana</vt:lpstr>
      <vt:lpstr>Wingdings 3</vt:lpstr>
      <vt:lpstr>Book Antiqua</vt:lpstr>
      <vt:lpstr>Garamond</vt:lpstr>
      <vt:lpstr>VAGRounded BT</vt:lpstr>
      <vt:lpstr>Wingdings</vt:lpstr>
      <vt:lpstr>Century Gothic</vt:lpstr>
      <vt:lpstr>Americana BT</vt:lpstr>
      <vt:lpstr>Calligraph421 BT</vt:lpstr>
      <vt:lpstr>Apex</vt:lpstr>
      <vt:lpstr>1_Apex</vt:lpstr>
      <vt:lpstr>Slide</vt:lpstr>
      <vt:lpstr>Welcome!</vt:lpstr>
      <vt:lpstr>PowerPoint Presentation</vt:lpstr>
      <vt:lpstr>Overview</vt:lpstr>
      <vt:lpstr>Sacramental Marriage In The Catholic Church</vt:lpstr>
      <vt:lpstr>In The Beginning…</vt:lpstr>
      <vt:lpstr>What’s Missing?</vt:lpstr>
      <vt:lpstr>At Last!</vt:lpstr>
      <vt:lpstr>Love is Trinitarian</vt:lpstr>
      <vt:lpstr>Before Sin</vt:lpstr>
      <vt:lpstr>Good News!!</vt:lpstr>
      <vt:lpstr>Marriage is a Sign of Christ’s Love for Us</vt:lpstr>
      <vt:lpstr>PowerPoint Presentation</vt:lpstr>
      <vt:lpstr>When You Marry</vt:lpstr>
      <vt:lpstr>Body Language</vt:lpstr>
      <vt:lpstr>Body Language</vt:lpstr>
      <vt:lpstr>What God Has Joined…</vt:lpstr>
      <vt:lpstr>Catholic Sexual Morality In A Nutshell</vt:lpstr>
      <vt:lpstr>PowerPoint Presentation</vt:lpstr>
      <vt:lpstr>PowerPoint Presentation</vt:lpstr>
      <vt:lpstr>Always a Blessing</vt:lpstr>
      <vt:lpstr>Responsible Parenthood</vt:lpstr>
      <vt:lpstr>Should we have a baby?</vt:lpstr>
      <vt:lpstr>Virtues of Periodic Abstinence</vt:lpstr>
      <vt:lpstr>PowerPoint Presentation</vt:lpstr>
      <vt:lpstr>The Beauty of God’s Design</vt:lpstr>
      <vt:lpstr>Take a Break!</vt:lpstr>
      <vt:lpstr>PowerPoint Presentation</vt:lpstr>
      <vt:lpstr>What is NFP?</vt:lpstr>
      <vt:lpstr>Achieving Pregnancy</vt:lpstr>
      <vt:lpstr>Who Can Use NFP?</vt:lpstr>
      <vt:lpstr>NFP works by…</vt:lpstr>
      <vt:lpstr>Develop Fertility Awareness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NFP is not Contraceptive</vt:lpstr>
      <vt:lpstr>Types of Contraception</vt:lpstr>
      <vt:lpstr>What’s The Difference?</vt:lpstr>
      <vt:lpstr>What’s The Difference?</vt:lpstr>
      <vt:lpstr>What’s The Difference?</vt:lpstr>
      <vt:lpstr>What’s The Difference?</vt:lpstr>
      <vt:lpstr>Methods of NFP available in Diocese of Phoenix</vt:lpstr>
      <vt:lpstr>PowerPoint Presentation</vt:lpstr>
      <vt:lpstr>PowerPoint Presentation</vt:lpstr>
      <vt:lpstr>PowerPoint Presentation</vt:lpstr>
      <vt:lpstr>PowerPoint Presentation</vt:lpstr>
      <vt:lpstr>NFP Respects Marital Love</vt:lpstr>
      <vt:lpstr>NFP Class Series</vt:lpstr>
      <vt:lpstr>Sign Up to Learn!</vt:lpstr>
    </vt:vector>
  </TitlesOfParts>
  <Company>Natural Family Planning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One: Overview</dc:title>
  <dc:creator>Natural Family Planning</dc:creator>
  <cp:lastModifiedBy>Leonard, Cindy</cp:lastModifiedBy>
  <cp:revision>277</cp:revision>
  <dcterms:created xsi:type="dcterms:W3CDTF">2002-06-25T22:19:12Z</dcterms:created>
  <dcterms:modified xsi:type="dcterms:W3CDTF">2017-03-30T18:29:59Z</dcterms:modified>
</cp:coreProperties>
</file>