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3" r:id="rId17"/>
    <p:sldId id="271" r:id="rId18"/>
    <p:sldId id="272" r:id="rId19"/>
    <p:sldId id="274" r:id="rId20"/>
    <p:sldId id="275" r:id="rId21"/>
    <p:sldId id="276" r:id="rId22"/>
    <p:sldId id="281" r:id="rId23"/>
    <p:sldId id="277" r:id="rId24"/>
    <p:sldId id="278" r:id="rId25"/>
    <p:sldId id="282" r:id="rId26"/>
    <p:sldId id="280"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17"/>
  </p:normalViewPr>
  <p:slideViewPr>
    <p:cSldViewPr snapToGrid="0" snapToObjects="1">
      <p:cViewPr varScale="1">
        <p:scale>
          <a:sx n="68" d="100"/>
          <a:sy n="68" d="100"/>
        </p:scale>
        <p:origin x="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38DA4-FE04-8C46-A475-825A9123D689}"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DE715-E181-3A4E-BCA4-3912D9C1887A}" type="slidenum">
              <a:rPr lang="en-US" smtClean="0"/>
              <a:t>‹#›</a:t>
            </a:fld>
            <a:endParaRPr lang="en-US"/>
          </a:p>
        </p:txBody>
      </p:sp>
    </p:spTree>
    <p:extLst>
      <p:ext uri="{BB962C8B-B14F-4D97-AF65-F5344CB8AC3E}">
        <p14:creationId xmlns:p14="http://schemas.microsoft.com/office/powerpoint/2010/main" val="173037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DEE8D61-DEEF-FF4E-82B1-A847281F4ED8}" type="slidenum">
              <a:rPr lang="en-US" altLang="en-US" sz="1200"/>
              <a:pPr/>
              <a:t>25</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13156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vatican.va/content/francesco/en/apost_exhortations/documents/papa-francesco_esortazione-ap_20131124_evangelii-gaudium.html#_ftn12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vatican.va/content/francesco/en/apost_exhortations/documents/papa-francesco_esortazione-ap_20131124_evangelii-gaudium.html#_ftn131" TargetMode="External"/><Relationship Id="rId2" Type="http://schemas.openxmlformats.org/officeDocument/2006/relationships/hyperlink" Target="http://www.vatican.va/content/francesco/en/apost_exhortations/documents/papa-francesco_esortazione-ap_20131124_evangelii-gaudium.html#_ftn130" TargetMode="External"/><Relationship Id="rId1" Type="http://schemas.openxmlformats.org/officeDocument/2006/relationships/slideLayout" Target="../slideLayouts/slideLayout2.xml"/><Relationship Id="rId4" Type="http://schemas.openxmlformats.org/officeDocument/2006/relationships/hyperlink" Target="http://www.vatican.va/content/francesco/en/apost_exhortations/documents/papa-francesco_esortazione-ap_20131124_evangelii-gaudium.html#_ftn132"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vatican.va/content/francesco/en/apost_exhortations/documents/papa-francesco_esortazione-ap_20131124_evangelii-gaudium.html#_ftn13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Way of Beauty, </a:t>
            </a:r>
            <a:br>
              <a:rPr lang="en-US" dirty="0"/>
            </a:br>
            <a:r>
              <a:rPr lang="en-US" dirty="0"/>
              <a:t>Via PULCHRITUDINIS</a:t>
            </a:r>
            <a:br>
              <a:rPr lang="en-US" dirty="0"/>
            </a:br>
            <a:endParaRPr lang="en-US" dirty="0"/>
          </a:p>
        </p:txBody>
      </p:sp>
      <p:sp>
        <p:nvSpPr>
          <p:cNvPr id="3" name="Subtitle 2"/>
          <p:cNvSpPr>
            <a:spLocks noGrp="1"/>
          </p:cNvSpPr>
          <p:nvPr>
            <p:ph type="subTitle" idx="1"/>
          </p:nvPr>
        </p:nvSpPr>
        <p:spPr/>
        <p:txBody>
          <a:bodyPr/>
          <a:lstStyle/>
          <a:p>
            <a:r>
              <a:rPr lang="en-US" dirty="0"/>
              <a:t>Diocese of Phoenix</a:t>
            </a:r>
          </a:p>
        </p:txBody>
      </p:sp>
    </p:spTree>
    <p:extLst>
      <p:ext uri="{BB962C8B-B14F-4D97-AF65-F5344CB8AC3E}">
        <p14:creationId xmlns:p14="http://schemas.microsoft.com/office/powerpoint/2010/main" val="132995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362279" cy="4262507"/>
          </a:xfrm>
        </p:spPr>
        <p:txBody>
          <a:bodyPr>
            <a:normAutofit/>
          </a:bodyPr>
          <a:lstStyle/>
          <a:p>
            <a:r>
              <a:rPr lang="en-US" sz="2800" dirty="0"/>
              <a:t>The theme of beauty is decisive for a discourse on art. It was already present when I stressed God's delighted gaze upon creation. In perceiving that all he had created was good, God saw that it was beautiful as well.(4) The link between good and beautiful stirs fruitful reflection. In a certain sense, beauty is the visible form of the good, just as the good is the metaphysical condition of beauty. This was well understood by the Greeks who, by fusing the two concepts, coined a term which embraces both: </a:t>
            </a:r>
            <a:r>
              <a:rPr lang="en-US" sz="2800" dirty="0" err="1"/>
              <a:t>kalokagathía</a:t>
            </a:r>
            <a:r>
              <a:rPr lang="en-US" sz="2800" dirty="0"/>
              <a:t>, or beauty-goodness. On this point Plato writes: “The power of the Good has taken refuge in the nature of the Beautiful”.</a:t>
            </a:r>
          </a:p>
        </p:txBody>
      </p:sp>
    </p:spTree>
    <p:extLst>
      <p:ext uri="{BB962C8B-B14F-4D97-AF65-F5344CB8AC3E}">
        <p14:creationId xmlns:p14="http://schemas.microsoft.com/office/powerpoint/2010/main" val="207139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7974" y="1941345"/>
            <a:ext cx="11488888" cy="4684538"/>
          </a:xfrm>
        </p:spPr>
        <p:txBody>
          <a:bodyPr>
            <a:normAutofit fontScale="92500" lnSpcReduction="10000"/>
          </a:bodyPr>
          <a:lstStyle/>
          <a:p>
            <a:pPr marL="0" indent="0">
              <a:buNone/>
            </a:pPr>
            <a:r>
              <a:rPr lang="en-US" sz="2400" dirty="0"/>
              <a:t>16. On the threshold of the Third Millennium, my hope for all of you who are artists is that you will have an especially intense experience of creative inspiration. May the beauty which you pass on to generations still to come be such that it will stir them to wonder! Faced with the sacredness of life and of the human person, and before the marvels of the universe, wonder is the only appropriate attitude.</a:t>
            </a:r>
          </a:p>
          <a:p>
            <a:pPr marL="0" indent="0">
              <a:buNone/>
            </a:pPr>
            <a:r>
              <a:rPr lang="en-US" sz="2400" dirty="0"/>
              <a:t>From this wonder there can come that enthusiasm of which </a:t>
            </a:r>
            <a:r>
              <a:rPr lang="en-US" sz="2400" dirty="0" err="1"/>
              <a:t>Norwid</a:t>
            </a:r>
            <a:r>
              <a:rPr lang="en-US" sz="2400" dirty="0"/>
              <a:t> spoke in the poem to which I referred earlier. People of today and tomorrow need this enthusiasm if they are to meet and master the crucial challenges which stand before us. Thanks to this enthusiasm, humanity, every time it loses its way, will be able to lift itself up and set out again on the right path. In this sense it has been said with profound insight that “beauty will save the world”.(25)</a:t>
            </a:r>
          </a:p>
          <a:p>
            <a:pPr marL="0" indent="0">
              <a:buNone/>
            </a:pPr>
            <a:r>
              <a:rPr lang="en-US" sz="2400" dirty="0"/>
              <a:t>Beauty is a key to the mystery and a call to transcendence. It is an invitation to </a:t>
            </a:r>
            <a:r>
              <a:rPr lang="en-US" sz="2400" dirty="0" err="1"/>
              <a:t>savour</a:t>
            </a:r>
            <a:r>
              <a:rPr lang="en-US" sz="2400" dirty="0"/>
              <a:t> life and to dream of the future. That is why the beauty of created things can never fully satisfy. It stirs that hidden nostalgia for God which a lover of beauty like Saint Augustine could express in incomparable terms: “Late have I loved you, beauty so old and so new: late have I loved you!”.(26)</a:t>
            </a:r>
          </a:p>
          <a:p>
            <a:endParaRPr lang="en-US" dirty="0"/>
          </a:p>
        </p:txBody>
      </p:sp>
    </p:spTree>
    <p:extLst>
      <p:ext uri="{BB962C8B-B14F-4D97-AF65-F5344CB8AC3E}">
        <p14:creationId xmlns:p14="http://schemas.microsoft.com/office/powerpoint/2010/main" val="129952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Evangeliium</a:t>
            </a:r>
            <a:r>
              <a:rPr lang="en-US" dirty="0"/>
              <a:t> </a:t>
            </a:r>
            <a:r>
              <a:rPr lang="en-US" dirty="0" err="1"/>
              <a:t>Gaudium</a:t>
            </a:r>
            <a:r>
              <a:rPr lang="en-US" dirty="0"/>
              <a:t> </a:t>
            </a:r>
            <a:r>
              <a:rPr lang="mr-IN" dirty="0"/>
              <a:t>–</a:t>
            </a:r>
            <a:r>
              <a:rPr lang="en-US" dirty="0"/>
              <a:t> Pope Francis</a:t>
            </a:r>
          </a:p>
        </p:txBody>
      </p:sp>
      <p:sp>
        <p:nvSpPr>
          <p:cNvPr id="3" name="Content Placeholder 2"/>
          <p:cNvSpPr>
            <a:spLocks noGrp="1"/>
          </p:cNvSpPr>
          <p:nvPr>
            <p:ph idx="1"/>
          </p:nvPr>
        </p:nvSpPr>
        <p:spPr/>
        <p:txBody>
          <a:bodyPr>
            <a:normAutofit lnSpcReduction="10000"/>
          </a:bodyPr>
          <a:lstStyle/>
          <a:p>
            <a:pPr marL="0" indent="0">
              <a:buNone/>
            </a:pPr>
            <a:r>
              <a:rPr lang="en-US" sz="3200" dirty="0"/>
              <a:t>167. Every form of catechesis would do well to attend to the “way of beauty” (</a:t>
            </a:r>
            <a:r>
              <a:rPr lang="en-US" sz="3200" i="1" dirty="0"/>
              <a:t>via </a:t>
            </a:r>
            <a:r>
              <a:rPr lang="en-US" sz="3200" i="1" dirty="0" err="1"/>
              <a:t>pulchritudinis</a:t>
            </a:r>
            <a:r>
              <a:rPr lang="en-US" sz="3200" dirty="0"/>
              <a:t>).</a:t>
            </a:r>
            <a:r>
              <a:rPr lang="en-US" sz="3200" dirty="0">
                <a:hlinkClick r:id="rId2"/>
              </a:rPr>
              <a:t>[129]</a:t>
            </a:r>
            <a:r>
              <a:rPr lang="en-US" sz="3200" dirty="0"/>
              <a:t> Proclaiming Christ means showing that to believe in and to follow him is not only something right and true, but also something beautiful, capable of filling life with new </a:t>
            </a:r>
            <a:r>
              <a:rPr lang="en-US" sz="3200" dirty="0" err="1"/>
              <a:t>splendour</a:t>
            </a:r>
            <a:r>
              <a:rPr lang="en-US" sz="3200" dirty="0"/>
              <a:t> and profound joy, even in the midst of difficulties. Every expression of true beauty can thus be acknowledged as a path leading to an encounter with the Lord Jesus. </a:t>
            </a:r>
          </a:p>
        </p:txBody>
      </p:sp>
    </p:spTree>
    <p:extLst>
      <p:ext uri="{BB962C8B-B14F-4D97-AF65-F5344CB8AC3E}">
        <p14:creationId xmlns:p14="http://schemas.microsoft.com/office/powerpoint/2010/main" val="121983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3896" y="1885071"/>
            <a:ext cx="11216912" cy="4684541"/>
          </a:xfrm>
        </p:spPr>
        <p:txBody>
          <a:bodyPr>
            <a:normAutofit/>
          </a:bodyPr>
          <a:lstStyle/>
          <a:p>
            <a:pPr marL="0" indent="0">
              <a:buNone/>
            </a:pPr>
            <a:r>
              <a:rPr lang="en-US" sz="2200" dirty="0"/>
              <a:t>This has nothing to do with fostering an aesthetic relativism</a:t>
            </a:r>
            <a:r>
              <a:rPr lang="en-US" sz="2200" dirty="0">
                <a:hlinkClick r:id="rId2"/>
              </a:rPr>
              <a:t>[130]</a:t>
            </a:r>
            <a:r>
              <a:rPr lang="en-US" sz="2200" dirty="0"/>
              <a:t> which would downplay the inseparable bond between truth, goodness and beauty, but rather a renewed esteem for beauty as a means of touching the human heart and enabling the truth and goodness of the Risen Christ to radiate within it. If, as Saint Augustine says, we love only that which is beautiful,</a:t>
            </a:r>
            <a:r>
              <a:rPr lang="en-US" sz="2200" dirty="0">
                <a:hlinkClick r:id="rId3"/>
              </a:rPr>
              <a:t>[131]</a:t>
            </a:r>
            <a:r>
              <a:rPr lang="en-US" sz="2200" dirty="0"/>
              <a:t> the incarnate Son, as the revelation of infinite beauty, is supremely lovable and draws us to himself with bonds of love. So a formation in the </a:t>
            </a:r>
            <a:r>
              <a:rPr lang="en-US" sz="2200" i="1" dirty="0"/>
              <a:t>via </a:t>
            </a:r>
            <a:r>
              <a:rPr lang="en-US" sz="2200" i="1" dirty="0" err="1"/>
              <a:t>pulchritudinis</a:t>
            </a:r>
            <a:r>
              <a:rPr lang="en-US" sz="2200" dirty="0"/>
              <a:t> ought to be part of our effort to pass on the faith. Each particular Church should encourage the use of the arts in evangelization, building on the treasures of the past but also drawing upon the wide variety of contemporary expressions so as to transmit the faith in a new “language of parables”.</a:t>
            </a:r>
            <a:r>
              <a:rPr lang="en-US" sz="2200" dirty="0">
                <a:hlinkClick r:id="rId4"/>
              </a:rPr>
              <a:t>[132]</a:t>
            </a:r>
            <a:r>
              <a:rPr lang="en-US" sz="2200" dirty="0"/>
              <a:t> We must be bold enough to discover new signs and new symbols, new flesh to embody and communicate the word, and different forms of beauty which are valued in different cultural settings, including those unconventional modes of beauty which may mean little to the evangelizers, yet prove particularly attractive for others.</a:t>
            </a:r>
            <a:endParaRPr lang="en-US" dirty="0"/>
          </a:p>
        </p:txBody>
      </p:sp>
    </p:spTree>
    <p:extLst>
      <p:ext uri="{BB962C8B-B14F-4D97-AF65-F5344CB8AC3E}">
        <p14:creationId xmlns:p14="http://schemas.microsoft.com/office/powerpoint/2010/main" val="187021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412613"/>
            <a:ext cx="11179399" cy="4206236"/>
          </a:xfrm>
        </p:spPr>
        <p:txBody>
          <a:bodyPr>
            <a:noAutofit/>
          </a:bodyPr>
          <a:lstStyle/>
          <a:p>
            <a:pPr marL="0" indent="0">
              <a:buNone/>
            </a:pPr>
            <a:r>
              <a:rPr lang="en-US" sz="2800" dirty="0"/>
              <a:t>Each particular Church should encourage the use of the arts in evangelization, building on the treasures of the past but also drawing upon the wide variety of contemporary expressions so as to transmit the faith in a new “language of parables”.</a:t>
            </a:r>
            <a:r>
              <a:rPr lang="en-US" sz="2800" dirty="0">
                <a:hlinkClick r:id="rId2"/>
              </a:rPr>
              <a:t>[132]</a:t>
            </a:r>
            <a:r>
              <a:rPr lang="en-US" sz="2800" dirty="0"/>
              <a:t> We must be bold enough to discover new signs and new symbols, new flesh to embody and communicate the word, and different forms of beauty which are valued in different cultural settings, including those unconventional modes of beauty which may mean little to the evangelizers, yet prove particularly attractive for others.</a:t>
            </a:r>
            <a:br>
              <a:rPr lang="en-US" sz="2800" dirty="0"/>
            </a:br>
            <a:endParaRPr lang="en-US" sz="2800" dirty="0"/>
          </a:p>
          <a:p>
            <a:endParaRPr lang="en-US" sz="2800" dirty="0"/>
          </a:p>
        </p:txBody>
      </p:sp>
    </p:spTree>
    <p:extLst>
      <p:ext uri="{BB962C8B-B14F-4D97-AF65-F5344CB8AC3E}">
        <p14:creationId xmlns:p14="http://schemas.microsoft.com/office/powerpoint/2010/main" val="5852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Pope Benedict XVI</a:t>
            </a:r>
          </a:p>
        </p:txBody>
      </p:sp>
      <p:sp>
        <p:nvSpPr>
          <p:cNvPr id="3" name="Content Placeholder 2"/>
          <p:cNvSpPr>
            <a:spLocks noGrp="1"/>
          </p:cNvSpPr>
          <p:nvPr>
            <p:ph idx="1"/>
          </p:nvPr>
        </p:nvSpPr>
        <p:spPr>
          <a:xfrm>
            <a:off x="478302" y="3088015"/>
            <a:ext cx="11577709" cy="3678303"/>
          </a:xfrm>
        </p:spPr>
        <p:txBody>
          <a:bodyPr>
            <a:normAutofit lnSpcReduction="10000"/>
          </a:bodyPr>
          <a:lstStyle/>
          <a:p>
            <a:endParaRPr lang="en-US" dirty="0"/>
          </a:p>
          <a:p>
            <a:endParaRPr lang="en-US" dirty="0"/>
          </a:p>
          <a:p>
            <a:pPr marL="0" indent="0">
              <a:buNone/>
            </a:pPr>
            <a:r>
              <a:rPr lang="en-US" sz="2400" dirty="0"/>
              <a:t>One could say that the artistic patrimony of Vatican City constitutes a kind of great “parable” through which the Pope speaks to men and women of every part of the world, and so from many cultures and religions, people who might never read one of his Discourses or Homilies. This brings to mind what Jesus said to his disciples: to you the secret of the Kingdom of God has been given, but to those on the “outside” everything is said “in parables” (Mk 4:10-12). The language of art is a language of parables, endowed with a special universal openness: the “via </a:t>
            </a:r>
            <a:r>
              <a:rPr lang="en-US" sz="2400" dirty="0" err="1"/>
              <a:t>Pulchritudinis</a:t>
            </a:r>
            <a:r>
              <a:rPr lang="en-US" sz="2400" dirty="0"/>
              <a:t>” is a path to guide the mind and the heart to the Eternal, to elevate them to the heights of God.</a:t>
            </a:r>
          </a:p>
        </p:txBody>
      </p:sp>
      <p:sp>
        <p:nvSpPr>
          <p:cNvPr id="4" name="Rectangle 3"/>
          <p:cNvSpPr/>
          <p:nvPr/>
        </p:nvSpPr>
        <p:spPr>
          <a:xfrm>
            <a:off x="2913681" y="1715956"/>
            <a:ext cx="6230319" cy="2308324"/>
          </a:xfrm>
          <a:prstGeom prst="rect">
            <a:avLst/>
          </a:prstGeom>
        </p:spPr>
        <p:txBody>
          <a:bodyPr wrap="square">
            <a:spAutoFit/>
          </a:bodyPr>
          <a:lstStyle/>
          <a:p>
            <a:pPr algn="ctr"/>
            <a:r>
              <a:rPr lang="en-US" sz="2400" dirty="0">
                <a:solidFill>
                  <a:srgbClr val="000000"/>
                </a:solidFill>
                <a:latin typeface="Tahoma" charset="0"/>
              </a:rPr>
              <a:t>SCREENING OF THE DOCUMENTARY FILM</a:t>
            </a:r>
            <a:br>
              <a:rPr lang="en-US" sz="2400" dirty="0">
                <a:solidFill>
                  <a:srgbClr val="000000"/>
                </a:solidFill>
                <a:latin typeface="Tahoma" charset="0"/>
              </a:rPr>
            </a:br>
            <a:r>
              <a:rPr lang="en-US" sz="2400" dirty="0">
                <a:solidFill>
                  <a:srgbClr val="000000"/>
                </a:solidFill>
                <a:latin typeface="Tahoma" charset="0"/>
              </a:rPr>
              <a:t>"ART AND FAITH - </a:t>
            </a:r>
            <a:r>
              <a:rPr lang="en-US" sz="2400" i="1" dirty="0">
                <a:solidFill>
                  <a:srgbClr val="000000"/>
                </a:solidFill>
                <a:latin typeface="Tahoma" charset="0"/>
              </a:rPr>
              <a:t>VIA PULCHRITUDINIS</a:t>
            </a:r>
            <a:r>
              <a:rPr lang="en-US" sz="2400" dirty="0">
                <a:solidFill>
                  <a:srgbClr val="000000"/>
                </a:solidFill>
                <a:latin typeface="Tahoma" charset="0"/>
              </a:rPr>
              <a:t>"</a:t>
            </a:r>
          </a:p>
          <a:p>
            <a:pPr algn="ctr"/>
            <a:r>
              <a:rPr lang="en-US" sz="2400" b="1" i="1" dirty="0">
                <a:solidFill>
                  <a:srgbClr val="000000"/>
                </a:solidFill>
                <a:latin typeface="Tahoma" charset="0"/>
              </a:rPr>
              <a:t>ADDRESS OF HIS HOLINESS POPE BENEDICT XVI</a:t>
            </a:r>
            <a:endParaRPr lang="en-US" sz="2400" dirty="0">
              <a:solidFill>
                <a:srgbClr val="000000"/>
              </a:solidFill>
              <a:latin typeface="Tahoma" charset="0"/>
            </a:endParaRPr>
          </a:p>
          <a:p>
            <a:pPr algn="ctr"/>
            <a:r>
              <a:rPr lang="en-US" sz="2400" i="1" dirty="0">
                <a:solidFill>
                  <a:srgbClr val="000000"/>
                </a:solidFill>
                <a:latin typeface="Tahoma" charset="0"/>
              </a:rPr>
              <a:t>Paul VI Audience Hall</a:t>
            </a:r>
            <a:br>
              <a:rPr lang="en-US" sz="2400" i="1" dirty="0">
                <a:solidFill>
                  <a:srgbClr val="000000"/>
                </a:solidFill>
                <a:latin typeface="Tahoma" charset="0"/>
              </a:rPr>
            </a:br>
            <a:r>
              <a:rPr lang="en-US" sz="2400" i="1" dirty="0">
                <a:solidFill>
                  <a:srgbClr val="000000"/>
                </a:solidFill>
                <a:latin typeface="Tahoma" charset="0"/>
              </a:rPr>
              <a:t>Thursday, 25 October 2012</a:t>
            </a:r>
            <a:endParaRPr lang="en-US" sz="2400" b="0" i="0" u="none" strike="noStrike" dirty="0">
              <a:solidFill>
                <a:srgbClr val="000000"/>
              </a:solidFill>
              <a:effectLst/>
              <a:latin typeface="Tahoma" charset="0"/>
            </a:endParaRPr>
          </a:p>
        </p:txBody>
      </p:sp>
    </p:spTree>
    <p:extLst>
      <p:ext uri="{BB962C8B-B14F-4D97-AF65-F5344CB8AC3E}">
        <p14:creationId xmlns:p14="http://schemas.microsoft.com/office/powerpoint/2010/main" val="7766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249737" cy="4304710"/>
          </a:xfrm>
        </p:spPr>
        <p:txBody>
          <a:bodyPr>
            <a:normAutofit/>
          </a:bodyPr>
          <a:lstStyle/>
          <a:p>
            <a:pPr marL="0" indent="0">
              <a:buNone/>
            </a:pPr>
            <a:r>
              <a:rPr lang="en-US" sz="2800" dirty="0"/>
              <a:t>I much appreciated the fact the film repeatedly refers to the Roman Pontiffs’ commitment to the preservation and promotion of the artistic patrimony; and also, in today’s age, to the renewed dialogue of the Church with artists. The Vatican Museums Collection of Modern Religious Art is a practical example of this fruitful dialogue. But this is not all. The entire great body of the Vatican Museums — which is actually a living reality — also possesses what could be called an “evangelizing” dimension! And we see, that these works on display depend upon work that is not seen, that is totally indispensable for their best preservation and display.</a:t>
            </a:r>
          </a:p>
        </p:txBody>
      </p:sp>
    </p:spTree>
    <p:extLst>
      <p:ext uri="{BB962C8B-B14F-4D97-AF65-F5344CB8AC3E}">
        <p14:creationId xmlns:p14="http://schemas.microsoft.com/office/powerpoint/2010/main" val="81751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a:t>Art and faith: a combination that has accompanied the Church and the Holy See for 2,000 years, a combination that still today we must value more in our commitment to the men and women of our time to proclaim the Gospel, to proclaim the God who is Beauty and infinite Love. </a:t>
            </a:r>
          </a:p>
          <a:p>
            <a:pPr marL="0" indent="0">
              <a:buNone/>
            </a:pPr>
            <a:br>
              <a:rPr lang="en-US" dirty="0"/>
            </a:br>
            <a:endParaRPr lang="en-US" dirty="0"/>
          </a:p>
        </p:txBody>
      </p:sp>
    </p:spTree>
    <p:extLst>
      <p:ext uri="{BB962C8B-B14F-4D97-AF65-F5344CB8AC3E}">
        <p14:creationId xmlns:p14="http://schemas.microsoft.com/office/powerpoint/2010/main" val="43542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ea typeface="ＭＳ Ｐゴシック" charset="-128"/>
              </a:rPr>
              <a:t>The Beauty of Holiness and the Holiness of Beauty </a:t>
            </a:r>
            <a:br>
              <a:rPr lang="en-US" altLang="en-US" dirty="0">
                <a:solidFill>
                  <a:srgbClr val="FFFFFF"/>
                </a:solidFill>
                <a:ea typeface="ＭＳ Ｐゴシック" charset="-128"/>
              </a:rPr>
            </a:br>
            <a:endParaRPr lang="en-US" dirty="0"/>
          </a:p>
        </p:txBody>
      </p:sp>
      <p:sp>
        <p:nvSpPr>
          <p:cNvPr id="3" name="Content Placeholder 2"/>
          <p:cNvSpPr>
            <a:spLocks noGrp="1"/>
          </p:cNvSpPr>
          <p:nvPr>
            <p:ph idx="1"/>
          </p:nvPr>
        </p:nvSpPr>
        <p:spPr/>
        <p:txBody>
          <a:bodyPr>
            <a:normAutofit/>
          </a:bodyPr>
          <a:lstStyle/>
          <a:p>
            <a:pPr>
              <a:buFontTx/>
              <a:buNone/>
            </a:pPr>
            <a:r>
              <a:rPr lang="en-US" altLang="en-US" sz="2800" dirty="0">
                <a:solidFill>
                  <a:schemeClr val="tx1"/>
                </a:solidFill>
                <a:latin typeface="Cambria" charset="0"/>
                <a:ea typeface="ＭＳ Ｐゴシック" charset="-128"/>
              </a:rPr>
              <a:t>First, taking my inspiration from Hans </a:t>
            </a:r>
            <a:r>
              <a:rPr lang="en-US" altLang="en-US" sz="2800" dirty="0" err="1">
                <a:solidFill>
                  <a:schemeClr val="tx1"/>
                </a:solidFill>
                <a:latin typeface="Cambria" charset="0"/>
                <a:ea typeface="ＭＳ Ｐゴシック" charset="-128"/>
              </a:rPr>
              <a:t>Urs</a:t>
            </a:r>
            <a:r>
              <a:rPr lang="en-US" altLang="en-US" sz="2800" dirty="0">
                <a:solidFill>
                  <a:schemeClr val="tx1"/>
                </a:solidFill>
                <a:latin typeface="Cambria" charset="0"/>
                <a:ea typeface="ＭＳ Ｐゴシック" charset="-128"/>
              </a:rPr>
              <a:t> von Balthasar, I want to expound a </a:t>
            </a:r>
            <a:r>
              <a:rPr lang="ja-JP" altLang="en-US" sz="2800" dirty="0">
                <a:solidFill>
                  <a:schemeClr val="tx1"/>
                </a:solidFill>
                <a:latin typeface="Cambria" charset="0"/>
                <a:ea typeface="ＭＳ Ｐゴシック" charset="-128"/>
              </a:rPr>
              <a:t>‘</a:t>
            </a:r>
            <a:r>
              <a:rPr lang="en-US" altLang="ja-JP" sz="2800" dirty="0">
                <a:solidFill>
                  <a:schemeClr val="tx1"/>
                </a:solidFill>
                <a:latin typeface="Cambria" charset="0"/>
                <a:ea typeface="ＭＳ Ｐゴシック" charset="-128"/>
              </a:rPr>
              <a:t>theological aesthetic</a:t>
            </a:r>
            <a:r>
              <a:rPr lang="ja-JP" altLang="en-US" sz="2800" dirty="0">
                <a:solidFill>
                  <a:schemeClr val="tx1"/>
                </a:solidFill>
                <a:latin typeface="Cambria" charset="0"/>
                <a:ea typeface="ＭＳ Ｐゴシック" charset="-128"/>
              </a:rPr>
              <a:t>’</a:t>
            </a:r>
            <a:r>
              <a:rPr lang="en-US" altLang="ja-JP" sz="2800" dirty="0">
                <a:solidFill>
                  <a:schemeClr val="tx1"/>
                </a:solidFill>
                <a:latin typeface="Cambria" charset="0"/>
                <a:ea typeface="ＭＳ Ｐゴシック" charset="-128"/>
              </a:rPr>
              <a:t> of Christian sanctity of art…</a:t>
            </a:r>
          </a:p>
          <a:p>
            <a:pPr>
              <a:buFontTx/>
              <a:buNone/>
            </a:pPr>
            <a:r>
              <a:rPr lang="en-US" altLang="en-US" sz="2800" dirty="0">
                <a:solidFill>
                  <a:schemeClr val="tx1"/>
                </a:solidFill>
                <a:latin typeface="Cambria" charset="0"/>
                <a:ea typeface="ＭＳ Ｐゴシック" charset="-128"/>
              </a:rPr>
              <a:t>     I am not trying to reduce the Creed to subjective impressions of beauty, to pretty poetry and suggestive symbols, but to perceive-through holy men and holy images-the objective glory of divinely revealed truth.</a:t>
            </a:r>
          </a:p>
          <a:p>
            <a:pPr>
              <a:buFontTx/>
              <a:buNone/>
            </a:pPr>
            <a:r>
              <a:rPr lang="en-US" altLang="en-US" sz="2800" dirty="0">
                <a:solidFill>
                  <a:schemeClr val="tx1"/>
                </a:solidFill>
                <a:latin typeface="Cambria" charset="0"/>
                <a:ea typeface="ＭＳ Ｐゴシック" charset="-128"/>
              </a:rPr>
              <a:t>                                          John </a:t>
            </a:r>
            <a:r>
              <a:rPr lang="en-US" altLang="en-US" sz="2800" dirty="0" err="1">
                <a:solidFill>
                  <a:schemeClr val="tx1"/>
                </a:solidFill>
                <a:latin typeface="Cambria" charset="0"/>
                <a:ea typeface="ＭＳ Ｐゴシック" charset="-128"/>
              </a:rPr>
              <a:t>Saward</a:t>
            </a:r>
            <a:r>
              <a:rPr lang="en-US" altLang="en-US" sz="2800" dirty="0">
                <a:solidFill>
                  <a:schemeClr val="tx1"/>
                </a:solidFill>
                <a:latin typeface="Cambria" charset="0"/>
                <a:ea typeface="ＭＳ Ｐゴシック" charset="-128"/>
              </a:rPr>
              <a:t>, 22</a:t>
            </a:r>
            <a:endParaRPr lang="en-US" sz="2800" dirty="0">
              <a:solidFill>
                <a:schemeClr val="tx1"/>
              </a:solidFill>
            </a:endParaRPr>
          </a:p>
        </p:txBody>
      </p:sp>
    </p:spTree>
    <p:extLst>
      <p:ext uri="{BB962C8B-B14F-4D97-AF65-F5344CB8AC3E}">
        <p14:creationId xmlns:p14="http://schemas.microsoft.com/office/powerpoint/2010/main" val="173073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FontTx/>
              <a:buNone/>
            </a:pPr>
            <a:r>
              <a:rPr lang="en-US" altLang="en-US" sz="2400" dirty="0">
                <a:solidFill>
                  <a:schemeClr val="tx1"/>
                </a:solidFill>
                <a:latin typeface="Cambria" charset="0"/>
                <a:ea typeface="ＭＳ Ｐゴシック" charset="-128"/>
              </a:rPr>
              <a:t> </a:t>
            </a:r>
            <a:r>
              <a:rPr lang="en-US" altLang="en-US" sz="2800" dirty="0">
                <a:solidFill>
                  <a:schemeClr val="tx1"/>
                </a:solidFill>
                <a:latin typeface="Cambria" charset="0"/>
                <a:ea typeface="ＭＳ Ｐゴシック" charset="-128"/>
              </a:rPr>
              <a:t>To enliven dogmatic and pastoral theology with an infusion of hagiography and iconography</a:t>
            </a:r>
            <a:r>
              <a:rPr lang="ja-JP" altLang="en-US" sz="2800" dirty="0">
                <a:solidFill>
                  <a:schemeClr val="tx1"/>
                </a:solidFill>
                <a:latin typeface="Cambria" charset="0"/>
                <a:ea typeface="ＭＳ Ｐゴシック" charset="-128"/>
              </a:rPr>
              <a:t>‘</a:t>
            </a:r>
            <a:r>
              <a:rPr lang="en-US" altLang="ja-JP" sz="2800" dirty="0">
                <a:solidFill>
                  <a:schemeClr val="tx1"/>
                </a:solidFill>
                <a:latin typeface="Cambria" charset="0"/>
                <a:ea typeface="ＭＳ Ｐゴシック" charset="-128"/>
              </a:rPr>
              <a:t>the sanctity of the theologians gave the People of God a great a great confidence in their teaching.               </a:t>
            </a:r>
          </a:p>
          <a:p>
            <a:pPr algn="ctr">
              <a:buFontTx/>
              <a:buNone/>
            </a:pPr>
            <a:r>
              <a:rPr lang="en-US" altLang="en-US" sz="2800" dirty="0">
                <a:solidFill>
                  <a:schemeClr val="tx1"/>
                </a:solidFill>
                <a:latin typeface="Cambria" charset="0"/>
                <a:ea typeface="ＭＳ Ｐゴシック" charset="-128"/>
              </a:rPr>
              <a:t>     </a:t>
            </a:r>
            <a:r>
              <a:rPr lang="en-US" altLang="en-US" sz="2800" dirty="0" err="1">
                <a:solidFill>
                  <a:schemeClr val="tx1"/>
                </a:solidFill>
                <a:latin typeface="Cambria" charset="0"/>
                <a:ea typeface="ＭＳ Ｐゴシック" charset="-128"/>
              </a:rPr>
              <a:t>Saward</a:t>
            </a:r>
            <a:r>
              <a:rPr lang="en-US" altLang="en-US" sz="2800" dirty="0">
                <a:solidFill>
                  <a:schemeClr val="tx1"/>
                </a:solidFill>
                <a:latin typeface="Cambria" charset="0"/>
                <a:ea typeface="ＭＳ Ｐゴシック" charset="-128"/>
              </a:rPr>
              <a:t>, 24</a:t>
            </a:r>
            <a:endParaRPr lang="en-US" sz="2800" dirty="0">
              <a:solidFill>
                <a:schemeClr val="tx1"/>
              </a:solidFill>
            </a:endParaRPr>
          </a:p>
        </p:txBody>
      </p:sp>
    </p:spTree>
    <p:extLst>
      <p:ext uri="{BB962C8B-B14F-4D97-AF65-F5344CB8AC3E}">
        <p14:creationId xmlns:p14="http://schemas.microsoft.com/office/powerpoint/2010/main" val="174913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The phenomena of </a:t>
            </a:r>
            <a:r>
              <a:rPr lang="en-US" sz="2800" i="1" dirty="0"/>
              <a:t>new religiosity</a:t>
            </a:r>
            <a:r>
              <a:rPr lang="en-US" sz="2800" dirty="0"/>
              <a:t> and </a:t>
            </a:r>
            <a:r>
              <a:rPr lang="en-US" sz="2800" i="1" dirty="0"/>
              <a:t>emerging </a:t>
            </a:r>
            <a:r>
              <a:rPr lang="en-US" sz="2800" i="1" dirty="0" err="1"/>
              <a:t>spiritualities</a:t>
            </a:r>
            <a:r>
              <a:rPr lang="en-US" sz="2800" dirty="0"/>
              <a:t> spreading across the world are a major challenge for the new </a:t>
            </a:r>
            <a:r>
              <a:rPr lang="en-US" sz="2800" dirty="0" err="1"/>
              <a:t>evangelisation</a:t>
            </a:r>
            <a:r>
              <a:rPr lang="en-US" sz="2800" dirty="0"/>
              <a:t>. They pretend to meet the spiritual, emotive and psychological needs of our contemporaries better than the Church and traditional religious formats. Through syncretistic and esoteric practices they touch the sparks of emotion in people in a communitarian and pseudo-religious dynamic that often stifles them, or deprives them of their liberty and their dignity.  Pontifical Council for Culture 2</a:t>
            </a:r>
          </a:p>
        </p:txBody>
      </p:sp>
    </p:spTree>
    <p:extLst>
      <p:ext uri="{BB962C8B-B14F-4D97-AF65-F5344CB8AC3E}">
        <p14:creationId xmlns:p14="http://schemas.microsoft.com/office/powerpoint/2010/main" val="109851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5"/>
            <a:ext cx="11029615" cy="4360981"/>
          </a:xfrm>
        </p:spPr>
        <p:txBody>
          <a:bodyPr>
            <a:normAutofit lnSpcReduction="10000"/>
          </a:bodyPr>
          <a:lstStyle/>
          <a:p>
            <a:pPr marL="0" indent="0">
              <a:buNone/>
            </a:pPr>
            <a:r>
              <a:rPr lang="en-US" altLang="en-US" sz="3000" dirty="0">
                <a:solidFill>
                  <a:schemeClr val="tx1"/>
                </a:solidFill>
                <a:latin typeface="Cambria" charset="0"/>
                <a:ea typeface="ＭＳ Ｐゴシック" charset="-128"/>
              </a:rPr>
              <a:t>When Christian men are martyred, so is Christian art.  Iconoclasm did not die with the triumph of orthodoxy in 843.  In post-Reformation England, the burning and the breaking of holy beauty was the work not only of Cromwell</a:t>
            </a:r>
            <a:r>
              <a:rPr lang="ja-JP" altLang="en-US" sz="3000" dirty="0">
                <a:solidFill>
                  <a:schemeClr val="tx1"/>
                </a:solidFill>
                <a:latin typeface="Cambria" charset="0"/>
                <a:ea typeface="ＭＳ Ｐゴシック" charset="-128"/>
              </a:rPr>
              <a:t>’</a:t>
            </a:r>
            <a:r>
              <a:rPr lang="en-US" altLang="ja-JP" sz="3000" dirty="0">
                <a:solidFill>
                  <a:schemeClr val="tx1"/>
                </a:solidFill>
                <a:latin typeface="Cambria" charset="0"/>
                <a:ea typeface="ＭＳ Ｐゴシック" charset="-128"/>
              </a:rPr>
              <a:t>s soldiery in the seventeenth century but of Anglicanism</a:t>
            </a:r>
            <a:r>
              <a:rPr lang="ja-JP" altLang="en-US" sz="3000" dirty="0">
                <a:solidFill>
                  <a:schemeClr val="tx1"/>
                </a:solidFill>
                <a:latin typeface="Cambria" charset="0"/>
                <a:ea typeface="ＭＳ Ｐゴシック" charset="-128"/>
              </a:rPr>
              <a:t>’</a:t>
            </a:r>
            <a:r>
              <a:rPr lang="en-US" altLang="ja-JP" sz="3000" dirty="0">
                <a:solidFill>
                  <a:schemeClr val="tx1"/>
                </a:solidFill>
                <a:latin typeface="Cambria" charset="0"/>
                <a:ea typeface="ＭＳ Ｐゴシック" charset="-128"/>
              </a:rPr>
              <a:t>s founding fathers in the sixteenth…the iconoclasm of the English Reformers was more violent even then that of Calvin and Zwingli, who at least opposed the breaking of stained glass; but the in Injunctions of Edward VI in 1547, even imagery in windows was to be destroyed (</a:t>
            </a:r>
            <a:r>
              <a:rPr lang="en-US" altLang="ja-JP" sz="3000" dirty="0" err="1">
                <a:solidFill>
                  <a:schemeClr val="tx1"/>
                </a:solidFill>
                <a:latin typeface="Cambria" charset="0"/>
                <a:ea typeface="ＭＳ Ｐゴシック" charset="-128"/>
              </a:rPr>
              <a:t>Saward</a:t>
            </a:r>
            <a:r>
              <a:rPr lang="en-US" altLang="ja-JP" sz="3000" dirty="0">
                <a:solidFill>
                  <a:schemeClr val="tx1"/>
                </a:solidFill>
                <a:latin typeface="Cambria" charset="0"/>
                <a:ea typeface="ＭＳ Ｐゴシック" charset="-128"/>
              </a:rPr>
              <a:t> , 183).</a:t>
            </a:r>
            <a:endParaRPr lang="en-US" sz="3000" dirty="0">
              <a:solidFill>
                <a:schemeClr val="tx1"/>
              </a:solidFill>
            </a:endParaRPr>
          </a:p>
        </p:txBody>
      </p:sp>
    </p:spTree>
    <p:extLst>
      <p:ext uri="{BB962C8B-B14F-4D97-AF65-F5344CB8AC3E}">
        <p14:creationId xmlns:p14="http://schemas.microsoft.com/office/powerpoint/2010/main" val="84136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3" y="2477541"/>
            <a:ext cx="11029615" cy="3678303"/>
          </a:xfrm>
        </p:spPr>
        <p:txBody>
          <a:bodyPr>
            <a:normAutofit/>
          </a:bodyPr>
          <a:lstStyle/>
          <a:p>
            <a:pPr marL="0" indent="0">
              <a:buNone/>
            </a:pPr>
            <a:r>
              <a:rPr lang="en-US" altLang="en-US" sz="2800" dirty="0">
                <a:solidFill>
                  <a:schemeClr val="tx1"/>
                </a:solidFill>
                <a:latin typeface="Cambria" charset="0"/>
                <a:ea typeface="ＭＳ Ｐゴシック" charset="-128"/>
              </a:rPr>
              <a:t>The war on holy beauty in the England of Edward and Elizabeth was total war. To quote Mrs. Aston…’What started with monastic shrines and abused pilgrimage images, progressed to pictures and statues of all kinds, to church windows, to the crucifix, even to the cross itself.  From the removal of some images the issue became the annihilation of them all.  Images generated passionate feelings, and iconoclastic arguments were always several steps ahead of official enactments’. (Aston, England</a:t>
            </a:r>
            <a:r>
              <a:rPr lang="ja-JP" altLang="en-US" sz="2800" dirty="0">
                <a:solidFill>
                  <a:schemeClr val="tx1"/>
                </a:solidFill>
                <a:latin typeface="Cambria" charset="0"/>
                <a:ea typeface="ＭＳ Ｐゴシック" charset="-128"/>
              </a:rPr>
              <a:t>’</a:t>
            </a:r>
            <a:r>
              <a:rPr lang="en-US" altLang="ja-JP" sz="2800" dirty="0">
                <a:solidFill>
                  <a:schemeClr val="tx1"/>
                </a:solidFill>
                <a:latin typeface="Cambria" charset="0"/>
                <a:ea typeface="ＭＳ Ｐゴシック" charset="-128"/>
              </a:rPr>
              <a:t>s Iconoclasts, </a:t>
            </a:r>
            <a:r>
              <a:rPr lang="en-US" altLang="ja-JP" sz="2800" dirty="0" err="1">
                <a:solidFill>
                  <a:schemeClr val="tx1"/>
                </a:solidFill>
                <a:latin typeface="Cambria" charset="0"/>
                <a:ea typeface="ＭＳ Ｐゴシック" charset="-128"/>
              </a:rPr>
              <a:t>Saward</a:t>
            </a:r>
            <a:r>
              <a:rPr lang="en-US" altLang="ja-JP" sz="2800" dirty="0">
                <a:solidFill>
                  <a:schemeClr val="tx1"/>
                </a:solidFill>
                <a:latin typeface="Cambria" charset="0"/>
                <a:ea typeface="ＭＳ Ｐゴシック" charset="-128"/>
              </a:rPr>
              <a:t> 185).</a:t>
            </a:r>
            <a:endParaRPr lang="en-US" altLang="en-US" sz="2800" dirty="0">
              <a:solidFill>
                <a:schemeClr val="tx1"/>
              </a:solidFill>
              <a:latin typeface="Cambria" charset="0"/>
              <a:ea typeface="ＭＳ Ｐゴシック" charset="-128"/>
            </a:endParaRPr>
          </a:p>
          <a:p>
            <a:endParaRPr lang="en-US" sz="2400" dirty="0">
              <a:solidFill>
                <a:schemeClr val="tx1"/>
              </a:solidFill>
            </a:endParaRPr>
          </a:p>
        </p:txBody>
      </p:sp>
    </p:spTree>
    <p:extLst>
      <p:ext uri="{BB962C8B-B14F-4D97-AF65-F5344CB8AC3E}">
        <p14:creationId xmlns:p14="http://schemas.microsoft.com/office/powerpoint/2010/main" val="171503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r="67250"/>
          <a:stretch>
            <a:fillRect/>
          </a:stretch>
        </p:blipFill>
        <p:spPr bwMode="auto">
          <a:xfrm>
            <a:off x="2438400" y="2027275"/>
            <a:ext cx="3140990" cy="483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41876"/>
            <a:ext cx="3115159" cy="46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3"/>
          <p:cNvSpPr>
            <a:spLocks noGrp="1"/>
          </p:cNvSpPr>
          <p:nvPr>
            <p:ph type="title"/>
          </p:nvPr>
        </p:nvSpPr>
        <p:spPr>
          <a:xfrm>
            <a:off x="2209800" y="0"/>
            <a:ext cx="7772400" cy="1752600"/>
          </a:xfrm>
        </p:spPr>
        <p:txBody>
          <a:bodyPr/>
          <a:lstStyle/>
          <a:p>
            <a:r>
              <a:rPr lang="en-US" altLang="en-US" dirty="0">
                <a:solidFill>
                  <a:srgbClr val="FFFFFF"/>
                </a:solidFill>
                <a:latin typeface="Cambria" charset="0"/>
                <a:ea typeface="ＭＳ Ｐゴシック" charset="-128"/>
              </a:rPr>
              <a:t>Is art worth dying for?</a:t>
            </a:r>
          </a:p>
        </p:txBody>
      </p:sp>
      <p:sp>
        <p:nvSpPr>
          <p:cNvPr id="28677" name="Content Placeholder 4"/>
          <p:cNvSpPr>
            <a:spLocks noGrp="1"/>
          </p:cNvSpPr>
          <p:nvPr>
            <p:ph sz="half" idx="1"/>
          </p:nvPr>
        </p:nvSpPr>
        <p:spPr/>
        <p:txBody>
          <a:bodyPr/>
          <a:lstStyle/>
          <a:p>
            <a:endParaRPr lang="en-US" altLang="en-US" dirty="0">
              <a:latin typeface="Brush Script MT Italic" charset="0"/>
              <a:ea typeface="ＭＳ Ｐゴシック" charset="-128"/>
            </a:endParaRPr>
          </a:p>
        </p:txBody>
      </p:sp>
      <p:sp>
        <p:nvSpPr>
          <p:cNvPr id="28678" name="Content Placeholder 5"/>
          <p:cNvSpPr>
            <a:spLocks noGrp="1"/>
          </p:cNvSpPr>
          <p:nvPr>
            <p:ph sz="half" idx="2"/>
          </p:nvPr>
        </p:nvSpPr>
        <p:spPr/>
        <p:txBody>
          <a:bodyPr/>
          <a:lstStyle/>
          <a:p>
            <a:endParaRPr lang="en-US" altLang="en-US" dirty="0">
              <a:latin typeface="Brush Script MT Italic" charset="0"/>
              <a:ea typeface="ＭＳ Ｐゴシック" charset="-128"/>
            </a:endParaRPr>
          </a:p>
        </p:txBody>
      </p:sp>
    </p:spTree>
    <p:extLst>
      <p:ext uri="{BB962C8B-B14F-4D97-AF65-F5344CB8AC3E}">
        <p14:creationId xmlns:p14="http://schemas.microsoft.com/office/powerpoint/2010/main" val="158069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dirty="0"/>
              <a:t>The Catechism of the Catholic Church  2500</a:t>
            </a:r>
            <a:br>
              <a:rPr lang="en-US" dirty="0"/>
            </a:br>
            <a:endParaRPr lang="en-US" dirty="0"/>
          </a:p>
        </p:txBody>
      </p:sp>
      <p:sp>
        <p:nvSpPr>
          <p:cNvPr id="3" name="Content Placeholder 2"/>
          <p:cNvSpPr>
            <a:spLocks noGrp="1"/>
          </p:cNvSpPr>
          <p:nvPr>
            <p:ph idx="1"/>
          </p:nvPr>
        </p:nvSpPr>
        <p:spPr>
          <a:xfrm>
            <a:off x="906332" y="2007105"/>
            <a:ext cx="10606002" cy="5279960"/>
          </a:xfrm>
        </p:spPr>
        <p:txBody>
          <a:bodyPr>
            <a:noAutofit/>
          </a:bodyPr>
          <a:lstStyle/>
          <a:p>
            <a:pPr>
              <a:buFontTx/>
              <a:buNone/>
            </a:pPr>
            <a:r>
              <a:rPr lang="en-US" altLang="en-US" sz="2000" i="1" dirty="0">
                <a:solidFill>
                  <a:schemeClr val="tx1"/>
                </a:solidFill>
                <a:latin typeface="Cambria" charset="0"/>
                <a:ea typeface="ＭＳ Ｐゴシック" charset="-128"/>
              </a:rPr>
              <a:t>Catechism of the Catholic Church 2500</a:t>
            </a:r>
            <a:endParaRPr lang="en-US" altLang="en-US" sz="1600" dirty="0">
              <a:solidFill>
                <a:schemeClr val="tx1"/>
              </a:solidFill>
              <a:latin typeface="Cambria" charset="0"/>
              <a:ea typeface="ＭＳ Ｐゴシック" charset="-128"/>
            </a:endParaRPr>
          </a:p>
          <a:p>
            <a:pPr indent="0">
              <a:buFontTx/>
              <a:buNone/>
            </a:pPr>
            <a:r>
              <a:rPr lang="en-US" altLang="en-US" sz="2800" dirty="0">
                <a:solidFill>
                  <a:schemeClr val="tx1"/>
                </a:solidFill>
                <a:latin typeface="Cambria" charset="0"/>
                <a:ea typeface="ＭＳ Ｐゴシック" charset="-128"/>
              </a:rPr>
              <a:t>The practice of goodness is accompanied by spontaneous spiritual joy and moral beauty.  Likewise, truth carries with it the joy and splendor of spiritual beauty. Truth is beautiful in Itself.  Truth in words, the rational expression of the knowledge of created and uncreated reality, is necessary to man, who is endowed with intellect. But truth can also find the complementary forms of human expression, above all when it is a matter of evoking what is beyond words: the depths of the human heart, the exaltations of the soul, the mystery of God…</a:t>
            </a:r>
          </a:p>
          <a:p>
            <a:endParaRPr lang="en-US" sz="1600" dirty="0">
              <a:solidFill>
                <a:schemeClr val="tx1"/>
              </a:solidFill>
            </a:endParaRPr>
          </a:p>
        </p:txBody>
      </p:sp>
    </p:spTree>
    <p:extLst>
      <p:ext uri="{BB962C8B-B14F-4D97-AF65-F5344CB8AC3E}">
        <p14:creationId xmlns:p14="http://schemas.microsoft.com/office/powerpoint/2010/main" val="110225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029615" cy="4234372"/>
          </a:xfrm>
        </p:spPr>
        <p:txBody>
          <a:bodyPr>
            <a:normAutofit fontScale="92500"/>
          </a:bodyPr>
          <a:lstStyle/>
          <a:p>
            <a:pPr marL="0" indent="0" algn="ctr">
              <a:spcBef>
                <a:spcPts val="0"/>
              </a:spcBef>
              <a:spcAft>
                <a:spcPts val="0"/>
              </a:spcAft>
              <a:buFontTx/>
              <a:buNone/>
            </a:pPr>
            <a:r>
              <a:rPr lang="en-US" altLang="en-US" sz="3100" dirty="0">
                <a:solidFill>
                  <a:schemeClr val="tx1"/>
                </a:solidFill>
                <a:latin typeface="Cambria" charset="0"/>
                <a:ea typeface="ＭＳ Ｐゴシック" charset="-128"/>
              </a:rPr>
              <a:t>Even before revealing himself to man in words of truth, God reveals himself to him through the universal language of creation, </a:t>
            </a:r>
          </a:p>
          <a:p>
            <a:pPr marL="0" indent="0" algn="ctr">
              <a:spcBef>
                <a:spcPts val="0"/>
              </a:spcBef>
              <a:spcAft>
                <a:spcPts val="0"/>
              </a:spcAft>
              <a:buFontTx/>
              <a:buNone/>
            </a:pPr>
            <a:r>
              <a:rPr lang="en-US" altLang="en-US" sz="3100" dirty="0">
                <a:solidFill>
                  <a:schemeClr val="tx1"/>
                </a:solidFill>
                <a:latin typeface="Cambria" charset="0"/>
                <a:ea typeface="ＭＳ Ｐゴシック" charset="-128"/>
              </a:rPr>
              <a:t>the work of his Word, of his wisdom: the order and </a:t>
            </a:r>
          </a:p>
          <a:p>
            <a:pPr marL="0" indent="0" algn="ctr">
              <a:spcBef>
                <a:spcPts val="0"/>
              </a:spcBef>
              <a:spcAft>
                <a:spcPts val="0"/>
              </a:spcAft>
              <a:buFontTx/>
              <a:buNone/>
            </a:pPr>
            <a:r>
              <a:rPr lang="en-US" altLang="en-US" sz="3100" dirty="0">
                <a:solidFill>
                  <a:schemeClr val="tx1"/>
                </a:solidFill>
                <a:latin typeface="Cambria" charset="0"/>
                <a:ea typeface="ＭＳ Ｐゴシック" charset="-128"/>
              </a:rPr>
              <a:t>harmony of the cosmos – </a:t>
            </a:r>
          </a:p>
          <a:p>
            <a:pPr marL="0" indent="0" algn="ctr">
              <a:spcBef>
                <a:spcPts val="0"/>
              </a:spcBef>
              <a:spcAft>
                <a:spcPts val="0"/>
              </a:spcAft>
              <a:buFontTx/>
              <a:buNone/>
            </a:pPr>
            <a:r>
              <a:rPr lang="en-US" altLang="en-US" sz="3100" dirty="0">
                <a:solidFill>
                  <a:schemeClr val="tx1"/>
                </a:solidFill>
                <a:latin typeface="Cambria" charset="0"/>
                <a:ea typeface="ＭＳ Ｐゴシック" charset="-128"/>
              </a:rPr>
              <a:t>Which both the child and the scientist discover - "from the greatness and beauty of created things comes a corresponding perception</a:t>
            </a:r>
          </a:p>
          <a:p>
            <a:pPr marL="0" indent="0" algn="ctr">
              <a:spcBef>
                <a:spcPts val="0"/>
              </a:spcBef>
              <a:spcAft>
                <a:spcPts val="0"/>
              </a:spcAft>
              <a:buFontTx/>
              <a:buNone/>
            </a:pPr>
            <a:r>
              <a:rPr lang="en-US" altLang="en-US" sz="3100" dirty="0">
                <a:solidFill>
                  <a:schemeClr val="tx1"/>
                </a:solidFill>
                <a:latin typeface="Cambria" charset="0"/>
                <a:ea typeface="ＭＳ Ｐゴシック" charset="-128"/>
              </a:rPr>
              <a:t>of their Creator," " for the author of beauty created</a:t>
            </a:r>
          </a:p>
          <a:p>
            <a:pPr marL="0" indent="0" algn="ctr">
              <a:spcBef>
                <a:spcPts val="0"/>
              </a:spcBef>
              <a:spcAft>
                <a:spcPts val="0"/>
              </a:spcAft>
              <a:buFontTx/>
              <a:buNone/>
            </a:pPr>
            <a:r>
              <a:rPr lang="en-US" altLang="en-US" sz="3100" dirty="0">
                <a:solidFill>
                  <a:schemeClr val="tx1"/>
                </a:solidFill>
                <a:latin typeface="Cambria" charset="0"/>
                <a:ea typeface="ＭＳ Ｐゴシック" charset="-128"/>
              </a:rPr>
              <a:t>them.</a:t>
            </a:r>
            <a:r>
              <a:rPr lang="ja-JP" altLang="en-US" sz="3100" dirty="0">
                <a:solidFill>
                  <a:schemeClr val="tx1"/>
                </a:solidFill>
                <a:latin typeface="Cambria" charset="0"/>
                <a:ea typeface="ＭＳ Ｐゴシック" charset="-128"/>
              </a:rPr>
              <a:t>“</a:t>
            </a:r>
            <a:endParaRPr lang="en-US" altLang="en-US" sz="3100" dirty="0">
              <a:solidFill>
                <a:schemeClr val="tx1"/>
              </a:solidFill>
              <a:latin typeface="Cambria" charset="0"/>
              <a:ea typeface="ＭＳ Ｐゴシック" charset="-128"/>
            </a:endParaRPr>
          </a:p>
          <a:p>
            <a:pPr algn="ctr"/>
            <a:endParaRPr lang="en-US" dirty="0">
              <a:solidFill>
                <a:schemeClr val="tx1"/>
              </a:solidFill>
            </a:endParaRPr>
          </a:p>
        </p:txBody>
      </p:sp>
    </p:spTree>
    <p:extLst>
      <p:ext uri="{BB962C8B-B14F-4D97-AF65-F5344CB8AC3E}">
        <p14:creationId xmlns:p14="http://schemas.microsoft.com/office/powerpoint/2010/main" val="1431795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solidFill>
                  <a:srgbClr val="FFFFFF"/>
                </a:solidFill>
                <a:latin typeface="Cambria" charset="0"/>
                <a:ea typeface="ＭＳ Ｐゴシック" charset="-128"/>
              </a:rPr>
              <a:t>Revelation</a:t>
            </a:r>
          </a:p>
        </p:txBody>
      </p:sp>
      <p:sp>
        <p:nvSpPr>
          <p:cNvPr id="40963" name="Rectangle 3"/>
          <p:cNvSpPr>
            <a:spLocks noGrp="1" noChangeArrowheads="1"/>
          </p:cNvSpPr>
          <p:nvPr>
            <p:ph type="body" idx="1"/>
          </p:nvPr>
        </p:nvSpPr>
        <p:spPr/>
        <p:txBody>
          <a:bodyPr/>
          <a:lstStyle/>
          <a:p>
            <a:pPr marL="0" indent="0">
              <a:buNone/>
            </a:pPr>
            <a:r>
              <a:rPr lang="en-US" altLang="en-US" sz="2800" dirty="0">
                <a:solidFill>
                  <a:schemeClr val="tx1"/>
                </a:solidFill>
                <a:latin typeface="Cambria" charset="0"/>
                <a:ea typeface="ＭＳ Ｐゴシック" charset="-128"/>
              </a:rPr>
              <a:t>If God is beauty, the revelation of God is a revelation of beauty and must itself be beautiful.  Beauty, the capacity to produce joy through perception, characterizes God</a:t>
            </a:r>
            <a:r>
              <a:rPr lang="ja-JP" altLang="en-US" sz="2800" dirty="0">
                <a:solidFill>
                  <a:schemeClr val="tx1"/>
                </a:solidFill>
                <a:latin typeface="Cambria" charset="0"/>
                <a:ea typeface="ＭＳ Ｐゴシック" charset="-128"/>
              </a:rPr>
              <a:t>’</a:t>
            </a:r>
            <a:r>
              <a:rPr lang="en-US" altLang="ja-JP" sz="2800" dirty="0">
                <a:solidFill>
                  <a:schemeClr val="tx1"/>
                </a:solidFill>
                <a:latin typeface="Cambria" charset="0"/>
                <a:ea typeface="ＭＳ Ｐゴシック" charset="-128"/>
              </a:rPr>
              <a:t>s historical revelation to the extent that the latter is faithfully received.  </a:t>
            </a:r>
            <a:r>
              <a:rPr lang="en-US" altLang="ja-JP" sz="2800" b="1" i="1" dirty="0">
                <a:solidFill>
                  <a:schemeClr val="tx1"/>
                </a:solidFill>
                <a:latin typeface="Cambria" charset="0"/>
                <a:ea typeface="ＭＳ Ｐゴシック" charset="-128"/>
              </a:rPr>
              <a:t>But it is beauty that demands conversion.</a:t>
            </a:r>
          </a:p>
          <a:p>
            <a:pPr marL="0" indent="0">
              <a:buNone/>
            </a:pPr>
            <a:r>
              <a:rPr lang="en-US" altLang="en-US" sz="2800" dirty="0">
                <a:solidFill>
                  <a:schemeClr val="tx1"/>
                </a:solidFill>
                <a:latin typeface="Cambria" charset="0"/>
                <a:ea typeface="ＭＳ Ｐゴシック" charset="-128"/>
              </a:rPr>
              <a:t>                                        Richard </a:t>
            </a:r>
            <a:r>
              <a:rPr lang="en-US" altLang="en-US" sz="2800" dirty="0" err="1">
                <a:solidFill>
                  <a:schemeClr val="tx1"/>
                </a:solidFill>
                <a:latin typeface="Cambria" charset="0"/>
                <a:ea typeface="ＭＳ Ｐゴシック" charset="-128"/>
              </a:rPr>
              <a:t>Viladesau</a:t>
            </a:r>
            <a:r>
              <a:rPr lang="en-US" altLang="en-US" sz="2800" dirty="0">
                <a:solidFill>
                  <a:schemeClr val="tx1"/>
                </a:solidFill>
                <a:latin typeface="Cambria" charset="0"/>
                <a:ea typeface="ＭＳ Ｐゴシック" charset="-128"/>
              </a:rPr>
              <a:t>, </a:t>
            </a:r>
            <a:r>
              <a:rPr lang="en-US" altLang="en-US" sz="2800" i="1" dirty="0">
                <a:solidFill>
                  <a:schemeClr val="tx1"/>
                </a:solidFill>
                <a:latin typeface="Cambria" charset="0"/>
                <a:ea typeface="ＭＳ Ｐゴシック" charset="-128"/>
              </a:rPr>
              <a:t>Theology and the Arts</a:t>
            </a:r>
          </a:p>
        </p:txBody>
      </p:sp>
    </p:spTree>
    <p:extLst>
      <p:ext uri="{BB962C8B-B14F-4D97-AF65-F5344CB8AC3E}">
        <p14:creationId xmlns:p14="http://schemas.microsoft.com/office/powerpoint/2010/main" val="78654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029615" cy="4093695"/>
          </a:xfrm>
        </p:spPr>
        <p:txBody>
          <a:bodyPr>
            <a:noAutofit/>
          </a:bodyPr>
          <a:lstStyle/>
          <a:p>
            <a:pPr marL="0" indent="0">
              <a:buNone/>
            </a:pPr>
            <a:r>
              <a:rPr lang="en-US" altLang="en-US" sz="2800" i="1" dirty="0">
                <a:solidFill>
                  <a:schemeClr val="tx1"/>
                </a:solidFill>
                <a:latin typeface="Cambria" charset="0"/>
              </a:rPr>
              <a:t>Sacred art</a:t>
            </a:r>
            <a:r>
              <a:rPr lang="en-US" altLang="en-US" sz="2800" dirty="0">
                <a:solidFill>
                  <a:schemeClr val="tx1"/>
                </a:solidFill>
                <a:latin typeface="Cambria" charset="0"/>
              </a:rPr>
              <a:t> is true and beautiful when its form corresponds to its particular vocation: evoking and glorifying, in faith and adoration, the transcendent mystery of God - the surpassing invisible beauty of truth and love visible in Christ, who "reflects the glory of God and bears the very stamp of his nature," in whom "the whole fullness of deity dwells bodily.</a:t>
            </a:r>
            <a:r>
              <a:rPr lang="ja-JP" altLang="en-US" sz="2800" dirty="0">
                <a:solidFill>
                  <a:schemeClr val="tx1"/>
                </a:solidFill>
                <a:latin typeface="Cambria" charset="0"/>
              </a:rPr>
              <a:t>”</a:t>
            </a:r>
            <a:r>
              <a:rPr lang="en-US" altLang="ja-JP" sz="2800" dirty="0">
                <a:solidFill>
                  <a:schemeClr val="tx1"/>
                </a:solidFill>
                <a:latin typeface="Cambria" charset="0"/>
              </a:rPr>
              <a:t> This spiritual beauty of God is reflected in the most holy </a:t>
            </a:r>
            <a:r>
              <a:rPr lang="en-US" altLang="en-US" sz="2800" dirty="0">
                <a:solidFill>
                  <a:schemeClr val="tx1"/>
                </a:solidFill>
                <a:latin typeface="Cambria" charset="0"/>
              </a:rPr>
              <a:t>Virgin Mother of God, the angels, and saints.  Genuine sacred art draws man to adoration, to prayer, and to the love of God, Creator and Savior, the Holy One and Sanctifier.    </a:t>
            </a:r>
            <a:r>
              <a:rPr lang="en-US" altLang="en-US" sz="2800" b="1" dirty="0">
                <a:solidFill>
                  <a:schemeClr val="tx1"/>
                </a:solidFill>
                <a:latin typeface="Cambria" charset="0"/>
              </a:rPr>
              <a:t>CCC 2502</a:t>
            </a:r>
            <a:endParaRPr lang="en-US" altLang="en-US" sz="2800" dirty="0">
              <a:solidFill>
                <a:schemeClr val="tx1"/>
              </a:solidFill>
              <a:latin typeface="Cambria" charset="0"/>
            </a:endParaRPr>
          </a:p>
          <a:p>
            <a:endParaRPr lang="en-US" sz="2400" dirty="0">
              <a:solidFill>
                <a:schemeClr val="tx1"/>
              </a:solidFill>
            </a:endParaRPr>
          </a:p>
        </p:txBody>
      </p:sp>
    </p:spTree>
    <p:extLst>
      <p:ext uri="{BB962C8B-B14F-4D97-AF65-F5344CB8AC3E}">
        <p14:creationId xmlns:p14="http://schemas.microsoft.com/office/powerpoint/2010/main" val="15183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altLang="en-US" sz="2800" dirty="0">
                <a:solidFill>
                  <a:schemeClr val="tx1"/>
                </a:solidFill>
                <a:latin typeface="Cambria" charset="0"/>
              </a:rPr>
              <a:t>For this reason bishops, personally or through delegates, should see to the promotion of sacred art, old and new, in all its forms and, with the same religious care, remove from the liturgy and from places of worship everything which is not in conformity with the truth of faith and the authentic beauty of </a:t>
            </a:r>
            <a:r>
              <a:rPr lang="en-US" altLang="en-US" sz="2800" i="1" dirty="0">
                <a:solidFill>
                  <a:schemeClr val="tx1"/>
                </a:solidFill>
                <a:latin typeface="Cambria" charset="0"/>
              </a:rPr>
              <a:t>sacred</a:t>
            </a:r>
            <a:r>
              <a:rPr lang="en-US" altLang="en-US" sz="2800" dirty="0">
                <a:solidFill>
                  <a:schemeClr val="tx1"/>
                </a:solidFill>
                <a:latin typeface="Cambria" charset="0"/>
              </a:rPr>
              <a:t> art.</a:t>
            </a:r>
          </a:p>
          <a:p>
            <a:pPr marL="0" indent="0">
              <a:buNone/>
            </a:pPr>
            <a:r>
              <a:rPr lang="en-US" altLang="en-US" sz="2800" b="1" dirty="0">
                <a:solidFill>
                  <a:schemeClr val="tx1"/>
                </a:solidFill>
                <a:latin typeface="Cambria" charset="0"/>
              </a:rPr>
              <a:t>                                                       CCC 2503 </a:t>
            </a:r>
            <a:endParaRPr lang="en-US" altLang="en-US" sz="2800" dirty="0">
              <a:solidFill>
                <a:schemeClr val="tx1"/>
              </a:solidFill>
              <a:latin typeface="Cambria" charset="0"/>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190917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latin typeface="Cambria" charset="0"/>
                <a:ea typeface="ＭＳ Ｐゴシック" charset="-128"/>
              </a:rPr>
              <a:t>Deep Thirst for Endless Beauty</a:t>
            </a:r>
            <a:endParaRPr lang="en-US" dirty="0"/>
          </a:p>
        </p:txBody>
      </p:sp>
      <p:sp>
        <p:nvSpPr>
          <p:cNvPr id="3" name="Content Placeholder 2"/>
          <p:cNvSpPr>
            <a:spLocks noGrp="1"/>
          </p:cNvSpPr>
          <p:nvPr>
            <p:ph idx="1"/>
          </p:nvPr>
        </p:nvSpPr>
        <p:spPr/>
        <p:txBody>
          <a:bodyPr>
            <a:normAutofit/>
          </a:bodyPr>
          <a:lstStyle/>
          <a:p>
            <a:pPr marL="0" indent="0">
              <a:buNone/>
            </a:pPr>
            <a:r>
              <a:rPr lang="en-US" altLang="en-US" sz="2800" dirty="0">
                <a:solidFill>
                  <a:schemeClr val="tx1"/>
                </a:solidFill>
                <a:latin typeface="Cambria" charset="0"/>
                <a:ea typeface="ＭＳ Ｐゴシック" charset="-128"/>
              </a:rPr>
              <a:t>You and I, each and every one of us without exception, can be defined as an aching need for the infinite…In other words, their inner spirit is clamoring, even if confusedly, for unending beauty.  How they and we respond to this inner outreach rooted in our deep spiritual soul is the most basic set of decisions we can make: they have eternal consequences.  Thomas </a:t>
            </a:r>
            <a:r>
              <a:rPr lang="en-US" altLang="en-US" sz="2800" dirty="0" err="1">
                <a:solidFill>
                  <a:schemeClr val="tx1"/>
                </a:solidFill>
                <a:latin typeface="Cambria" charset="0"/>
                <a:ea typeface="ＭＳ Ｐゴシック" charset="-128"/>
              </a:rPr>
              <a:t>Dubay</a:t>
            </a:r>
            <a:r>
              <a:rPr lang="en-US" altLang="en-US" sz="2800" dirty="0">
                <a:solidFill>
                  <a:schemeClr val="tx1"/>
                </a:solidFill>
                <a:latin typeface="Cambria" charset="0"/>
                <a:ea typeface="ＭＳ Ｐゴシック" charset="-128"/>
              </a:rPr>
              <a:t>, </a:t>
            </a:r>
            <a:r>
              <a:rPr lang="en-US" altLang="en-US" sz="2800" i="1" dirty="0">
                <a:solidFill>
                  <a:schemeClr val="tx1"/>
                </a:solidFill>
                <a:latin typeface="Cambria" charset="0"/>
                <a:ea typeface="ＭＳ Ｐゴシック" charset="-128"/>
              </a:rPr>
              <a:t>Evidential Power of Beauty</a:t>
            </a:r>
            <a:r>
              <a:rPr lang="en-US" altLang="en-US" sz="2800" dirty="0">
                <a:solidFill>
                  <a:schemeClr val="tx1"/>
                </a:solidFill>
                <a:latin typeface="Cambria" charset="0"/>
                <a:ea typeface="ＭＳ Ｐゴシック" charset="-128"/>
              </a:rPr>
              <a:t>, 17</a:t>
            </a:r>
            <a:endParaRPr lang="en-US" sz="2400" dirty="0">
              <a:solidFill>
                <a:schemeClr val="tx1"/>
              </a:solidFill>
            </a:endParaRPr>
          </a:p>
        </p:txBody>
      </p:sp>
    </p:spTree>
    <p:extLst>
      <p:ext uri="{BB962C8B-B14F-4D97-AF65-F5344CB8AC3E}">
        <p14:creationId xmlns:p14="http://schemas.microsoft.com/office/powerpoint/2010/main" val="201708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latin typeface="Cambria" charset="0"/>
                <a:ea typeface="ＭＳ Ｐゴシック" charset="-128"/>
              </a:rPr>
              <a:t>St. John Mary </a:t>
            </a:r>
            <a:r>
              <a:rPr lang="en-US" altLang="en-US" dirty="0" err="1">
                <a:solidFill>
                  <a:srgbClr val="FFFFFF"/>
                </a:solidFill>
                <a:latin typeface="Cambria" charset="0"/>
                <a:ea typeface="ＭＳ Ｐゴシック" charset="-128"/>
              </a:rPr>
              <a:t>Vianney</a:t>
            </a:r>
            <a:endParaRPr lang="en-US" dirty="0"/>
          </a:p>
        </p:txBody>
      </p:sp>
      <p:sp>
        <p:nvSpPr>
          <p:cNvPr id="3" name="Content Placeholder 2"/>
          <p:cNvSpPr>
            <a:spLocks noGrp="1"/>
          </p:cNvSpPr>
          <p:nvPr>
            <p:ph idx="1"/>
          </p:nvPr>
        </p:nvSpPr>
        <p:spPr/>
        <p:txBody>
          <a:bodyPr>
            <a:normAutofit/>
          </a:bodyPr>
          <a:lstStyle/>
          <a:p>
            <a:pPr marL="0" indent="0">
              <a:buFontTx/>
              <a:buNone/>
            </a:pPr>
            <a:r>
              <a:rPr lang="en-US" altLang="en-US" sz="2400" dirty="0">
                <a:solidFill>
                  <a:schemeClr val="tx1"/>
                </a:solidFill>
                <a:latin typeface="Cambria" charset="0"/>
                <a:ea typeface="ＭＳ Ｐゴシック" charset="-128"/>
              </a:rPr>
              <a:t>To attract people to his church, he made up his mind to approve its appearance- which would not only attract people, but would also make it less unworthy for God…He could never find any ornaments  splendid enough to clothe the priest when he represented God, the High Priest.   Of all the money that he was to receive in the future-and he received a great deal-what did not go to the poor was poured out with splendid generosity for the beautifying of these services to the </a:t>
            </a:r>
            <a:r>
              <a:rPr lang="en-US" altLang="en-US" sz="2400" dirty="0" err="1">
                <a:solidFill>
                  <a:schemeClr val="tx1"/>
                </a:solidFill>
                <a:latin typeface="Cambria" charset="0"/>
                <a:ea typeface="ＭＳ Ｐゴシック" charset="-128"/>
              </a:rPr>
              <a:t>honour</a:t>
            </a:r>
            <a:r>
              <a:rPr lang="en-US" altLang="en-US" sz="2400" dirty="0">
                <a:solidFill>
                  <a:schemeClr val="tx1"/>
                </a:solidFill>
                <a:latin typeface="Cambria" charset="0"/>
                <a:ea typeface="ＭＳ Ｐゴシック" charset="-128"/>
              </a:rPr>
              <a:t> of God.  Henri </a:t>
            </a:r>
            <a:r>
              <a:rPr lang="en-US" altLang="en-US" sz="2400" dirty="0" err="1">
                <a:solidFill>
                  <a:schemeClr val="tx1"/>
                </a:solidFill>
                <a:latin typeface="Cambria" charset="0"/>
                <a:ea typeface="ＭＳ Ｐゴシック" charset="-128"/>
              </a:rPr>
              <a:t>Gheon</a:t>
            </a:r>
            <a:r>
              <a:rPr lang="en-US" altLang="en-US" sz="2400" dirty="0">
                <a:solidFill>
                  <a:schemeClr val="tx1"/>
                </a:solidFill>
                <a:latin typeface="Cambria" charset="0"/>
                <a:ea typeface="ＭＳ Ｐゴシック" charset="-128"/>
              </a:rPr>
              <a:t>, 35</a:t>
            </a:r>
          </a:p>
          <a:p>
            <a:pPr marL="0" indent="0"/>
            <a:endParaRPr lang="en-US" altLang="en-US" sz="2400" dirty="0">
              <a:solidFill>
                <a:schemeClr val="tx1"/>
              </a:solidFill>
              <a:latin typeface="Brush Script MT Italic" charset="0"/>
              <a:ea typeface="ＭＳ Ｐゴシック" charset="-128"/>
            </a:endParaRPr>
          </a:p>
          <a:p>
            <a:endParaRPr lang="en-US" sz="2400" dirty="0">
              <a:solidFill>
                <a:schemeClr val="tx1"/>
              </a:solidFill>
            </a:endParaRPr>
          </a:p>
        </p:txBody>
      </p:sp>
    </p:spTree>
    <p:extLst>
      <p:ext uri="{BB962C8B-B14F-4D97-AF65-F5344CB8AC3E}">
        <p14:creationId xmlns:p14="http://schemas.microsoft.com/office/powerpoint/2010/main" val="105269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dirty="0"/>
              <a:t>Christians remain a living force capable of witnessing with discernment and courage at the heart of neo-pagan culture, even though in some traditionally Christian countries </a:t>
            </a:r>
            <a:r>
              <a:rPr lang="en-US" sz="3200" dirty="0" err="1"/>
              <a:t>practising</a:t>
            </a:r>
            <a:r>
              <a:rPr lang="en-US" sz="3200" dirty="0"/>
              <a:t> Christians are no longer the majority of the country. PCC 3</a:t>
            </a:r>
          </a:p>
        </p:txBody>
      </p:sp>
    </p:spTree>
    <p:extLst>
      <p:ext uri="{BB962C8B-B14F-4D97-AF65-F5344CB8AC3E}">
        <p14:creationId xmlns:p14="http://schemas.microsoft.com/office/powerpoint/2010/main" val="836085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FontTx/>
              <a:buNone/>
            </a:pPr>
            <a:r>
              <a:rPr lang="en-US" altLang="en-US" sz="3200" dirty="0">
                <a:solidFill>
                  <a:schemeClr val="tx1"/>
                </a:solidFill>
                <a:latin typeface="Cambria" charset="0"/>
                <a:ea typeface="ＭＳ Ｐゴシック" charset="-128"/>
              </a:rPr>
              <a:t>Perhaps like certain other saints, </a:t>
            </a:r>
          </a:p>
          <a:p>
            <a:pPr marL="0" indent="0" algn="ctr">
              <a:buFontTx/>
              <a:buNone/>
            </a:pPr>
            <a:r>
              <a:rPr lang="en-US" altLang="en-US" sz="3200" dirty="0">
                <a:solidFill>
                  <a:schemeClr val="tx1"/>
                </a:solidFill>
                <a:latin typeface="Cambria" charset="0"/>
                <a:ea typeface="ＭＳ Ｐゴシック" charset="-128"/>
              </a:rPr>
              <a:t>he possessed a mysterious sense </a:t>
            </a:r>
          </a:p>
          <a:p>
            <a:pPr marL="0" indent="0" algn="ctr">
              <a:buFontTx/>
              <a:buNone/>
            </a:pPr>
            <a:r>
              <a:rPr lang="en-US" altLang="en-US" sz="3200" dirty="0">
                <a:solidFill>
                  <a:schemeClr val="tx1"/>
                </a:solidFill>
                <a:latin typeface="Cambria" charset="0"/>
                <a:ea typeface="ＭＳ Ｐゴシック" charset="-128"/>
              </a:rPr>
              <a:t>which made him prefer </a:t>
            </a:r>
          </a:p>
          <a:p>
            <a:pPr marL="0" indent="0" algn="ctr">
              <a:buFontTx/>
              <a:buNone/>
            </a:pPr>
            <a:r>
              <a:rPr lang="en-US" altLang="en-US" sz="3200" dirty="0">
                <a:solidFill>
                  <a:schemeClr val="tx1"/>
                </a:solidFill>
                <a:latin typeface="Cambria" charset="0"/>
                <a:ea typeface="ＭＳ Ｐゴシック" charset="-128"/>
              </a:rPr>
              <a:t>the more beautiful as being more true.  </a:t>
            </a:r>
            <a:r>
              <a:rPr lang="en-US" altLang="en-US" sz="3200" dirty="0" err="1">
                <a:solidFill>
                  <a:schemeClr val="tx1"/>
                </a:solidFill>
                <a:latin typeface="Cambria" charset="0"/>
                <a:ea typeface="ＭＳ Ｐゴシック" charset="-128"/>
              </a:rPr>
              <a:t>Gheon</a:t>
            </a:r>
            <a:r>
              <a:rPr lang="en-US" altLang="en-US" sz="3200" dirty="0">
                <a:solidFill>
                  <a:schemeClr val="tx1"/>
                </a:solidFill>
                <a:latin typeface="Cambria" charset="0"/>
                <a:ea typeface="ＭＳ Ｐゴシック" charset="-128"/>
              </a:rPr>
              <a:t>, 36</a:t>
            </a:r>
          </a:p>
          <a:p>
            <a:endParaRPr lang="en-US" sz="2400" dirty="0">
              <a:solidFill>
                <a:schemeClr val="tx1"/>
              </a:solidFill>
            </a:endParaRPr>
          </a:p>
        </p:txBody>
      </p:sp>
    </p:spTree>
    <p:extLst>
      <p:ext uri="{BB962C8B-B14F-4D97-AF65-F5344CB8AC3E}">
        <p14:creationId xmlns:p14="http://schemas.microsoft.com/office/powerpoint/2010/main" val="166432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latin typeface="Cambria" charset="0"/>
                <a:ea typeface="ＭＳ Ｐゴシック" charset="-128"/>
              </a:rPr>
              <a:t>Hallmarks of Beauty, Thomas Aquinas</a:t>
            </a:r>
            <a:endParaRPr lang="en-US" dirty="0"/>
          </a:p>
        </p:txBody>
      </p:sp>
      <p:sp>
        <p:nvSpPr>
          <p:cNvPr id="3" name="Content Placeholder 2"/>
          <p:cNvSpPr>
            <a:spLocks noGrp="1"/>
          </p:cNvSpPr>
          <p:nvPr>
            <p:ph idx="1"/>
          </p:nvPr>
        </p:nvSpPr>
        <p:spPr/>
        <p:txBody>
          <a:bodyPr/>
          <a:lstStyle/>
          <a:p>
            <a:pPr algn="ctr">
              <a:buNone/>
            </a:pPr>
            <a:r>
              <a:rPr lang="en-US" altLang="en-US" sz="3200" dirty="0">
                <a:solidFill>
                  <a:schemeClr val="tx1"/>
                </a:solidFill>
                <a:latin typeface="Cambria" charset="0"/>
                <a:ea typeface="ＭＳ Ｐゴシック" charset="-128"/>
              </a:rPr>
              <a:t>Radiance-</a:t>
            </a:r>
            <a:r>
              <a:rPr lang="en-US" altLang="en-US" sz="3200" i="1" dirty="0" err="1">
                <a:solidFill>
                  <a:schemeClr val="tx1"/>
                </a:solidFill>
                <a:latin typeface="Cambria" charset="0"/>
                <a:ea typeface="ＭＳ Ｐゴシック" charset="-128"/>
              </a:rPr>
              <a:t>Claritas</a:t>
            </a:r>
            <a:endParaRPr lang="en-US" altLang="en-US" sz="3200" i="1" dirty="0">
              <a:solidFill>
                <a:schemeClr val="tx1"/>
              </a:solidFill>
              <a:latin typeface="Cambria" charset="0"/>
              <a:ea typeface="ＭＳ Ｐゴシック" charset="-128"/>
            </a:endParaRPr>
          </a:p>
          <a:p>
            <a:pPr algn="ctr">
              <a:buNone/>
            </a:pPr>
            <a:r>
              <a:rPr lang="en-US" altLang="en-US" sz="3200" dirty="0">
                <a:solidFill>
                  <a:schemeClr val="tx1"/>
                </a:solidFill>
                <a:latin typeface="Cambria" charset="0"/>
                <a:ea typeface="ＭＳ Ｐゴシック" charset="-128"/>
              </a:rPr>
              <a:t>Due proportion-</a:t>
            </a:r>
            <a:r>
              <a:rPr lang="en-US" altLang="en-US" sz="3200" i="1" dirty="0" err="1">
                <a:solidFill>
                  <a:schemeClr val="tx1"/>
                </a:solidFill>
                <a:latin typeface="Cambria" charset="0"/>
                <a:ea typeface="ＭＳ Ｐゴシック" charset="-128"/>
              </a:rPr>
              <a:t>Bonum</a:t>
            </a:r>
            <a:endParaRPr lang="en-US" altLang="en-US" sz="3200" i="1" dirty="0">
              <a:solidFill>
                <a:schemeClr val="tx1"/>
              </a:solidFill>
              <a:latin typeface="Cambria" charset="0"/>
              <a:ea typeface="ＭＳ Ｐゴシック" charset="-128"/>
            </a:endParaRPr>
          </a:p>
          <a:p>
            <a:pPr algn="ctr">
              <a:buNone/>
            </a:pPr>
            <a:r>
              <a:rPr lang="en-US" altLang="en-US" sz="3200" dirty="0">
                <a:solidFill>
                  <a:schemeClr val="tx1"/>
                </a:solidFill>
                <a:latin typeface="Cambria" charset="0"/>
                <a:ea typeface="ＭＳ Ｐゴシック" charset="-128"/>
              </a:rPr>
              <a:t>Wholeness-</a:t>
            </a:r>
            <a:r>
              <a:rPr lang="en-US" altLang="en-US" sz="3200" i="1" dirty="0" err="1">
                <a:solidFill>
                  <a:schemeClr val="tx1"/>
                </a:solidFill>
                <a:latin typeface="Cambria" charset="0"/>
                <a:ea typeface="ＭＳ Ｐゴシック" charset="-128"/>
              </a:rPr>
              <a:t>Intengritas</a:t>
            </a:r>
            <a:endParaRPr lang="en-US" altLang="en-US" sz="3200" i="1" dirty="0">
              <a:solidFill>
                <a:schemeClr val="tx1"/>
              </a:solidFill>
              <a:latin typeface="Cambria" charset="0"/>
              <a:ea typeface="ＭＳ Ｐゴシック" charset="-128"/>
            </a:endParaRPr>
          </a:p>
          <a:p>
            <a:endParaRPr lang="en-US" dirty="0">
              <a:solidFill>
                <a:schemeClr val="tx1"/>
              </a:solidFill>
            </a:endParaRPr>
          </a:p>
        </p:txBody>
      </p:sp>
    </p:spTree>
    <p:extLst>
      <p:ext uri="{BB962C8B-B14F-4D97-AF65-F5344CB8AC3E}">
        <p14:creationId xmlns:p14="http://schemas.microsoft.com/office/powerpoint/2010/main" val="146637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0730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44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291940" cy="4079627"/>
          </a:xfrm>
        </p:spPr>
        <p:txBody>
          <a:bodyPr>
            <a:normAutofit/>
          </a:bodyPr>
          <a:lstStyle/>
          <a:p>
            <a:pPr marL="0" indent="0">
              <a:buNone/>
            </a:pPr>
            <a:r>
              <a:rPr lang="en-US" sz="2800" dirty="0"/>
              <a:t>In this perspective, the </a:t>
            </a:r>
            <a:r>
              <a:rPr lang="en-US" sz="2800" i="1" dirty="0"/>
              <a:t>Way of Beauty </a:t>
            </a:r>
            <a:r>
              <a:rPr lang="en-US" sz="2800" dirty="0"/>
              <a:t>seems to be a privileged itinerary to get in touch with many of those who face great difficulties in receiving the Church's teachings, particularly regarding morals. Too often in recent years, the </a:t>
            </a:r>
            <a:r>
              <a:rPr lang="en-US" sz="2800" i="1" dirty="0"/>
              <a:t>truth </a:t>
            </a:r>
            <a:r>
              <a:rPr lang="en-US" sz="2800" dirty="0"/>
              <a:t>has been </a:t>
            </a:r>
            <a:r>
              <a:rPr lang="en-US" sz="2800" dirty="0" err="1"/>
              <a:t>instrumentalised</a:t>
            </a:r>
            <a:r>
              <a:rPr lang="en-US" sz="2800" dirty="0"/>
              <a:t> by ideologies, and the </a:t>
            </a:r>
            <a:r>
              <a:rPr lang="en-US" sz="2800" i="1" dirty="0"/>
              <a:t>good</a:t>
            </a:r>
            <a:r>
              <a:rPr lang="en-US" sz="2800" dirty="0"/>
              <a:t> </a:t>
            </a:r>
            <a:r>
              <a:rPr lang="en-US" sz="2800" dirty="0" err="1"/>
              <a:t>horizontalised</a:t>
            </a:r>
            <a:r>
              <a:rPr lang="en-US" sz="2800" dirty="0"/>
              <a:t> into a merely social act as though charity towards </a:t>
            </a:r>
            <a:r>
              <a:rPr lang="en-US" sz="2800" dirty="0" err="1"/>
              <a:t>neighbour</a:t>
            </a:r>
            <a:r>
              <a:rPr lang="en-US" sz="2800" dirty="0"/>
              <a:t> alone sufficed without being rooted in love of God. Relativism, which finds one of its clearest expressions in the </a:t>
            </a:r>
            <a:r>
              <a:rPr lang="en-US" sz="2800" i="1" dirty="0" err="1"/>
              <a:t>pensiero</a:t>
            </a:r>
            <a:r>
              <a:rPr lang="en-US" sz="2800" i="1" dirty="0"/>
              <a:t> </a:t>
            </a:r>
            <a:r>
              <a:rPr lang="en-US" sz="2800" i="1" dirty="0" err="1"/>
              <a:t>debole</a:t>
            </a:r>
            <a:r>
              <a:rPr lang="en-US" sz="2800" dirty="0"/>
              <a:t>, continues to spread, encouraging a climate of miscomprehension, and making real, serious and reasoned encounters rare.</a:t>
            </a:r>
          </a:p>
        </p:txBody>
      </p:sp>
    </p:spTree>
    <p:extLst>
      <p:ext uri="{BB962C8B-B14F-4D97-AF65-F5344CB8AC3E}">
        <p14:creationId xmlns:p14="http://schemas.microsoft.com/office/powerpoint/2010/main" val="110295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3200" dirty="0"/>
              <a:t>Beginning with the simple experience of the marvel-arousing meeting with beauty, the </a:t>
            </a:r>
            <a:r>
              <a:rPr lang="en-US" sz="3200" i="1" dirty="0"/>
              <a:t>via </a:t>
            </a:r>
            <a:r>
              <a:rPr lang="en-US" sz="3200" i="1" dirty="0" err="1"/>
              <a:t>pulchritudinis</a:t>
            </a:r>
            <a:r>
              <a:rPr lang="en-US" sz="3200" dirty="0"/>
              <a:t> can open the pathway for the search for God, and disposes the heart and spirit to meet Christ, who is the Beauty of Holiness Incarnate, offered by God to men for their salvation. It invites contemporary </a:t>
            </a:r>
            <a:r>
              <a:rPr lang="en-US" sz="3200" dirty="0" err="1"/>
              <a:t>Augustines</a:t>
            </a:r>
            <a:r>
              <a:rPr lang="en-US" sz="3200" dirty="0"/>
              <a:t>, unquenchable seekers of love, truth and beauty, to see through perceptible beauty to eternal Beauty, and with </a:t>
            </a:r>
            <a:r>
              <a:rPr lang="en-US" sz="3200" dirty="0" err="1"/>
              <a:t>fervour</a:t>
            </a:r>
            <a:r>
              <a:rPr lang="en-US" sz="3200" dirty="0"/>
              <a:t> discover Holy God, the author of all beauty.</a:t>
            </a:r>
          </a:p>
        </p:txBody>
      </p:sp>
    </p:spTree>
    <p:extLst>
      <p:ext uri="{BB962C8B-B14F-4D97-AF65-F5344CB8AC3E}">
        <p14:creationId xmlns:p14="http://schemas.microsoft.com/office/powerpoint/2010/main" val="34223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029615" cy="4234372"/>
          </a:xfrm>
        </p:spPr>
        <p:txBody>
          <a:bodyPr>
            <a:normAutofit fontScale="85000" lnSpcReduction="10000"/>
          </a:bodyPr>
          <a:lstStyle/>
          <a:p>
            <a:pPr marL="0" indent="0" algn="ctr">
              <a:buNone/>
            </a:pPr>
            <a:r>
              <a:rPr lang="en-US" sz="3300" b="1" i="1" dirty="0"/>
              <a:t>LETTER OF HIS HOLINESS </a:t>
            </a:r>
            <a:br>
              <a:rPr lang="en-US" sz="3300" b="1" i="1" dirty="0"/>
            </a:br>
            <a:r>
              <a:rPr lang="en-US" sz="3300" b="1" i="1" dirty="0"/>
              <a:t>POPE JOHN PAUL II </a:t>
            </a:r>
            <a:br>
              <a:rPr lang="en-US" sz="3300" b="1" i="1" dirty="0"/>
            </a:br>
            <a:r>
              <a:rPr lang="en-US" sz="3300" b="1" i="1" dirty="0"/>
              <a:t>TO ARTISTS</a:t>
            </a:r>
            <a:endParaRPr lang="en-US" sz="3300" dirty="0"/>
          </a:p>
          <a:p>
            <a:pPr marL="0" indent="0" algn="ctr">
              <a:buNone/>
            </a:pPr>
            <a:r>
              <a:rPr lang="en-US" sz="3300" b="1" dirty="0"/>
              <a:t>1999</a:t>
            </a:r>
            <a:endParaRPr lang="en-US" sz="3300" dirty="0"/>
          </a:p>
          <a:p>
            <a:pPr marL="0" indent="0" algn="ctr">
              <a:buNone/>
            </a:pPr>
            <a:r>
              <a:rPr lang="en-US" sz="3300" b="1" dirty="0"/>
              <a:t>To all who are passionately dedicated </a:t>
            </a:r>
            <a:br>
              <a:rPr lang="en-US" sz="3300" b="1" dirty="0"/>
            </a:br>
            <a:r>
              <a:rPr lang="en-US" sz="3300" b="1" dirty="0"/>
              <a:t>to the search for new “epiphanies” of beauty </a:t>
            </a:r>
            <a:br>
              <a:rPr lang="en-US" sz="3300" b="1" dirty="0"/>
            </a:br>
            <a:r>
              <a:rPr lang="en-US" sz="3300" b="1" dirty="0"/>
              <a:t>so that through their creative work as artists </a:t>
            </a:r>
            <a:br>
              <a:rPr lang="en-US" sz="3300" b="1" dirty="0"/>
            </a:br>
            <a:r>
              <a:rPr lang="en-US" sz="3300" b="1" dirty="0"/>
              <a:t>they may offer these as gifts to the world</a:t>
            </a:r>
            <a:r>
              <a:rPr lang="en-US" sz="3300" dirty="0"/>
              <a:t>.</a:t>
            </a:r>
          </a:p>
          <a:p>
            <a:pPr marL="0" indent="0" algn="ctr">
              <a:buNone/>
            </a:pPr>
            <a:r>
              <a:rPr lang="en-US" sz="3300" dirty="0"/>
              <a:t>“</a:t>
            </a:r>
            <a:r>
              <a:rPr lang="en-US" sz="3300" b="1" dirty="0"/>
              <a:t>God saw all that he had made, and it was very good</a:t>
            </a:r>
            <a:r>
              <a:rPr lang="en-US" sz="3300" dirty="0"/>
              <a:t>” (</a:t>
            </a:r>
            <a:r>
              <a:rPr lang="en-US" sz="3300" i="1" dirty="0" err="1"/>
              <a:t>Gn</a:t>
            </a:r>
            <a:r>
              <a:rPr lang="en-US" sz="3300" dirty="0"/>
              <a:t> 1:31)</a:t>
            </a:r>
          </a:p>
          <a:p>
            <a:pPr marL="0" indent="0" algn="ctr">
              <a:buNone/>
            </a:pPr>
            <a:endParaRPr lang="en-US" sz="2000" dirty="0"/>
          </a:p>
        </p:txBody>
      </p:sp>
    </p:spTree>
    <p:extLst>
      <p:ext uri="{BB962C8B-B14F-4D97-AF65-F5344CB8AC3E}">
        <p14:creationId xmlns:p14="http://schemas.microsoft.com/office/powerpoint/2010/main" val="92497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Artists</a:t>
            </a:r>
          </a:p>
        </p:txBody>
      </p:sp>
      <p:sp>
        <p:nvSpPr>
          <p:cNvPr id="3" name="Content Placeholder 2"/>
          <p:cNvSpPr>
            <a:spLocks noGrp="1"/>
          </p:cNvSpPr>
          <p:nvPr>
            <p:ph idx="1"/>
          </p:nvPr>
        </p:nvSpPr>
        <p:spPr/>
        <p:txBody>
          <a:bodyPr/>
          <a:lstStyle/>
          <a:p>
            <a:pPr marL="0" indent="0">
              <a:buNone/>
            </a:pPr>
            <a:r>
              <a:rPr lang="en-US" sz="2800" dirty="0"/>
              <a:t>1. None can sense more deeply than you artists, ingenious creators of beauty that you are, something of the pathos with which God at the dawn of creation looked upon the work of his hands. A glimmer of that feeling has shone so often in your eyes when—like the artists of every age—captivated by the hidden power of sounds and words, </a:t>
            </a:r>
            <a:r>
              <a:rPr lang="en-US" sz="2800" dirty="0" err="1"/>
              <a:t>colours</a:t>
            </a:r>
            <a:r>
              <a:rPr lang="en-US" sz="2800" dirty="0"/>
              <a:t> and shapes, you have admired the work of your inspiration, sensing in it some echo of the mystery of creation with which God, the sole creator of all things, has wished in some way to associate you. 1</a:t>
            </a:r>
          </a:p>
          <a:p>
            <a:pPr marL="0" indent="0">
              <a:buNone/>
            </a:pPr>
            <a:endParaRPr lang="en-US" dirty="0"/>
          </a:p>
        </p:txBody>
      </p:sp>
    </p:spTree>
    <p:extLst>
      <p:ext uri="{BB962C8B-B14F-4D97-AF65-F5344CB8AC3E}">
        <p14:creationId xmlns:p14="http://schemas.microsoft.com/office/powerpoint/2010/main" val="42408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4234" y="1913206"/>
            <a:ext cx="11146573" cy="4445391"/>
          </a:xfrm>
        </p:spPr>
        <p:txBody>
          <a:bodyPr>
            <a:normAutofit fontScale="92500" lnSpcReduction="20000"/>
          </a:bodyPr>
          <a:lstStyle/>
          <a:p>
            <a:r>
              <a:rPr lang="en-US" sz="2800" dirty="0"/>
              <a:t>What is the difference between “creator” and “craftsman”? The one who creates bestows being itself, he brings something out of nothing—ex nihilo sui et </a:t>
            </a:r>
            <a:r>
              <a:rPr lang="en-US" sz="2800" dirty="0" err="1"/>
              <a:t>subiecti</a:t>
            </a:r>
            <a:r>
              <a:rPr lang="en-US" sz="2800" dirty="0"/>
              <a:t>, as the Latin puts it—and this, in the strict sense, is a mode of operation which belongs to the Almighty alone. The craftsman, by contrast, uses something that already exists, to which he gives form and meaning. This is the mode of operation peculiar to man as made in the image of God. In fact, after saying that God created man and woman “in his image” (cf. </a:t>
            </a:r>
            <a:r>
              <a:rPr lang="en-US" sz="2800" i="1" dirty="0" err="1"/>
              <a:t>Gn</a:t>
            </a:r>
            <a:r>
              <a:rPr lang="en-US" sz="2800" dirty="0"/>
              <a:t> 1:27), the Bible adds that he entrusted to them the task of dominating the earth (cf. </a:t>
            </a:r>
            <a:r>
              <a:rPr lang="en-US" sz="2800" i="1" dirty="0" err="1"/>
              <a:t>Gn</a:t>
            </a:r>
            <a:r>
              <a:rPr lang="en-US" sz="2800" dirty="0"/>
              <a:t> 1:28). This was the last day of creation (cf. </a:t>
            </a:r>
            <a:r>
              <a:rPr lang="en-US" sz="2800" i="1" dirty="0" err="1"/>
              <a:t>Gn</a:t>
            </a:r>
            <a:r>
              <a:rPr lang="en-US" sz="2800" dirty="0"/>
              <a:t> 1:28-31). On the previous days, marking as it were the rhythm of the birth of the cosmos, Yahweh had created the universe. Finally he created the human being, the noblest fruit of his design, to whom he subjected the visible world as a vast field in which human inventiveness might assert itself. 1</a:t>
            </a:r>
          </a:p>
        </p:txBody>
      </p:sp>
    </p:spTree>
    <p:extLst>
      <p:ext uri="{BB962C8B-B14F-4D97-AF65-F5344CB8AC3E}">
        <p14:creationId xmlns:p14="http://schemas.microsoft.com/office/powerpoint/2010/main" val="5759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3. A noted Polish poet, Cyprian </a:t>
            </a:r>
            <a:r>
              <a:rPr lang="en-US" sz="3200" dirty="0" err="1"/>
              <a:t>Norwid</a:t>
            </a:r>
            <a:r>
              <a:rPr lang="en-US" sz="3200" dirty="0"/>
              <a:t>, wrote that “beauty is to enthuse us for work, and work is to raise us up”.</a:t>
            </a:r>
          </a:p>
        </p:txBody>
      </p:sp>
    </p:spTree>
    <p:extLst>
      <p:ext uri="{BB962C8B-B14F-4D97-AF65-F5344CB8AC3E}">
        <p14:creationId xmlns:p14="http://schemas.microsoft.com/office/powerpoint/2010/main" val="166219662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193</TotalTime>
  <Words>2921</Words>
  <Application>Microsoft Office PowerPoint</Application>
  <PresentationFormat>Widescreen</PresentationFormat>
  <Paragraphs>69</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Brush Script MT Italic</vt:lpstr>
      <vt:lpstr>Calibri</vt:lpstr>
      <vt:lpstr>Cambria</vt:lpstr>
      <vt:lpstr>Gill Sans MT</vt:lpstr>
      <vt:lpstr>Tahoma</vt:lpstr>
      <vt:lpstr>Times New Roman</vt:lpstr>
      <vt:lpstr>Wingdings 2</vt:lpstr>
      <vt:lpstr>Dividend</vt:lpstr>
      <vt:lpstr>The Way of Beauty,  Via PULCHRITUDINIS </vt:lpstr>
      <vt:lpstr>PowerPoint Presentation</vt:lpstr>
      <vt:lpstr>PowerPoint Presentation</vt:lpstr>
      <vt:lpstr>PowerPoint Presentation</vt:lpstr>
      <vt:lpstr>PowerPoint Presentation</vt:lpstr>
      <vt:lpstr>PowerPoint Presentation</vt:lpstr>
      <vt:lpstr>Letter to Artists</vt:lpstr>
      <vt:lpstr>PowerPoint Presentation</vt:lpstr>
      <vt:lpstr>PowerPoint Presentation</vt:lpstr>
      <vt:lpstr>PowerPoint Presentation</vt:lpstr>
      <vt:lpstr>PowerPoint Presentation</vt:lpstr>
      <vt:lpstr>Evangeliium Gaudium – Pope Francis</vt:lpstr>
      <vt:lpstr>PowerPoint Presentation</vt:lpstr>
      <vt:lpstr>PowerPoint Presentation</vt:lpstr>
      <vt:lpstr>Pope Benedict XVI</vt:lpstr>
      <vt:lpstr>PowerPoint Presentation</vt:lpstr>
      <vt:lpstr>PowerPoint Presentation</vt:lpstr>
      <vt:lpstr>The Beauty of Holiness and the Holiness of Beauty  </vt:lpstr>
      <vt:lpstr>PowerPoint Presentation</vt:lpstr>
      <vt:lpstr>PowerPoint Presentation</vt:lpstr>
      <vt:lpstr>PowerPoint Presentation</vt:lpstr>
      <vt:lpstr>Is art worth dying for?</vt:lpstr>
      <vt:lpstr>      The Catechism of the Catholic Church  2500 </vt:lpstr>
      <vt:lpstr>PowerPoint Presentation</vt:lpstr>
      <vt:lpstr>Revelation</vt:lpstr>
      <vt:lpstr>PowerPoint Presentation</vt:lpstr>
      <vt:lpstr>PowerPoint Presentation</vt:lpstr>
      <vt:lpstr>Deep Thirst for Endless Beauty</vt:lpstr>
      <vt:lpstr>St. John Mary Vianney</vt:lpstr>
      <vt:lpstr>PowerPoint Presentation</vt:lpstr>
      <vt:lpstr>Hallmarks of Beauty, Thomas Aquinas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of Beauty,  Via PULCHRITUDINIS </dc:title>
  <dc:creator>Sr. Johanna Paruch, FSGM, PhD</dc:creator>
  <cp:lastModifiedBy>Bogart, Dcn. Doug</cp:lastModifiedBy>
  <cp:revision>9</cp:revision>
  <dcterms:created xsi:type="dcterms:W3CDTF">2020-01-20T19:33:05Z</dcterms:created>
  <dcterms:modified xsi:type="dcterms:W3CDTF">2020-01-25T14:20:12Z</dcterms:modified>
</cp:coreProperties>
</file>