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57" r:id="rId3"/>
    <p:sldId id="258" r:id="rId4"/>
    <p:sldId id="268" r:id="rId5"/>
    <p:sldId id="269" r:id="rId6"/>
    <p:sldId id="270" r:id="rId7"/>
    <p:sldId id="271" r:id="rId8"/>
    <p:sldId id="259" r:id="rId9"/>
    <p:sldId id="260" r:id="rId10"/>
    <p:sldId id="261" r:id="rId11"/>
    <p:sldId id="262" r:id="rId12"/>
    <p:sldId id="263" r:id="rId13"/>
    <p:sldId id="264" r:id="rId14"/>
    <p:sldId id="265" r:id="rId15"/>
    <p:sldId id="266" r:id="rId16"/>
    <p:sldId id="267"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9"/>
    <p:restoredTop sz="94617"/>
  </p:normalViewPr>
  <p:slideViewPr>
    <p:cSldViewPr snapToGrid="0" snapToObjects="1">
      <p:cViewPr>
        <p:scale>
          <a:sx n="66" d="100"/>
          <a:sy n="66" d="100"/>
        </p:scale>
        <p:origin x="150" y="19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240EE-828E-CE45-976D-4475FFFE4D63}" type="datetimeFigureOut">
              <a:rPr lang="en-US" smtClean="0"/>
              <a:t>1/25/2020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F4746-E569-4446-8786-6378250BB091}" type="slidenum">
              <a:rPr lang="en-US" smtClean="0"/>
              <a:t>‹#›</a:t>
            </a:fld>
            <a:endParaRPr lang="en-US"/>
          </a:p>
        </p:txBody>
      </p:sp>
    </p:spTree>
    <p:extLst>
      <p:ext uri="{BB962C8B-B14F-4D97-AF65-F5344CB8AC3E}">
        <p14:creationId xmlns:p14="http://schemas.microsoft.com/office/powerpoint/2010/main" val="1191128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125050-9EE6-DB48-A9C4-4D2148BB2C9A}"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05D6-A49C-214D-8B66-46D8523CDC6E}"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2A125050-9EE6-DB48-A9C4-4D2148BB2C9A}" type="datetimeFigureOut">
              <a:rPr lang="en-US" smtClean="0"/>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125050-9EE6-DB48-A9C4-4D2148BB2C9A}"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125050-9EE6-DB48-A9C4-4D2148BB2C9A}"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05D6-A49C-214D-8B66-46D8523CDC6E}"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125050-9EE6-DB48-A9C4-4D2148BB2C9A}"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125050-9EE6-DB48-A9C4-4D2148BB2C9A}"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05D6-A49C-214D-8B66-46D8523CDC6E}"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125050-9EE6-DB48-A9C4-4D2148BB2C9A}"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125050-9EE6-DB48-A9C4-4D2148BB2C9A}"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125050-9EE6-DB48-A9C4-4D2148BB2C9A}"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125050-9EE6-DB48-A9C4-4D2148BB2C9A}"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125050-9EE6-DB48-A9C4-4D2148BB2C9A}"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125050-9EE6-DB48-A9C4-4D2148BB2C9A}"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125050-9EE6-DB48-A9C4-4D2148BB2C9A}" type="datetimeFigureOut">
              <a:rPr lang="en-US" smtClean="0"/>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125050-9EE6-DB48-A9C4-4D2148BB2C9A}" type="datetimeFigureOut">
              <a:rPr lang="en-US" smtClean="0"/>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125050-9EE6-DB48-A9C4-4D2148BB2C9A}" type="datetimeFigureOut">
              <a:rPr lang="en-US" smtClean="0"/>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125050-9EE6-DB48-A9C4-4D2148BB2C9A}"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125050-9EE6-DB48-A9C4-4D2148BB2C9A}"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405D6-A49C-214D-8B66-46D8523CDC6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tx2">
                <a:lumMod val="40000"/>
                <a:lumOff val="60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A125050-9EE6-DB48-A9C4-4D2148BB2C9A}" type="datetimeFigureOut">
              <a:rPr lang="en-US" smtClean="0"/>
              <a:t>1/25/2020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DE405D6-A49C-214D-8B66-46D8523CDC6E}" type="slidenum">
              <a:rPr lang="en-US" smtClean="0"/>
              <a:t>‹#›</a:t>
            </a:fld>
            <a:endParaRPr lang="en-US"/>
          </a:p>
        </p:txBody>
      </p:sp>
    </p:spTree>
    <p:extLst>
      <p:ext uri="{BB962C8B-B14F-4D97-AF65-F5344CB8AC3E}">
        <p14:creationId xmlns:p14="http://schemas.microsoft.com/office/powerpoint/2010/main" val="8959901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affiliates.allposters.com/link/redirect.asp?aid=179662&amp;item=309352" TargetMode="External"/><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4.xml"/><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1"/>
                </a:solidFill>
              </a:rPr>
              <a:t>Incarnational Dynamism</a:t>
            </a:r>
          </a:p>
        </p:txBody>
      </p:sp>
      <p:sp>
        <p:nvSpPr>
          <p:cNvPr id="3" name="Subtitle 2"/>
          <p:cNvSpPr>
            <a:spLocks noGrp="1"/>
          </p:cNvSpPr>
          <p:nvPr>
            <p:ph type="subTitle" idx="1"/>
          </p:nvPr>
        </p:nvSpPr>
        <p:spPr/>
        <p:txBody>
          <a:bodyPr/>
          <a:lstStyle/>
          <a:p>
            <a:r>
              <a:rPr lang="en-US" dirty="0"/>
              <a:t>Diocese of Phoenix</a:t>
            </a:r>
          </a:p>
        </p:txBody>
      </p:sp>
    </p:spTree>
    <p:extLst>
      <p:ext uri="{BB962C8B-B14F-4D97-AF65-F5344CB8AC3E}">
        <p14:creationId xmlns:p14="http://schemas.microsoft.com/office/powerpoint/2010/main" val="1782252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4212" y="685800"/>
            <a:ext cx="9795102" cy="3801532"/>
          </a:xfrm>
        </p:spPr>
        <p:txBody>
          <a:bodyPr>
            <a:normAutofit lnSpcReduction="10000"/>
          </a:bodyPr>
          <a:lstStyle/>
          <a:p>
            <a:r>
              <a:rPr lang="en-US" sz="3200" dirty="0">
                <a:solidFill>
                  <a:schemeClr val="bg1"/>
                </a:solidFill>
              </a:rPr>
              <a:t>458 The Word became flesh so </a:t>
            </a:r>
            <a:r>
              <a:rPr lang="en-US" sz="3200" i="1" dirty="0">
                <a:solidFill>
                  <a:schemeClr val="bg1"/>
                </a:solidFill>
              </a:rPr>
              <a:t>that thus we might know God's love</a:t>
            </a:r>
            <a:r>
              <a:rPr lang="en-US" sz="3200" dirty="0">
                <a:solidFill>
                  <a:schemeClr val="bg1"/>
                </a:solidFill>
              </a:rPr>
              <a:t>: "In this the love of God was made manifest among us, that God sent his only Son into the world, so that we might live through him."</a:t>
            </a:r>
            <a:r>
              <a:rPr lang="en-US" sz="3200" baseline="30000" dirty="0">
                <a:solidFill>
                  <a:schemeClr val="bg1"/>
                </a:solidFill>
              </a:rPr>
              <a:t>72</a:t>
            </a:r>
            <a:r>
              <a:rPr lang="en-US" sz="3200" dirty="0">
                <a:solidFill>
                  <a:schemeClr val="bg1"/>
                </a:solidFill>
              </a:rPr>
              <a:t> "For God so loved the world that he gave his only Son, that whoever believes in him should not perish but have eternal life."</a:t>
            </a:r>
            <a:r>
              <a:rPr lang="en-US" sz="3200" baseline="30000" dirty="0">
                <a:solidFill>
                  <a:schemeClr val="bg1"/>
                </a:solidFill>
              </a:rPr>
              <a:t>73</a:t>
            </a:r>
            <a:endParaRPr lang="en-US" sz="3200" dirty="0">
              <a:solidFill>
                <a:schemeClr val="bg1"/>
              </a:solidFill>
            </a:endParaRPr>
          </a:p>
        </p:txBody>
      </p:sp>
    </p:spTree>
    <p:extLst>
      <p:ext uri="{BB962C8B-B14F-4D97-AF65-F5344CB8AC3E}">
        <p14:creationId xmlns:p14="http://schemas.microsoft.com/office/powerpoint/2010/main" val="2121137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4212" y="685800"/>
            <a:ext cx="9969274" cy="4045857"/>
          </a:xfrm>
        </p:spPr>
        <p:txBody>
          <a:bodyPr>
            <a:normAutofit/>
          </a:bodyPr>
          <a:lstStyle/>
          <a:p>
            <a:r>
              <a:rPr lang="en-US" sz="2800" dirty="0">
                <a:solidFill>
                  <a:schemeClr val="bg1"/>
                </a:solidFill>
              </a:rPr>
              <a:t>459 The Word became flesh</a:t>
            </a:r>
            <a:r>
              <a:rPr lang="en-US" sz="2800" i="1" dirty="0">
                <a:solidFill>
                  <a:schemeClr val="bg1"/>
                </a:solidFill>
              </a:rPr>
              <a:t> to be our model of holiness</a:t>
            </a:r>
            <a:r>
              <a:rPr lang="en-US" sz="2800" dirty="0">
                <a:solidFill>
                  <a:schemeClr val="bg1"/>
                </a:solidFill>
              </a:rPr>
              <a:t>: "Take my yoke upon you, and learn from me." "I am the way, and the truth, and the life; no one comes to the Father, but by me."</a:t>
            </a:r>
            <a:r>
              <a:rPr lang="en-US" sz="2800" baseline="30000" dirty="0">
                <a:solidFill>
                  <a:schemeClr val="bg1"/>
                </a:solidFill>
              </a:rPr>
              <a:t>74</a:t>
            </a:r>
            <a:r>
              <a:rPr lang="en-US" sz="2800" dirty="0">
                <a:solidFill>
                  <a:schemeClr val="bg1"/>
                </a:solidFill>
              </a:rPr>
              <a:t> On the mountain of the Transfiguration, the Father commands: "Listen to him!"</a:t>
            </a:r>
            <a:r>
              <a:rPr lang="en-US" sz="2800" baseline="30000" dirty="0">
                <a:solidFill>
                  <a:schemeClr val="bg1"/>
                </a:solidFill>
              </a:rPr>
              <a:t>75</a:t>
            </a:r>
            <a:r>
              <a:rPr lang="en-US" sz="2800" dirty="0">
                <a:solidFill>
                  <a:schemeClr val="bg1"/>
                </a:solidFill>
              </a:rPr>
              <a:t> Jesus is the model for the Beatitudes and the norm of the new law: "Love one another as I have loved you."</a:t>
            </a:r>
            <a:r>
              <a:rPr lang="en-US" sz="2800" baseline="30000" dirty="0">
                <a:solidFill>
                  <a:schemeClr val="bg1"/>
                </a:solidFill>
              </a:rPr>
              <a:t>76</a:t>
            </a:r>
            <a:r>
              <a:rPr lang="en-US" sz="2800" dirty="0">
                <a:solidFill>
                  <a:schemeClr val="bg1"/>
                </a:solidFill>
              </a:rPr>
              <a:t> This love implies an effective offering of oneself, after his example.</a:t>
            </a:r>
            <a:r>
              <a:rPr lang="en-US" sz="2800" baseline="30000" dirty="0">
                <a:solidFill>
                  <a:schemeClr val="bg1"/>
                </a:solidFill>
              </a:rPr>
              <a:t>77</a:t>
            </a:r>
            <a:endParaRPr lang="en-US" sz="2800" dirty="0">
              <a:solidFill>
                <a:schemeClr val="bg1"/>
              </a:solidFill>
            </a:endParaRPr>
          </a:p>
        </p:txBody>
      </p:sp>
    </p:spTree>
    <p:extLst>
      <p:ext uri="{BB962C8B-B14F-4D97-AF65-F5344CB8AC3E}">
        <p14:creationId xmlns:p14="http://schemas.microsoft.com/office/powerpoint/2010/main" val="1728346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898" y="5604932"/>
            <a:ext cx="8534400" cy="1507067"/>
          </a:xfrm>
        </p:spPr>
        <p:txBody>
          <a:bodyPr/>
          <a:lstStyle/>
          <a:p>
            <a:endParaRPr lang="en-US" dirty="0"/>
          </a:p>
        </p:txBody>
      </p:sp>
      <p:sp>
        <p:nvSpPr>
          <p:cNvPr id="3" name="Content Placeholder 2"/>
          <p:cNvSpPr>
            <a:spLocks noGrp="1"/>
          </p:cNvSpPr>
          <p:nvPr>
            <p:ph idx="1"/>
          </p:nvPr>
        </p:nvSpPr>
        <p:spPr>
          <a:xfrm>
            <a:off x="684212" y="685800"/>
            <a:ext cx="9998302" cy="4568371"/>
          </a:xfrm>
        </p:spPr>
        <p:txBody>
          <a:bodyPr>
            <a:normAutofit/>
          </a:bodyPr>
          <a:lstStyle/>
          <a:p>
            <a:r>
              <a:rPr lang="en-US" sz="2800" dirty="0">
                <a:solidFill>
                  <a:schemeClr val="bg1"/>
                </a:solidFill>
              </a:rPr>
              <a:t>460 The Word became flesh to make us "</a:t>
            </a:r>
            <a:r>
              <a:rPr lang="en-US" sz="2800" i="1" dirty="0">
                <a:solidFill>
                  <a:schemeClr val="bg1"/>
                </a:solidFill>
              </a:rPr>
              <a:t>partakers of the divine nature</a:t>
            </a:r>
            <a:r>
              <a:rPr lang="en-US" sz="2800" dirty="0">
                <a:solidFill>
                  <a:schemeClr val="bg1"/>
                </a:solidFill>
              </a:rPr>
              <a:t>":</a:t>
            </a:r>
            <a:r>
              <a:rPr lang="en-US" sz="2800" baseline="30000" dirty="0">
                <a:solidFill>
                  <a:schemeClr val="bg1"/>
                </a:solidFill>
              </a:rPr>
              <a:t>78</a:t>
            </a:r>
            <a:r>
              <a:rPr lang="en-US" sz="2800" dirty="0">
                <a:solidFill>
                  <a:schemeClr val="bg1"/>
                </a:solidFill>
              </a:rPr>
              <a:t> "For this is why the Word became man, and the Son of God became the Son of man: so that man, by entering into communion with the Word and thus receiving divine </a:t>
            </a:r>
            <a:r>
              <a:rPr lang="en-US" sz="2800" dirty="0" err="1">
                <a:solidFill>
                  <a:schemeClr val="bg1"/>
                </a:solidFill>
              </a:rPr>
              <a:t>sonship</a:t>
            </a:r>
            <a:r>
              <a:rPr lang="en-US" sz="2800" dirty="0">
                <a:solidFill>
                  <a:schemeClr val="bg1"/>
                </a:solidFill>
              </a:rPr>
              <a:t>, might become a son of God."</a:t>
            </a:r>
            <a:r>
              <a:rPr lang="en-US" sz="2800" baseline="30000" dirty="0">
                <a:solidFill>
                  <a:schemeClr val="bg1"/>
                </a:solidFill>
              </a:rPr>
              <a:t>79</a:t>
            </a:r>
            <a:r>
              <a:rPr lang="en-US" sz="2800" dirty="0">
                <a:solidFill>
                  <a:schemeClr val="bg1"/>
                </a:solidFill>
              </a:rPr>
              <a:t> "For the Son of God became man so that we might become God."</a:t>
            </a:r>
            <a:r>
              <a:rPr lang="en-US" sz="2800" baseline="30000" dirty="0">
                <a:solidFill>
                  <a:schemeClr val="bg1"/>
                </a:solidFill>
              </a:rPr>
              <a:t>80</a:t>
            </a:r>
            <a:r>
              <a:rPr lang="en-US" sz="2800" dirty="0">
                <a:solidFill>
                  <a:schemeClr val="bg1"/>
                </a:solidFill>
              </a:rPr>
              <a:t> "The only-begotten Son of God, wanting to make us sharers in his divinity, assumed our nature, so that he, made man, might make men gods."</a:t>
            </a:r>
            <a:r>
              <a:rPr lang="en-US" sz="2800" baseline="30000" dirty="0">
                <a:solidFill>
                  <a:schemeClr val="bg1"/>
                </a:solidFill>
              </a:rPr>
              <a:t>81</a:t>
            </a:r>
            <a:endParaRPr lang="en-US" sz="2800" dirty="0">
              <a:solidFill>
                <a:schemeClr val="bg1"/>
              </a:solidFill>
            </a:endParaRPr>
          </a:p>
        </p:txBody>
      </p:sp>
    </p:spTree>
    <p:extLst>
      <p:ext uri="{BB962C8B-B14F-4D97-AF65-F5344CB8AC3E}">
        <p14:creationId xmlns:p14="http://schemas.microsoft.com/office/powerpoint/2010/main" val="1458370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848980"/>
            <a:ext cx="8534400" cy="1507067"/>
          </a:xfrm>
        </p:spPr>
        <p:txBody>
          <a:bodyPr/>
          <a:lstStyle/>
          <a:p>
            <a:r>
              <a:rPr lang="en-US" dirty="0"/>
              <a:t>Recapitulation</a:t>
            </a:r>
          </a:p>
        </p:txBody>
      </p:sp>
      <p:sp>
        <p:nvSpPr>
          <p:cNvPr id="3" name="Content Placeholder 2"/>
          <p:cNvSpPr>
            <a:spLocks noGrp="1"/>
          </p:cNvSpPr>
          <p:nvPr>
            <p:ph idx="1"/>
          </p:nvPr>
        </p:nvSpPr>
        <p:spPr>
          <a:xfrm>
            <a:off x="524555" y="221343"/>
            <a:ext cx="10694988" cy="5381171"/>
          </a:xfrm>
        </p:spPr>
        <p:txBody>
          <a:bodyPr>
            <a:normAutofit/>
          </a:bodyPr>
          <a:lstStyle/>
          <a:p>
            <a:r>
              <a:rPr lang="en-US" sz="2800" dirty="0">
                <a:solidFill>
                  <a:schemeClr val="bg1"/>
                </a:solidFill>
              </a:rPr>
              <a:t>518 Christ's whole life is a mystery of recapitulation. All Jesus did, said and suffered had for its aim restoring fallen man to his original vocation: When Christ became incarnate and was made man, he recapitulated in himself the long history of mankind and procured for us a "short cut" to salvation, so that what we had lost in Adam, that is, being in the image and likeness of God, we might recover in Christ Jesus.</a:t>
            </a:r>
            <a:r>
              <a:rPr lang="en-US" sz="2800" baseline="30000" dirty="0">
                <a:solidFill>
                  <a:schemeClr val="bg1"/>
                </a:solidFill>
              </a:rPr>
              <a:t>185</a:t>
            </a:r>
            <a:r>
              <a:rPr lang="en-US" sz="2800" dirty="0">
                <a:solidFill>
                  <a:schemeClr val="bg1"/>
                </a:solidFill>
              </a:rPr>
              <a:t> For this reason Christ experienced all the stages of life, thereby giving communion with God to all men.</a:t>
            </a:r>
            <a:r>
              <a:rPr lang="en-US" sz="2800" baseline="30000" dirty="0">
                <a:solidFill>
                  <a:schemeClr val="bg1"/>
                </a:solidFill>
              </a:rPr>
              <a:t> </a:t>
            </a:r>
            <a:r>
              <a:rPr lang="en-US" sz="2800" dirty="0">
                <a:solidFill>
                  <a:schemeClr val="bg1"/>
                </a:solidFill>
              </a:rPr>
              <a:t> </a:t>
            </a:r>
            <a:r>
              <a:rPr lang="nb-NO" sz="2800" dirty="0">
                <a:solidFill>
                  <a:schemeClr val="bg1"/>
                </a:solidFill>
              </a:rPr>
              <a:t>St. </a:t>
            </a:r>
            <a:r>
              <a:rPr lang="nb-NO" sz="2800" dirty="0" err="1">
                <a:solidFill>
                  <a:schemeClr val="bg1"/>
                </a:solidFill>
              </a:rPr>
              <a:t>Irenaeus</a:t>
            </a:r>
            <a:r>
              <a:rPr lang="nb-NO" sz="2800" dirty="0">
                <a:solidFill>
                  <a:schemeClr val="bg1"/>
                </a:solidFill>
              </a:rPr>
              <a:t>, </a:t>
            </a:r>
            <a:r>
              <a:rPr lang="nb-NO" sz="2800" i="1" dirty="0" err="1">
                <a:solidFill>
                  <a:schemeClr val="bg1"/>
                </a:solidFill>
              </a:rPr>
              <a:t>Against</a:t>
            </a:r>
            <a:r>
              <a:rPr lang="nb-NO" sz="2800" i="1" dirty="0">
                <a:solidFill>
                  <a:schemeClr val="bg1"/>
                </a:solidFill>
              </a:rPr>
              <a:t> </a:t>
            </a:r>
            <a:r>
              <a:rPr lang="nb-NO" sz="2800" i="1" dirty="0" err="1">
                <a:solidFill>
                  <a:schemeClr val="bg1"/>
                </a:solidFill>
              </a:rPr>
              <a:t>the</a:t>
            </a:r>
            <a:r>
              <a:rPr lang="nb-NO" sz="2800" i="1" dirty="0">
                <a:solidFill>
                  <a:schemeClr val="bg1"/>
                </a:solidFill>
              </a:rPr>
              <a:t> </a:t>
            </a:r>
            <a:r>
              <a:rPr lang="nb-NO" sz="2800" i="1" dirty="0" err="1">
                <a:solidFill>
                  <a:schemeClr val="bg1"/>
                </a:solidFill>
              </a:rPr>
              <a:t>Heresies</a:t>
            </a:r>
            <a:endParaRPr lang="en-US" sz="2800" dirty="0">
              <a:solidFill>
                <a:schemeClr val="bg1"/>
              </a:solidFill>
            </a:endParaRPr>
          </a:p>
        </p:txBody>
      </p:sp>
    </p:spTree>
    <p:extLst>
      <p:ext uri="{BB962C8B-B14F-4D97-AF65-F5344CB8AC3E}">
        <p14:creationId xmlns:p14="http://schemas.microsoft.com/office/powerpoint/2010/main" val="1607878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4211" y="685800"/>
            <a:ext cx="9432245" cy="3615267"/>
          </a:xfrm>
        </p:spPr>
        <p:txBody>
          <a:bodyPr>
            <a:normAutofit/>
          </a:bodyPr>
          <a:lstStyle/>
          <a:p>
            <a:pPr>
              <a:buNone/>
            </a:pPr>
            <a:r>
              <a:rPr lang="en-US" altLang="en-US" sz="2400" dirty="0">
                <a:solidFill>
                  <a:srgbClr val="FFFFFF"/>
                </a:solidFill>
                <a:latin typeface="Cambria" charset="0"/>
                <a:ea typeface="ＭＳ Ｐゴシック" charset="-128"/>
              </a:rPr>
              <a:t>    </a:t>
            </a:r>
            <a:r>
              <a:rPr lang="en-US" altLang="en-US" sz="3600" dirty="0">
                <a:solidFill>
                  <a:schemeClr val="bg1"/>
                </a:solidFill>
                <a:latin typeface="Cambria" charset="0"/>
                <a:ea typeface="ＭＳ Ｐゴシック" charset="-128"/>
              </a:rPr>
              <a:t>There is beauty when the essence of a thing shines clearly through its outward appearance: beauty is the gleaming of the substantial or actual form that is found in the proportional parts of a material thing.</a:t>
            </a:r>
          </a:p>
          <a:p>
            <a:pPr algn="ctr">
              <a:buNone/>
            </a:pPr>
            <a:r>
              <a:rPr lang="en-US" altLang="en-US" sz="3600" dirty="0">
                <a:solidFill>
                  <a:schemeClr val="bg1"/>
                </a:solidFill>
                <a:latin typeface="Cambria" charset="0"/>
                <a:ea typeface="ＭＳ Ｐゴシック" charset="-128"/>
              </a:rPr>
              <a:t>St. Albert (not the Great) (</a:t>
            </a:r>
            <a:r>
              <a:rPr lang="en-US" altLang="en-US" sz="3600" dirty="0" err="1">
                <a:solidFill>
                  <a:schemeClr val="bg1"/>
                </a:solidFill>
                <a:latin typeface="Cambria" charset="0"/>
                <a:ea typeface="ＭＳ Ｐゴシック" charset="-128"/>
              </a:rPr>
              <a:t>Saward</a:t>
            </a:r>
            <a:r>
              <a:rPr lang="en-US" altLang="en-US" sz="3600" dirty="0">
                <a:solidFill>
                  <a:schemeClr val="bg1"/>
                </a:solidFill>
                <a:latin typeface="Cambria" charset="0"/>
                <a:ea typeface="ＭＳ Ｐゴシック" charset="-128"/>
              </a:rPr>
              <a:t> 44)</a:t>
            </a:r>
            <a:endParaRPr lang="en-US" sz="3600" dirty="0">
              <a:solidFill>
                <a:schemeClr val="bg1"/>
              </a:solidFill>
            </a:endParaRPr>
          </a:p>
        </p:txBody>
      </p:sp>
    </p:spTree>
    <p:extLst>
      <p:ext uri="{BB962C8B-B14F-4D97-AF65-F5344CB8AC3E}">
        <p14:creationId xmlns:p14="http://schemas.microsoft.com/office/powerpoint/2010/main" val="182357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chemeClr val="bg1"/>
                </a:solidFill>
                <a:latin typeface="Cambria" charset="0"/>
                <a:ea typeface="ＭＳ Ｐゴシック" charset="-128"/>
              </a:rPr>
              <a:t>Religious Dimension of Education</a:t>
            </a:r>
            <a:br>
              <a:rPr lang="en-US" altLang="en-US" dirty="0">
                <a:solidFill>
                  <a:schemeClr val="bg1"/>
                </a:solidFill>
                <a:latin typeface="Cambria" charset="0"/>
                <a:ea typeface="ＭＳ Ｐゴシック" charset="-128"/>
              </a:rPr>
            </a:br>
            <a:r>
              <a:rPr lang="en-US" altLang="en-US" dirty="0">
                <a:solidFill>
                  <a:schemeClr val="bg1"/>
                </a:solidFill>
                <a:latin typeface="Cambria" charset="0"/>
                <a:ea typeface="ＭＳ Ｐゴシック" charset="-128"/>
              </a:rPr>
              <a:t> in a Catholic School</a:t>
            </a:r>
            <a:endParaRPr lang="en-US" dirty="0">
              <a:solidFill>
                <a:schemeClr val="bg1"/>
              </a:solidFill>
            </a:endParaRPr>
          </a:p>
        </p:txBody>
      </p:sp>
      <p:sp>
        <p:nvSpPr>
          <p:cNvPr id="3" name="Content Placeholder 2"/>
          <p:cNvSpPr>
            <a:spLocks noGrp="1"/>
          </p:cNvSpPr>
          <p:nvPr>
            <p:ph idx="1"/>
          </p:nvPr>
        </p:nvSpPr>
        <p:spPr>
          <a:xfrm>
            <a:off x="379411" y="563034"/>
            <a:ext cx="10753045" cy="4139595"/>
          </a:xfrm>
        </p:spPr>
        <p:txBody>
          <a:bodyPr>
            <a:normAutofit fontScale="92500" lnSpcReduction="10000"/>
          </a:bodyPr>
          <a:lstStyle/>
          <a:p>
            <a:r>
              <a:rPr lang="en-US" altLang="en-US" sz="3200" dirty="0">
                <a:solidFill>
                  <a:schemeClr val="bg1"/>
                </a:solidFill>
                <a:latin typeface="Cambria" charset="0"/>
                <a:ea typeface="ＭＳ Ｐゴシック" charset="-128"/>
              </a:rPr>
              <a:t>61. Literary and artistic works depict the struggles of societies, of families, and of individuals. They spring from the depths of the human heart, revealing its lights and its shadows, its hope and its despair. The Christian perspective goes beyond the merely human, and offers more penetrating criteria for understanding the human struggle and the mysteries of the human spirit. Furthermore, an adequate religious formation has been the starting point for the vocation of a number of Christian artists and art critics.</a:t>
            </a:r>
          </a:p>
          <a:p>
            <a:endParaRPr lang="en-US" sz="2400" dirty="0"/>
          </a:p>
        </p:txBody>
      </p:sp>
    </p:spTree>
    <p:extLst>
      <p:ext uri="{BB962C8B-B14F-4D97-AF65-F5344CB8AC3E}">
        <p14:creationId xmlns:p14="http://schemas.microsoft.com/office/powerpoint/2010/main" val="2038502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4211" y="685800"/>
            <a:ext cx="10259559" cy="4074886"/>
          </a:xfrm>
        </p:spPr>
        <p:txBody>
          <a:bodyPr>
            <a:normAutofit fontScale="92500" lnSpcReduction="20000"/>
          </a:bodyPr>
          <a:lstStyle/>
          <a:p>
            <a:r>
              <a:rPr lang="en-US" altLang="en-US" sz="3500" dirty="0">
                <a:solidFill>
                  <a:schemeClr val="bg1"/>
                </a:solidFill>
                <a:latin typeface="Cambria" charset="0"/>
                <a:ea typeface="ＭＳ Ｐゴシック" charset="-128"/>
              </a:rPr>
              <a:t>…In the upper grades, a teacher can bring students to an even more profound appreciation of artistic works: as a reflection of the divine beauty in tangible form. Both the Fathers of the Church and the masters of Christian philosophy teach this in their writings on aesthetics-St. Augustine invites us to go beyond the intention of the artists in order to find the eternal order of God in the work of art; St. Thomas sees the presence of the Divine Word in art.  </a:t>
            </a:r>
          </a:p>
          <a:p>
            <a:endParaRPr lang="en-US" sz="2400" dirty="0"/>
          </a:p>
        </p:txBody>
      </p:sp>
    </p:spTree>
    <p:extLst>
      <p:ext uri="{BB962C8B-B14F-4D97-AF65-F5344CB8AC3E}">
        <p14:creationId xmlns:p14="http://schemas.microsoft.com/office/powerpoint/2010/main" val="164522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2269" y="5337022"/>
            <a:ext cx="8534400" cy="1507067"/>
          </a:xfrm>
        </p:spPr>
        <p:txBody>
          <a:bodyPr/>
          <a:lstStyle/>
          <a:p>
            <a:r>
              <a:rPr lang="en-US" altLang="en-US" dirty="0">
                <a:solidFill>
                  <a:schemeClr val="bg1"/>
                </a:solidFill>
                <a:latin typeface="Cambria" charset="0"/>
                <a:ea typeface="ＭＳ Ｐゴシック" charset="-128"/>
              </a:rPr>
              <a:t>Ugliness</a:t>
            </a:r>
            <a:endParaRPr lang="en-US" dirty="0">
              <a:solidFill>
                <a:schemeClr val="bg1"/>
              </a:solidFill>
            </a:endParaRPr>
          </a:p>
        </p:txBody>
      </p:sp>
      <p:sp>
        <p:nvSpPr>
          <p:cNvPr id="3" name="Content Placeholder 2"/>
          <p:cNvSpPr>
            <a:spLocks noGrp="1"/>
          </p:cNvSpPr>
          <p:nvPr>
            <p:ph sz="half" idx="1"/>
          </p:nvPr>
        </p:nvSpPr>
        <p:spPr>
          <a:xfrm>
            <a:off x="486171" y="1351039"/>
            <a:ext cx="6175886" cy="4155922"/>
          </a:xfrm>
        </p:spPr>
        <p:txBody>
          <a:bodyPr>
            <a:noAutofit/>
          </a:bodyPr>
          <a:lstStyle/>
          <a:p>
            <a:pPr marL="0" indent="0">
              <a:buNone/>
            </a:pPr>
            <a:r>
              <a:rPr lang="en-US" altLang="en-US" sz="3200" dirty="0">
                <a:solidFill>
                  <a:schemeClr val="bg1"/>
                </a:solidFill>
                <a:latin typeface="Cambria" charset="0"/>
                <a:ea typeface="ＭＳ Ｐゴシック" charset="-128"/>
              </a:rPr>
              <a:t>The devil can and does abuse beauty in order to entice men into worship of self and the rejection of God.  He incites to lust through the beauty of the body, or to pride through beauty of the mind.  More subtly, he tries to sever the beauty of Christian art from the truth of the dogmatic creed and the goodness of the moral virtues.   </a:t>
            </a:r>
            <a:r>
              <a:rPr lang="en-US" altLang="en-US" sz="3200" dirty="0" err="1">
                <a:solidFill>
                  <a:schemeClr val="bg1"/>
                </a:solidFill>
                <a:latin typeface="Cambria" charset="0"/>
                <a:ea typeface="ＭＳ Ｐゴシック" charset="-128"/>
              </a:rPr>
              <a:t>Saward</a:t>
            </a:r>
            <a:endParaRPr lang="en-US" altLang="en-US" sz="3200" dirty="0">
              <a:solidFill>
                <a:schemeClr val="bg1"/>
              </a:solidFill>
              <a:latin typeface="Cambria" charset="0"/>
              <a:ea typeface="ＭＳ Ｐゴシック" charset="-128"/>
            </a:endParaRPr>
          </a:p>
          <a:p>
            <a:pPr marL="0" indent="0">
              <a:buNone/>
            </a:pPr>
            <a:endParaRPr lang="en-US" sz="2400" b="1" dirty="0"/>
          </a:p>
        </p:txBody>
      </p:sp>
      <p:sp>
        <p:nvSpPr>
          <p:cNvPr id="5" name="Content Placeholder 4"/>
          <p:cNvSpPr>
            <a:spLocks noGrp="1"/>
          </p:cNvSpPr>
          <p:nvPr>
            <p:ph sz="half" idx="2"/>
          </p:nvPr>
        </p:nvSpPr>
        <p:spPr>
          <a:xfrm>
            <a:off x="7085390" y="342900"/>
            <a:ext cx="4934479" cy="3615266"/>
          </a:xfrm>
        </p:spPr>
        <p:txBody>
          <a:bodyPr/>
          <a:lstStyle/>
          <a:p>
            <a:endParaRPr lang="en-US"/>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rcRect t="14977" b="14977"/>
          <a:stretch>
            <a:fillRect/>
          </a:stretch>
        </p:blipFill>
        <p:spPr>
          <a:xfrm>
            <a:off x="7531100" y="658139"/>
            <a:ext cx="4488769" cy="2376407"/>
          </a:xfrm>
          <a:prstGeom prst="rect">
            <a:avLst/>
          </a:prstGeom>
        </p:spPr>
      </p:pic>
    </p:spTree>
    <p:extLst>
      <p:ext uri="{BB962C8B-B14F-4D97-AF65-F5344CB8AC3E}">
        <p14:creationId xmlns:p14="http://schemas.microsoft.com/office/powerpoint/2010/main" val="1709036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bg1"/>
                </a:solidFill>
              </a:rPr>
              <a:t>Catacombs</a:t>
            </a:r>
          </a:p>
        </p:txBody>
      </p:sp>
      <p:sp>
        <p:nvSpPr>
          <p:cNvPr id="8" name="Text Placeholder 7"/>
          <p:cNvSpPr>
            <a:spLocks noGrp="1"/>
          </p:cNvSpPr>
          <p:nvPr>
            <p:ph type="body" idx="1"/>
          </p:nvPr>
        </p:nvSpPr>
        <p:spPr/>
        <p:txBody>
          <a:bodyPr/>
          <a:lstStyle/>
          <a:p>
            <a:endParaRPr lang="en-US"/>
          </a:p>
        </p:txBody>
      </p:sp>
      <p:sp>
        <p:nvSpPr>
          <p:cNvPr id="10" name="Text Placeholder 9"/>
          <p:cNvSpPr>
            <a:spLocks noGrp="1"/>
          </p:cNvSpPr>
          <p:nvPr>
            <p:ph type="body" sz="quarter" idx="3"/>
          </p:nvPr>
        </p:nvSpPr>
        <p:spPr/>
        <p:txBody>
          <a:bodyPr/>
          <a:lstStyle/>
          <a:p>
            <a:endParaRPr lang="en-US"/>
          </a:p>
        </p:txBody>
      </p:sp>
      <p:pic>
        <p:nvPicPr>
          <p:cNvPr id="12" name="Picture 5" descr="00110_good_shepher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86684" y="1270000"/>
            <a:ext cx="2532182"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orans"/>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b="14336"/>
          <a:stretch>
            <a:fillRect/>
          </a:stretch>
        </p:blipFill>
        <p:spPr bwMode="auto">
          <a:xfrm>
            <a:off x="6478292" y="1321910"/>
            <a:ext cx="3670279" cy="297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634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3611125056_036a859d0e.jpg"/>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5511" t="3541" r="7410" b="5559"/>
          <a:stretch/>
        </p:blipFill>
        <p:spPr bwMode="auto">
          <a:xfrm>
            <a:off x="154983" y="139485"/>
            <a:ext cx="2448732" cy="358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Ravenna_triumph_Christ_det"/>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3679968" y="139485"/>
            <a:ext cx="4593497" cy="332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rancis Stigm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8536" y="0"/>
            <a:ext cx="3373463" cy="381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06_3ce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817" y="3815015"/>
            <a:ext cx="6369803" cy="29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Icon Rublev Trin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2171" y="3984488"/>
            <a:ext cx="2254884" cy="276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93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bg1"/>
                </a:solidFill>
              </a:rPr>
              <a:t>John 1</a:t>
            </a:r>
          </a:p>
        </p:txBody>
      </p:sp>
      <p:sp>
        <p:nvSpPr>
          <p:cNvPr id="7" name="Content Placeholder 6"/>
          <p:cNvSpPr>
            <a:spLocks noGrp="1"/>
          </p:cNvSpPr>
          <p:nvPr>
            <p:ph idx="1"/>
          </p:nvPr>
        </p:nvSpPr>
        <p:spPr>
          <a:xfrm>
            <a:off x="1262742" y="130628"/>
            <a:ext cx="7605485" cy="5863771"/>
          </a:xfrm>
        </p:spPr>
        <p:txBody>
          <a:bodyPr>
            <a:normAutofit/>
          </a:bodyPr>
          <a:lstStyle/>
          <a:p>
            <a:pPr lvl="1">
              <a:lnSpc>
                <a:spcPct val="90000"/>
              </a:lnSpc>
              <a:buNone/>
            </a:pPr>
            <a:r>
              <a:rPr lang="en-US" altLang="en-US" sz="2800" dirty="0">
                <a:solidFill>
                  <a:schemeClr val="bg1"/>
                </a:solidFill>
                <a:latin typeface="Cambria" charset="0"/>
                <a:ea typeface="ＭＳ Ｐゴシック" charset="-128"/>
              </a:rPr>
              <a:t>In the beginning was the Word, and the Word was with God, and the Word was God.  </a:t>
            </a:r>
          </a:p>
          <a:p>
            <a:pPr lvl="1">
              <a:lnSpc>
                <a:spcPct val="90000"/>
              </a:lnSpc>
              <a:buNone/>
            </a:pPr>
            <a:r>
              <a:rPr lang="en-US" altLang="en-US" sz="2800" dirty="0">
                <a:solidFill>
                  <a:schemeClr val="bg1"/>
                </a:solidFill>
                <a:latin typeface="Cambria" charset="0"/>
                <a:ea typeface="ＭＳ Ｐゴシック" charset="-128"/>
              </a:rPr>
              <a:t>He was in the beginning with God.  </a:t>
            </a:r>
          </a:p>
          <a:p>
            <a:pPr lvl="1">
              <a:lnSpc>
                <a:spcPct val="90000"/>
              </a:lnSpc>
              <a:buNone/>
            </a:pPr>
            <a:r>
              <a:rPr lang="en-US" altLang="en-US" sz="2800" dirty="0">
                <a:solidFill>
                  <a:schemeClr val="bg1"/>
                </a:solidFill>
                <a:latin typeface="Cambria" charset="0"/>
                <a:ea typeface="ＭＳ Ｐゴシック" charset="-128"/>
              </a:rPr>
              <a:t>All things came to be through him, and without him nothing came to be. </a:t>
            </a:r>
          </a:p>
          <a:p>
            <a:pPr lvl="1">
              <a:lnSpc>
                <a:spcPct val="90000"/>
              </a:lnSpc>
              <a:buNone/>
            </a:pPr>
            <a:r>
              <a:rPr lang="en-US" altLang="en-US" sz="2800" dirty="0">
                <a:solidFill>
                  <a:schemeClr val="bg1"/>
                </a:solidFill>
                <a:latin typeface="Cambria" charset="0"/>
                <a:ea typeface="ＭＳ Ｐゴシック" charset="-128"/>
              </a:rPr>
              <a:t>What came to be through him was life, and this life was the light of the human race; darkness has not overcome it.  </a:t>
            </a:r>
          </a:p>
          <a:p>
            <a:pPr lvl="1">
              <a:lnSpc>
                <a:spcPct val="90000"/>
              </a:lnSpc>
              <a:buNone/>
            </a:pPr>
            <a:r>
              <a:rPr lang="en-US" altLang="en-US" sz="2800" dirty="0">
                <a:solidFill>
                  <a:schemeClr val="bg1"/>
                </a:solidFill>
                <a:latin typeface="Cambria" charset="0"/>
                <a:ea typeface="ＭＳ Ｐゴシック" charset="-128"/>
              </a:rPr>
              <a:t>                                John 1:1-4</a:t>
            </a:r>
          </a:p>
        </p:txBody>
      </p:sp>
    </p:spTree>
    <p:extLst>
      <p:ext uri="{BB962C8B-B14F-4D97-AF65-F5344CB8AC3E}">
        <p14:creationId xmlns:p14="http://schemas.microsoft.com/office/powerpoint/2010/main" val="1037355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7" name="Picture 2" descr="OLG Origina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30" r="2822" b="2563"/>
          <a:stretch/>
        </p:blipFill>
        <p:spPr bwMode="auto">
          <a:xfrm>
            <a:off x="1968285" y="685800"/>
            <a:ext cx="3347634" cy="517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type="body" sz="half" idx="2"/>
          </p:nvPr>
        </p:nvSpPr>
        <p:spPr/>
        <p:txBody>
          <a:bodyPr>
            <a:normAutofit/>
          </a:bodyPr>
          <a:lstStyle/>
          <a:p>
            <a:pPr marL="0" indent="0">
              <a:buNone/>
            </a:pPr>
            <a:r>
              <a:rPr lang="en-US" sz="3600" dirty="0">
                <a:solidFill>
                  <a:schemeClr val="bg1"/>
                </a:solidFill>
              </a:rPr>
              <a:t>By the Hand of God</a:t>
            </a:r>
          </a:p>
        </p:txBody>
      </p:sp>
    </p:spTree>
    <p:extLst>
      <p:ext uri="{BB962C8B-B14F-4D97-AF65-F5344CB8AC3E}">
        <p14:creationId xmlns:p14="http://schemas.microsoft.com/office/powerpoint/2010/main" val="724504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bg1"/>
                </a:solidFill>
              </a:rPr>
              <a:t>Friedrich </a:t>
            </a:r>
            <a:r>
              <a:rPr lang="en-US" dirty="0" err="1">
                <a:solidFill>
                  <a:schemeClr val="bg1"/>
                </a:solidFill>
              </a:rPr>
              <a:t>Nebel</a:t>
            </a:r>
            <a:endParaRPr lang="en-US" dirty="0">
              <a:solidFill>
                <a:schemeClr val="bg1"/>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4212" y="710347"/>
            <a:ext cx="5486400" cy="359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338807" y="387458"/>
            <a:ext cx="5067946" cy="6001643"/>
          </a:xfrm>
          <a:prstGeom prst="rect">
            <a:avLst/>
          </a:prstGeom>
        </p:spPr>
        <p:txBody>
          <a:bodyPr wrap="square">
            <a:spAutoFit/>
          </a:bodyPr>
          <a:lstStyle/>
          <a:p>
            <a:r>
              <a:rPr lang="en-US" altLang="en-US" sz="3200" b="0" dirty="0">
                <a:solidFill>
                  <a:schemeClr val="bg1"/>
                </a:solidFill>
                <a:latin typeface="Cambria" charset="0"/>
                <a:ea typeface="ＭＳ Ｐゴシック" charset="-128"/>
              </a:rPr>
              <a:t>In Friedrich's,</a:t>
            </a:r>
            <a:r>
              <a:rPr lang="en-US" altLang="en-US" sz="3200" b="0" i="1" dirty="0">
                <a:solidFill>
                  <a:schemeClr val="bg1"/>
                </a:solidFill>
                <a:latin typeface="Cambria" charset="0"/>
                <a:ea typeface="ＭＳ Ｐゴシック" charset="-128"/>
              </a:rPr>
              <a:t> </a:t>
            </a:r>
            <a:r>
              <a:rPr lang="en-US" altLang="en-US" sz="3200" b="0" i="1" dirty="0" err="1">
                <a:solidFill>
                  <a:schemeClr val="bg1"/>
                </a:solidFill>
                <a:latin typeface="Cambria" charset="0"/>
                <a:ea typeface="ＭＳ Ｐゴシック" charset="-128"/>
              </a:rPr>
              <a:t>Nebel</a:t>
            </a:r>
            <a:r>
              <a:rPr lang="en-US" altLang="en-US" sz="3200" b="0" i="1" dirty="0">
                <a:solidFill>
                  <a:schemeClr val="bg1"/>
                </a:solidFill>
                <a:latin typeface="Cambria" charset="0"/>
                <a:ea typeface="ＭＳ Ｐゴシック" charset="-128"/>
              </a:rPr>
              <a:t>, </a:t>
            </a:r>
            <a:r>
              <a:rPr lang="en-US" altLang="en-US" sz="3200" b="0" dirty="0">
                <a:solidFill>
                  <a:schemeClr val="bg1"/>
                </a:solidFill>
                <a:latin typeface="Cambria" charset="0"/>
                <a:ea typeface="ＭＳ Ｐゴシック" charset="-128"/>
              </a:rPr>
              <a:t>it may be reasonable to consider that: the ship could represent the church Chateaubriand spoke of, anchored and secure; the ocean as God in an unassuming presence both still and bountiful; and the fog as a representation of the sorrows of the heart (Nancy </a:t>
            </a:r>
            <a:r>
              <a:rPr lang="en-US" altLang="en-US" sz="3200" b="0" dirty="0" err="1">
                <a:solidFill>
                  <a:schemeClr val="bg1"/>
                </a:solidFill>
                <a:latin typeface="Cambria" charset="0"/>
                <a:ea typeface="ＭＳ Ｐゴシック" charset="-128"/>
              </a:rPr>
              <a:t>Paruch</a:t>
            </a:r>
            <a:r>
              <a:rPr lang="en-US" altLang="en-US" sz="3200" b="0" dirty="0">
                <a:solidFill>
                  <a:schemeClr val="bg1"/>
                </a:solidFill>
                <a:latin typeface="Cambria" charset="0"/>
                <a:ea typeface="ＭＳ Ｐゴシック" charset="-128"/>
              </a:rPr>
              <a:t>).</a:t>
            </a:r>
          </a:p>
        </p:txBody>
      </p:sp>
    </p:spTree>
    <p:extLst>
      <p:ext uri="{BB962C8B-B14F-4D97-AF65-F5344CB8AC3E}">
        <p14:creationId xmlns:p14="http://schemas.microsoft.com/office/powerpoint/2010/main" val="506701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6400800" y="685800"/>
            <a:ext cx="5791200" cy="1371600"/>
          </a:xfrm>
        </p:spPr>
        <p:txBody>
          <a:bodyPr>
            <a:normAutofit/>
          </a:bodyPr>
          <a:lstStyle/>
          <a:p>
            <a:r>
              <a:rPr lang="en-US" dirty="0">
                <a:solidFill>
                  <a:schemeClr val="bg1"/>
                </a:solidFill>
              </a:rPr>
              <a:t>What is Catholic world View?</a:t>
            </a:r>
          </a:p>
        </p:txBody>
      </p:sp>
      <p:sp>
        <p:nvSpPr>
          <p:cNvPr id="8" name="Content Placeholder 7"/>
          <p:cNvSpPr>
            <a:spLocks noGrp="1"/>
          </p:cNvSpPr>
          <p:nvPr>
            <p:ph idx="4294967295"/>
          </p:nvPr>
        </p:nvSpPr>
        <p:spPr>
          <a:xfrm>
            <a:off x="0" y="685800"/>
            <a:ext cx="5943600" cy="5308600"/>
          </a:xfrm>
        </p:spPr>
        <p:txBody>
          <a:bodyPr>
            <a:normAutofit fontScale="77500" lnSpcReduction="20000"/>
          </a:bodyPr>
          <a:lstStyle/>
          <a:p>
            <a:endParaRPr lang="en-US" dirty="0"/>
          </a:p>
          <a:p>
            <a:endParaRPr lang="en-US" dirty="0"/>
          </a:p>
          <a:p>
            <a:endParaRPr lang="en-US" dirty="0"/>
          </a:p>
          <a:p>
            <a:endParaRPr lang="en-US" dirty="0"/>
          </a:p>
          <a:p>
            <a:endParaRPr lang="en-US" dirty="0"/>
          </a:p>
          <a:p>
            <a:endParaRPr lang="en-US" dirty="0"/>
          </a:p>
          <a:p>
            <a:pPr algn="ctr"/>
            <a:r>
              <a:rPr lang="en-US" sz="6600" dirty="0">
                <a:solidFill>
                  <a:schemeClr val="bg1"/>
                </a:solidFill>
              </a:rPr>
              <a:t>God is:</a:t>
            </a:r>
          </a:p>
          <a:p>
            <a:pPr algn="ctr"/>
            <a:r>
              <a:rPr lang="en-US" sz="6600" dirty="0">
                <a:solidFill>
                  <a:schemeClr val="bg1"/>
                </a:solidFill>
              </a:rPr>
              <a:t>Truth</a:t>
            </a:r>
          </a:p>
          <a:p>
            <a:pPr algn="ctr"/>
            <a:r>
              <a:rPr lang="en-US" sz="6600" dirty="0">
                <a:solidFill>
                  <a:schemeClr val="bg1"/>
                </a:solidFill>
              </a:rPr>
              <a:t>Beauty</a:t>
            </a:r>
          </a:p>
          <a:p>
            <a:pPr algn="ctr"/>
            <a:r>
              <a:rPr lang="en-US" sz="6600" dirty="0" err="1">
                <a:solidFill>
                  <a:schemeClr val="bg1"/>
                </a:solidFill>
              </a:rPr>
              <a:t>Goodnes</a:t>
            </a:r>
            <a:endParaRPr lang="en-US" sz="6600" dirty="0">
              <a:solidFill>
                <a:schemeClr val="bg1"/>
              </a:solidFill>
            </a:endParaRPr>
          </a:p>
        </p:txBody>
      </p:sp>
      <p:sp>
        <p:nvSpPr>
          <p:cNvPr id="9" name="Text Placeholder 8"/>
          <p:cNvSpPr>
            <a:spLocks noGrp="1"/>
          </p:cNvSpPr>
          <p:nvPr>
            <p:ph type="body" sz="half" idx="4294967295"/>
          </p:nvPr>
        </p:nvSpPr>
        <p:spPr>
          <a:xfrm>
            <a:off x="6214820" y="2209800"/>
            <a:ext cx="5977180" cy="2090738"/>
          </a:xfrm>
        </p:spPr>
        <p:txBody>
          <a:bodyPr>
            <a:normAutofit/>
          </a:bodyPr>
          <a:lstStyle/>
          <a:p>
            <a:r>
              <a:rPr lang="en-US" sz="3200" dirty="0">
                <a:solidFill>
                  <a:schemeClr val="bg1"/>
                </a:solidFill>
              </a:rPr>
              <a:t>Whatever is true, </a:t>
            </a:r>
          </a:p>
          <a:p>
            <a:r>
              <a:rPr lang="en-US" sz="3200" dirty="0">
                <a:solidFill>
                  <a:schemeClr val="bg1"/>
                </a:solidFill>
              </a:rPr>
              <a:t>whatever is good, </a:t>
            </a:r>
          </a:p>
          <a:p>
            <a:r>
              <a:rPr lang="en-US" sz="3200" dirty="0">
                <a:solidFill>
                  <a:schemeClr val="bg1"/>
                </a:solidFill>
              </a:rPr>
              <a:t>whatever is beautiful!!!</a:t>
            </a:r>
          </a:p>
        </p:txBody>
      </p:sp>
      <p:pic>
        <p:nvPicPr>
          <p:cNvPr id="10" name="Picture 9"/>
          <p:cNvPicPr>
            <a:picLocks noChangeAspect="1"/>
          </p:cNvPicPr>
          <p:nvPr/>
        </p:nvPicPr>
        <p:blipFill rotWithShape="1">
          <a:blip r:embed="rId2"/>
          <a:srcRect t="25932" r="46610" b="24949"/>
          <a:stretch/>
        </p:blipFill>
        <p:spPr>
          <a:xfrm>
            <a:off x="0" y="0"/>
            <a:ext cx="2712203" cy="2495227"/>
          </a:xfrm>
          <a:prstGeom prst="rect">
            <a:avLst/>
          </a:prstGeom>
        </p:spPr>
      </p:pic>
      <p:pic>
        <p:nvPicPr>
          <p:cNvPr id="11" name="Picture 10"/>
          <p:cNvPicPr>
            <a:picLocks noChangeAspect="1"/>
          </p:cNvPicPr>
          <p:nvPr/>
        </p:nvPicPr>
        <p:blipFill rotWithShape="1">
          <a:blip r:embed="rId3"/>
          <a:srcRect l="31402" r="37288"/>
          <a:stretch/>
        </p:blipFill>
        <p:spPr>
          <a:xfrm>
            <a:off x="5170110" y="0"/>
            <a:ext cx="781239" cy="2495226"/>
          </a:xfrm>
          <a:prstGeom prst="rect">
            <a:avLst/>
          </a:prstGeom>
        </p:spPr>
      </p:pic>
      <p:pic>
        <p:nvPicPr>
          <p:cNvPr id="12" name="Picture 11"/>
          <p:cNvPicPr>
            <a:picLocks noChangeAspect="1"/>
          </p:cNvPicPr>
          <p:nvPr/>
        </p:nvPicPr>
        <p:blipFill>
          <a:blip r:embed="rId4"/>
          <a:stretch>
            <a:fillRect/>
          </a:stretch>
        </p:blipFill>
        <p:spPr>
          <a:xfrm>
            <a:off x="2656021" y="-1"/>
            <a:ext cx="2495227" cy="2495227"/>
          </a:xfrm>
          <a:prstGeom prst="rect">
            <a:avLst/>
          </a:prstGeom>
        </p:spPr>
      </p:pic>
    </p:spTree>
    <p:extLst>
      <p:ext uri="{BB962C8B-B14F-4D97-AF65-F5344CB8AC3E}">
        <p14:creationId xmlns:p14="http://schemas.microsoft.com/office/powerpoint/2010/main" val="1361382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The Last Supper</a:t>
            </a:r>
          </a:p>
        </p:txBody>
      </p:sp>
      <p:sp>
        <p:nvSpPr>
          <p:cNvPr id="3" name="Text Placeholder 2"/>
          <p:cNvSpPr>
            <a:spLocks noGrp="1"/>
          </p:cNvSpPr>
          <p:nvPr>
            <p:ph type="body" idx="1"/>
          </p:nvPr>
        </p:nvSpPr>
        <p:spPr/>
        <p:txBody>
          <a:bodyPr/>
          <a:lstStyle/>
          <a:p>
            <a:r>
              <a:rPr lang="en-US" dirty="0">
                <a:solidFill>
                  <a:schemeClr val="bg1"/>
                </a:solidFill>
              </a:rPr>
              <a:t>Da Vinci</a:t>
            </a:r>
          </a:p>
        </p:txBody>
      </p:sp>
      <p:sp>
        <p:nvSpPr>
          <p:cNvPr id="5" name="Text Placeholder 4"/>
          <p:cNvSpPr>
            <a:spLocks noGrp="1"/>
          </p:cNvSpPr>
          <p:nvPr>
            <p:ph type="body" sz="quarter" idx="3"/>
          </p:nvPr>
        </p:nvSpPr>
        <p:spPr/>
        <p:txBody>
          <a:bodyPr/>
          <a:lstStyle/>
          <a:p>
            <a:r>
              <a:rPr lang="en-US" dirty="0" err="1">
                <a:solidFill>
                  <a:schemeClr val="bg1"/>
                </a:solidFill>
              </a:rPr>
              <a:t>Koder</a:t>
            </a:r>
            <a:endParaRPr lang="en-US" dirty="0">
              <a:solidFill>
                <a:schemeClr val="bg1"/>
              </a:solidFill>
            </a:endParaRPr>
          </a:p>
        </p:txBody>
      </p:sp>
      <p:pic>
        <p:nvPicPr>
          <p:cNvPr id="7" name="Picture 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247775" y="1456794"/>
            <a:ext cx="4350046" cy="23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as-ist-ein-Leib"/>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112308" y="1262063"/>
            <a:ext cx="4318721"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465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5776" y="294468"/>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107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fter First Communion Smi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949" y="1190007"/>
            <a:ext cx="739140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739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Lord of the Rings</a:t>
            </a:r>
          </a:p>
        </p:txBody>
      </p:sp>
      <p:pic>
        <p:nvPicPr>
          <p:cNvPr id="5" name="Content Placeholder 4" descr="002_352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48448" y="685800"/>
            <a:ext cx="2330442"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The Lord Of The Rings ">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521481" y="779197"/>
            <a:ext cx="2330442"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03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Laudato</a:t>
            </a:r>
            <a:r>
              <a:rPr lang="en-US" dirty="0">
                <a:solidFill>
                  <a:schemeClr val="bg1"/>
                </a:solidFill>
              </a:rPr>
              <a:t> Si</a:t>
            </a:r>
          </a:p>
        </p:txBody>
      </p:sp>
      <p:pic>
        <p:nvPicPr>
          <p:cNvPr id="5" name="Content Placeholder 4"/>
          <p:cNvPicPr>
            <a:picLocks noGrp="1" noChangeAspect="1"/>
          </p:cNvPicPr>
          <p:nvPr>
            <p:ph sz="half" idx="1"/>
          </p:nvPr>
        </p:nvPicPr>
        <p:blipFill>
          <a:blip r:embed="rId2"/>
          <a:stretch>
            <a:fillRect/>
          </a:stretch>
        </p:blipFill>
        <p:spPr>
          <a:xfrm>
            <a:off x="1971675" y="772319"/>
            <a:ext cx="2362200" cy="3441700"/>
          </a:xfrm>
        </p:spPr>
      </p:pic>
      <p:sp>
        <p:nvSpPr>
          <p:cNvPr id="4" name="Content Placeholder 3"/>
          <p:cNvSpPr>
            <a:spLocks noGrp="1"/>
          </p:cNvSpPr>
          <p:nvPr>
            <p:ph sz="half" idx="2"/>
          </p:nvPr>
        </p:nvSpPr>
        <p:spPr/>
        <p:txBody>
          <a:bodyPr/>
          <a:lstStyle/>
          <a:p>
            <a:endParaRPr lang="en-US"/>
          </a:p>
        </p:txBody>
      </p:sp>
      <p:pic>
        <p:nvPicPr>
          <p:cNvPr id="6" name="Picture 5"/>
          <p:cNvPicPr>
            <a:picLocks noChangeAspect="1"/>
          </p:cNvPicPr>
          <p:nvPr/>
        </p:nvPicPr>
        <p:blipFill>
          <a:blip r:embed="rId3"/>
          <a:stretch>
            <a:fillRect/>
          </a:stretch>
        </p:blipFill>
        <p:spPr>
          <a:xfrm>
            <a:off x="5025172" y="897467"/>
            <a:ext cx="2387600" cy="3403600"/>
          </a:xfrm>
          <a:prstGeom prst="rect">
            <a:avLst/>
          </a:prstGeom>
        </p:spPr>
      </p:pic>
      <p:pic>
        <p:nvPicPr>
          <p:cNvPr id="7" name="Picture 6"/>
          <p:cNvPicPr>
            <a:picLocks noChangeAspect="1"/>
          </p:cNvPicPr>
          <p:nvPr/>
        </p:nvPicPr>
        <p:blipFill>
          <a:blip r:embed="rId4"/>
          <a:stretch>
            <a:fillRect/>
          </a:stretch>
        </p:blipFill>
        <p:spPr>
          <a:xfrm>
            <a:off x="7581709" y="897467"/>
            <a:ext cx="3309570" cy="3316552"/>
          </a:xfrm>
          <a:prstGeom prst="rect">
            <a:avLst/>
          </a:prstGeom>
        </p:spPr>
      </p:pic>
    </p:spTree>
    <p:extLst>
      <p:ext uri="{BB962C8B-B14F-4D97-AF65-F5344CB8AC3E}">
        <p14:creationId xmlns:p14="http://schemas.microsoft.com/office/powerpoint/2010/main" val="2138999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62172" y="4696579"/>
            <a:ext cx="8362268" cy="1507067"/>
          </a:xfrm>
        </p:spPr>
        <p:txBody>
          <a:bodyPr/>
          <a:lstStyle/>
          <a:p>
            <a:r>
              <a:rPr lang="en-US" altLang="en-US" dirty="0">
                <a:solidFill>
                  <a:schemeClr val="bg1"/>
                </a:solidFill>
                <a:latin typeface="Cambria" charset="0"/>
                <a:ea typeface="ＭＳ Ｐゴシック" charset="-128"/>
              </a:rPr>
              <a:t>Bring it back to Jesus</a:t>
            </a:r>
            <a:endParaRPr lang="en-US" dirty="0">
              <a:solidFill>
                <a:schemeClr val="bg1"/>
              </a:solidFill>
            </a:endParaRPr>
          </a:p>
        </p:txBody>
      </p:sp>
      <p:sp>
        <p:nvSpPr>
          <p:cNvPr id="6" name="Content Placeholder 5"/>
          <p:cNvSpPr>
            <a:spLocks noGrp="1"/>
          </p:cNvSpPr>
          <p:nvPr>
            <p:ph idx="1"/>
          </p:nvPr>
        </p:nvSpPr>
        <p:spPr>
          <a:xfrm>
            <a:off x="539070" y="235858"/>
            <a:ext cx="5223102" cy="5671457"/>
          </a:xfrm>
        </p:spPr>
        <p:txBody>
          <a:bodyPr>
            <a:normAutofit/>
          </a:bodyPr>
          <a:lstStyle/>
          <a:p>
            <a:r>
              <a:rPr lang="en-US" altLang="en-US" sz="2800" dirty="0">
                <a:solidFill>
                  <a:schemeClr val="bg1"/>
                </a:solidFill>
                <a:latin typeface="Cambria" charset="0"/>
                <a:ea typeface="ＭＳ Ｐゴシック" charset="-128"/>
              </a:rPr>
              <a:t>Christmas trees</a:t>
            </a:r>
          </a:p>
          <a:p>
            <a:r>
              <a:rPr lang="en-US" altLang="en-US" sz="2800" dirty="0">
                <a:solidFill>
                  <a:schemeClr val="bg1"/>
                </a:solidFill>
                <a:latin typeface="Cambria" charset="0"/>
                <a:ea typeface="ＭＳ Ｐゴシック" charset="-128"/>
              </a:rPr>
              <a:t>Rainbows</a:t>
            </a:r>
          </a:p>
          <a:p>
            <a:r>
              <a:rPr lang="en-US" altLang="en-US" sz="2800" dirty="0">
                <a:solidFill>
                  <a:schemeClr val="bg1"/>
                </a:solidFill>
                <a:latin typeface="Cambria" charset="0"/>
                <a:ea typeface="ＭＳ Ｐゴシック" charset="-128"/>
              </a:rPr>
              <a:t>Easter Bunnies</a:t>
            </a:r>
          </a:p>
          <a:p>
            <a:r>
              <a:rPr lang="en-US" altLang="en-US" sz="2800" dirty="0">
                <a:solidFill>
                  <a:schemeClr val="bg1"/>
                </a:solidFill>
                <a:latin typeface="Cambria" charset="0"/>
                <a:ea typeface="ＭＳ Ｐゴシック" charset="-128"/>
              </a:rPr>
              <a:t>Valentines</a:t>
            </a:r>
          </a:p>
          <a:p>
            <a:r>
              <a:rPr lang="en-US" altLang="en-US" sz="2800" dirty="0">
                <a:solidFill>
                  <a:schemeClr val="bg1"/>
                </a:solidFill>
                <a:latin typeface="Cambria" charset="0"/>
                <a:ea typeface="ＭＳ Ｐゴシック" charset="-128"/>
              </a:rPr>
              <a:t>St. Patrick</a:t>
            </a:r>
          </a:p>
          <a:p>
            <a:r>
              <a:rPr lang="en-US" altLang="en-US" sz="2800" dirty="0">
                <a:solidFill>
                  <a:schemeClr val="bg1"/>
                </a:solidFill>
                <a:latin typeface="Cambria" charset="0"/>
                <a:ea typeface="ＭＳ Ｐゴシック" charset="-128"/>
              </a:rPr>
              <a:t>President</a:t>
            </a:r>
            <a:r>
              <a:rPr lang="ja-JP" altLang="en-US" sz="2800" dirty="0">
                <a:solidFill>
                  <a:schemeClr val="bg1"/>
                </a:solidFill>
                <a:latin typeface="Cambria" charset="0"/>
                <a:ea typeface="ＭＳ Ｐゴシック" charset="-128"/>
              </a:rPr>
              <a:t>’</a:t>
            </a:r>
            <a:r>
              <a:rPr lang="en-US" altLang="ja-JP" sz="2800" dirty="0">
                <a:solidFill>
                  <a:schemeClr val="bg1"/>
                </a:solidFill>
                <a:latin typeface="Cambria" charset="0"/>
                <a:ea typeface="ＭＳ Ｐゴシック" charset="-128"/>
              </a:rPr>
              <a:t>s Day</a:t>
            </a:r>
          </a:p>
          <a:p>
            <a:r>
              <a:rPr lang="en-US" altLang="en-US" sz="2800" dirty="0">
                <a:solidFill>
                  <a:schemeClr val="bg1"/>
                </a:solidFill>
                <a:latin typeface="Cambria" charset="0"/>
                <a:ea typeface="ＭＳ Ｐゴシック" charset="-128"/>
              </a:rPr>
              <a:t>Halloween</a:t>
            </a:r>
          </a:p>
          <a:p>
            <a:r>
              <a:rPr lang="en-US" altLang="en-US" sz="2800" dirty="0">
                <a:solidFill>
                  <a:schemeClr val="bg1"/>
                </a:solidFill>
                <a:latin typeface="Cambria" charset="0"/>
                <a:ea typeface="ＭＳ Ｐゴシック" charset="-128"/>
              </a:rPr>
              <a:t>Veteran</a:t>
            </a:r>
            <a:r>
              <a:rPr lang="ja-JP" altLang="en-US" sz="2800" dirty="0">
                <a:solidFill>
                  <a:schemeClr val="bg1"/>
                </a:solidFill>
                <a:latin typeface="Cambria" charset="0"/>
                <a:ea typeface="ＭＳ Ｐゴシック" charset="-128"/>
              </a:rPr>
              <a:t>’</a:t>
            </a:r>
            <a:r>
              <a:rPr lang="en-US" altLang="ja-JP" sz="2800" dirty="0">
                <a:solidFill>
                  <a:schemeClr val="bg1"/>
                </a:solidFill>
                <a:latin typeface="Cambria" charset="0"/>
                <a:ea typeface="ＭＳ Ｐゴシック" charset="-128"/>
              </a:rPr>
              <a:t>s Day/Memorial Day</a:t>
            </a:r>
          </a:p>
          <a:p>
            <a:r>
              <a:rPr lang="en-US" altLang="en-US" sz="2800" dirty="0">
                <a:solidFill>
                  <a:schemeClr val="bg1"/>
                </a:solidFill>
                <a:latin typeface="Cambria" charset="0"/>
                <a:ea typeface="ＭＳ Ｐゴシック" charset="-128"/>
              </a:rPr>
              <a:t>Fourth of July</a:t>
            </a:r>
          </a:p>
          <a:p>
            <a:endParaRPr lang="en-US" dirty="0"/>
          </a:p>
        </p:txBody>
      </p:sp>
    </p:spTree>
    <p:extLst>
      <p:ext uri="{BB962C8B-B14F-4D97-AF65-F5344CB8AC3E}">
        <p14:creationId xmlns:p14="http://schemas.microsoft.com/office/powerpoint/2010/main" val="1848590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chemeClr val="bg1"/>
                </a:solidFill>
              </a:rPr>
              <a:t>Reader's Guide to</a:t>
            </a:r>
            <a:br>
              <a:rPr lang="en-US" dirty="0">
                <a:solidFill>
                  <a:schemeClr val="bg1"/>
                </a:solidFill>
              </a:rPr>
            </a:br>
            <a:r>
              <a:rPr lang="en-US" dirty="0">
                <a:solidFill>
                  <a:schemeClr val="bg1"/>
                </a:solidFill>
              </a:rPr>
              <a:t>Meals, Food and Table Fellowship</a:t>
            </a:r>
            <a:br>
              <a:rPr lang="en-US" dirty="0">
                <a:solidFill>
                  <a:schemeClr val="bg1"/>
                </a:solidFill>
              </a:rPr>
            </a:br>
            <a:r>
              <a:rPr lang="en-US" dirty="0">
                <a:solidFill>
                  <a:schemeClr val="bg1"/>
                </a:solidFill>
              </a:rPr>
              <a:t>in the New Testament, Jerome H. </a:t>
            </a:r>
            <a:r>
              <a:rPr lang="en-US" dirty="0" err="1">
                <a:solidFill>
                  <a:schemeClr val="bg1"/>
                </a:solidFill>
              </a:rPr>
              <a:t>Neyrey</a:t>
            </a:r>
            <a:br>
              <a:rPr lang="en-US" dirty="0">
                <a:solidFill>
                  <a:schemeClr val="bg1"/>
                </a:solidFill>
              </a:rPr>
            </a:br>
            <a:r>
              <a:rPr lang="en-US" dirty="0">
                <a:solidFill>
                  <a:schemeClr val="bg1"/>
                </a:solidFill>
              </a:rPr>
              <a:t>University of Notre Dame</a:t>
            </a:r>
          </a:p>
        </p:txBody>
      </p:sp>
      <p:pic>
        <p:nvPicPr>
          <p:cNvPr id="7" name="Picture 4" descr="completeturkeydinner288x23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23975" y="1019969"/>
            <a:ext cx="3657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mea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65813" y="1054403"/>
            <a:ext cx="3882621" cy="291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065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966303"/>
            <a:ext cx="8534400" cy="1507067"/>
          </a:xfrm>
        </p:spPr>
        <p:txBody>
          <a:bodyPr/>
          <a:lstStyle/>
          <a:p>
            <a:r>
              <a:rPr lang="en-US" dirty="0">
                <a:solidFill>
                  <a:schemeClr val="bg1"/>
                </a:solidFill>
              </a:rPr>
              <a:t>1 John </a:t>
            </a:r>
            <a:r>
              <a:rPr lang="en-US" altLang="en-US" dirty="0">
                <a:solidFill>
                  <a:schemeClr val="bg1"/>
                </a:solidFill>
                <a:latin typeface="Cambria" charset="0"/>
                <a:ea typeface="ＭＳ Ｐゴシック" charset="-128"/>
              </a:rPr>
              <a:t> </a:t>
            </a:r>
            <a:r>
              <a:rPr lang="en-US" dirty="0">
                <a:solidFill>
                  <a:schemeClr val="bg1"/>
                </a:solidFill>
              </a:rPr>
              <a:t>1</a:t>
            </a:r>
          </a:p>
        </p:txBody>
      </p:sp>
      <p:sp>
        <p:nvSpPr>
          <p:cNvPr id="3" name="Content Placeholder 2"/>
          <p:cNvSpPr>
            <a:spLocks noGrp="1"/>
          </p:cNvSpPr>
          <p:nvPr>
            <p:ph idx="1"/>
          </p:nvPr>
        </p:nvSpPr>
        <p:spPr>
          <a:xfrm>
            <a:off x="684211" y="685799"/>
            <a:ext cx="10823577" cy="4844143"/>
          </a:xfrm>
        </p:spPr>
        <p:txBody>
          <a:bodyPr>
            <a:normAutofit lnSpcReduction="10000"/>
          </a:bodyPr>
          <a:lstStyle/>
          <a:p>
            <a:pPr lvl="1">
              <a:lnSpc>
                <a:spcPct val="90000"/>
              </a:lnSpc>
              <a:buNone/>
            </a:pPr>
            <a:r>
              <a:rPr lang="en-US" altLang="en-US" sz="2800" dirty="0">
                <a:solidFill>
                  <a:schemeClr val="bg1"/>
                </a:solidFill>
                <a:latin typeface="Cambria" charset="0"/>
                <a:ea typeface="ＭＳ Ｐゴシック" charset="-128"/>
              </a:rPr>
              <a:t>What was from the beginning, what we have heard, what we have seen with our eyes, what we looked upon and touched with our hands concerns the Word of life-- </a:t>
            </a:r>
          </a:p>
          <a:p>
            <a:pPr>
              <a:lnSpc>
                <a:spcPct val="90000"/>
              </a:lnSpc>
              <a:buNone/>
            </a:pPr>
            <a:r>
              <a:rPr lang="en-US" altLang="en-US" sz="2800" dirty="0">
                <a:solidFill>
                  <a:schemeClr val="bg1"/>
                </a:solidFill>
                <a:latin typeface="Cambria" charset="0"/>
                <a:ea typeface="ＭＳ Ｐゴシック" charset="-128"/>
              </a:rPr>
              <a:t> For the life was made visible; we have seen it and testify to it and proclaim to you the eternal life that was with the Father and was made visible to us-- </a:t>
            </a:r>
          </a:p>
          <a:p>
            <a:pPr>
              <a:lnSpc>
                <a:spcPct val="90000"/>
              </a:lnSpc>
              <a:buNone/>
            </a:pPr>
            <a:r>
              <a:rPr lang="en-US" altLang="en-US" sz="2800" dirty="0">
                <a:solidFill>
                  <a:schemeClr val="bg1"/>
                </a:solidFill>
                <a:latin typeface="Cambria" charset="0"/>
                <a:ea typeface="ＭＳ Ｐゴシック" charset="-128"/>
              </a:rPr>
              <a:t> What we have seen and heard we proclaim now to you, so that you too may have fellowship with us; for our fellowship is with the Father and with his Son, Jesus Christ. </a:t>
            </a:r>
          </a:p>
          <a:p>
            <a:pPr>
              <a:lnSpc>
                <a:spcPct val="90000"/>
              </a:lnSpc>
              <a:buNone/>
            </a:pPr>
            <a:r>
              <a:rPr lang="en-US" altLang="en-US" sz="2800" dirty="0">
                <a:solidFill>
                  <a:schemeClr val="bg1"/>
                </a:solidFill>
                <a:latin typeface="Cambria" charset="0"/>
                <a:ea typeface="ＭＳ Ｐゴシック" charset="-128"/>
              </a:rPr>
              <a:t> We are writing this so that our joy may be complete. </a:t>
            </a:r>
          </a:p>
          <a:p>
            <a:pPr>
              <a:lnSpc>
                <a:spcPct val="90000"/>
              </a:lnSpc>
              <a:buNone/>
            </a:pPr>
            <a:r>
              <a:rPr lang="en-US" altLang="en-US" sz="2800" dirty="0">
                <a:solidFill>
                  <a:schemeClr val="bg1"/>
                </a:solidFill>
                <a:latin typeface="Cambria" charset="0"/>
                <a:ea typeface="ＭＳ Ｐゴシック" charset="-128"/>
              </a:rPr>
              <a:t>															1John 1:1-4</a:t>
            </a:r>
          </a:p>
        </p:txBody>
      </p:sp>
    </p:spTree>
    <p:extLst>
      <p:ext uri="{BB962C8B-B14F-4D97-AF65-F5344CB8AC3E}">
        <p14:creationId xmlns:p14="http://schemas.microsoft.com/office/powerpoint/2010/main" val="1661226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chemeClr val="bg1"/>
                </a:solidFill>
                <a:latin typeface="Cambria" charset="0"/>
                <a:ea typeface="ＭＳ Ｐゴシック" charset="-128"/>
              </a:rPr>
              <a:t>George </a:t>
            </a:r>
            <a:r>
              <a:rPr lang="en-US" altLang="en-US" dirty="0" err="1">
                <a:solidFill>
                  <a:schemeClr val="bg1"/>
                </a:solidFill>
                <a:latin typeface="Cambria" charset="0"/>
                <a:ea typeface="ＭＳ Ｐゴシック" charset="-128"/>
              </a:rPr>
              <a:t>Weigel</a:t>
            </a:r>
            <a:r>
              <a:rPr lang="en-US" altLang="en-US" dirty="0">
                <a:solidFill>
                  <a:schemeClr val="bg1"/>
                </a:solidFill>
                <a:latin typeface="Cambria" charset="0"/>
                <a:ea typeface="ＭＳ Ｐゴシック" charset="-128"/>
              </a:rPr>
              <a:t> </a:t>
            </a:r>
            <a:br>
              <a:rPr lang="en-US" altLang="en-US" dirty="0">
                <a:solidFill>
                  <a:schemeClr val="bg1"/>
                </a:solidFill>
                <a:latin typeface="Cambria" charset="0"/>
                <a:ea typeface="ＭＳ Ｐゴシック" charset="-128"/>
              </a:rPr>
            </a:br>
            <a:r>
              <a:rPr lang="en-US" altLang="en-US" i="1" dirty="0">
                <a:solidFill>
                  <a:schemeClr val="bg1"/>
                </a:solidFill>
                <a:latin typeface="Cambria" charset="0"/>
                <a:ea typeface="ＭＳ Ｐゴシック" charset="-128"/>
              </a:rPr>
              <a:t>Letters to a Young Catholic</a:t>
            </a:r>
            <a:endParaRPr lang="en-US" dirty="0">
              <a:solidFill>
                <a:schemeClr val="bg1"/>
              </a:solidFill>
            </a:endParaRPr>
          </a:p>
        </p:txBody>
      </p:sp>
      <p:sp>
        <p:nvSpPr>
          <p:cNvPr id="3" name="Content Placeholder 2"/>
          <p:cNvSpPr>
            <a:spLocks noGrp="1"/>
          </p:cNvSpPr>
          <p:nvPr>
            <p:ph idx="1"/>
          </p:nvPr>
        </p:nvSpPr>
        <p:spPr>
          <a:xfrm>
            <a:off x="684212" y="685800"/>
            <a:ext cx="9591902" cy="4074886"/>
          </a:xfrm>
        </p:spPr>
        <p:txBody>
          <a:bodyPr>
            <a:normAutofit lnSpcReduction="10000"/>
          </a:bodyPr>
          <a:lstStyle/>
          <a:p>
            <a:r>
              <a:rPr lang="en-US" altLang="en-US" sz="3500" dirty="0">
                <a:solidFill>
                  <a:schemeClr val="bg1"/>
                </a:solidFill>
                <a:latin typeface="Cambria" charset="0"/>
                <a:ea typeface="ＭＳ Ｐゴシック" charset="-128"/>
              </a:rPr>
              <a:t>When the Christian movement largely displaced the gods of Greek and Roman antiquity, everyone, whether Christian or not, might well have imagined that this meant the death of religious art.  Mainstream Christianity accepted the Hebrew Bible as divine revelation, and that meant… </a:t>
            </a:r>
            <a:r>
              <a:rPr lang="ja-JP" altLang="en-US" sz="3500" dirty="0">
                <a:solidFill>
                  <a:schemeClr val="bg1"/>
                </a:solidFill>
                <a:latin typeface="Cambria" charset="0"/>
                <a:ea typeface="ＭＳ Ｐゴシック" charset="-128"/>
              </a:rPr>
              <a:t>‘</a:t>
            </a:r>
            <a:r>
              <a:rPr lang="en-US" altLang="ja-JP" sz="3500" dirty="0">
                <a:solidFill>
                  <a:schemeClr val="bg1"/>
                </a:solidFill>
                <a:latin typeface="Cambria" charset="0"/>
                <a:ea typeface="ＭＳ Ｐゴシック" charset="-128"/>
              </a:rPr>
              <a:t>Thou shalt not make unto thee any graven image.</a:t>
            </a:r>
            <a:r>
              <a:rPr lang="ja-JP" altLang="en-US" sz="3500" dirty="0">
                <a:solidFill>
                  <a:schemeClr val="bg1"/>
                </a:solidFill>
                <a:latin typeface="Cambria" charset="0"/>
                <a:ea typeface="ＭＳ Ｐゴシック" charset="-128"/>
              </a:rPr>
              <a:t>’</a:t>
            </a:r>
            <a:endParaRPr lang="en-US" altLang="en-US" sz="3500" dirty="0">
              <a:solidFill>
                <a:schemeClr val="bg1"/>
              </a:solidFill>
              <a:latin typeface="Cambria" charset="0"/>
              <a:ea typeface="ＭＳ Ｐゴシック" charset="-128"/>
            </a:endParaRPr>
          </a:p>
          <a:p>
            <a:endParaRPr lang="en-US" sz="2400" dirty="0"/>
          </a:p>
        </p:txBody>
      </p:sp>
    </p:spTree>
    <p:extLst>
      <p:ext uri="{BB962C8B-B14F-4D97-AF65-F5344CB8AC3E}">
        <p14:creationId xmlns:p14="http://schemas.microsoft.com/office/powerpoint/2010/main" val="1320271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ja-JP" i="1" dirty="0">
                <a:solidFill>
                  <a:schemeClr val="bg1"/>
                </a:solidFill>
                <a:latin typeface="Cambria" charset="0"/>
                <a:ea typeface="ＭＳ Ｐゴシック" charset="-128"/>
              </a:rPr>
              <a:t>Had they won the day, religious art would have been doomed.</a:t>
            </a:r>
            <a:br>
              <a:rPr lang="en-US" altLang="en-US" i="1" dirty="0">
                <a:solidFill>
                  <a:schemeClr val="bg1"/>
                </a:solidFill>
                <a:latin typeface="Cambria" charset="0"/>
                <a:ea typeface="ＭＳ Ｐゴシック" charset="-128"/>
              </a:rPr>
            </a:br>
            <a:endParaRPr lang="en-US" dirty="0">
              <a:solidFill>
                <a:schemeClr val="bg1"/>
              </a:solidFill>
            </a:endParaRPr>
          </a:p>
        </p:txBody>
      </p:sp>
      <p:sp>
        <p:nvSpPr>
          <p:cNvPr id="3" name="Content Placeholder 2"/>
          <p:cNvSpPr>
            <a:spLocks noGrp="1"/>
          </p:cNvSpPr>
          <p:nvPr>
            <p:ph idx="1"/>
          </p:nvPr>
        </p:nvSpPr>
        <p:spPr>
          <a:xfrm>
            <a:off x="684211" y="685800"/>
            <a:ext cx="9446759" cy="3615267"/>
          </a:xfrm>
        </p:spPr>
        <p:txBody>
          <a:bodyPr>
            <a:normAutofit fontScale="92500" lnSpcReduction="10000"/>
          </a:bodyPr>
          <a:lstStyle/>
          <a:p>
            <a:r>
              <a:rPr lang="en-US" altLang="en-US" sz="1800" dirty="0">
                <a:latin typeface="Brush Script MT Italic" charset="0"/>
                <a:ea typeface="ＭＳ Ｐゴシック" charset="-128"/>
              </a:rPr>
              <a:t> </a:t>
            </a:r>
            <a:r>
              <a:rPr lang="en-US" altLang="en-US" sz="3200" dirty="0">
                <a:solidFill>
                  <a:schemeClr val="bg1"/>
                </a:solidFill>
                <a:latin typeface="Cambria" charset="0"/>
                <a:ea typeface="ＭＳ Ｐゴシック" charset="-128"/>
              </a:rPr>
              <a:t>When Christianity met the neo-platonic thought that dominated the Mediterranean world, some Christian philosophers began to teach that the image of God in us, and preeminently in Christ, is located in the rational soul – and you can</a:t>
            </a:r>
            <a:r>
              <a:rPr lang="ja-JP" altLang="en-US" sz="3200" dirty="0">
                <a:solidFill>
                  <a:schemeClr val="bg1"/>
                </a:solidFill>
                <a:latin typeface="Cambria" charset="0"/>
                <a:ea typeface="ＭＳ Ｐゴシック" charset="-128"/>
              </a:rPr>
              <a:t>’</a:t>
            </a:r>
            <a:r>
              <a:rPr lang="en-US" altLang="ja-JP" sz="3200" dirty="0">
                <a:solidFill>
                  <a:schemeClr val="bg1"/>
                </a:solidFill>
                <a:latin typeface="Cambria" charset="0"/>
                <a:ea typeface="ＭＳ Ｐゴシック" charset="-128"/>
              </a:rPr>
              <a:t>t paint or sculpt or make mosaic representation of the rational soul.  For these thinkers, attempts to portray the </a:t>
            </a:r>
            <a:r>
              <a:rPr lang="ja-JP" altLang="en-US" sz="3200" dirty="0">
                <a:solidFill>
                  <a:schemeClr val="bg1"/>
                </a:solidFill>
                <a:latin typeface="Cambria" charset="0"/>
                <a:ea typeface="ＭＳ Ｐゴシック" charset="-128"/>
              </a:rPr>
              <a:t>“</a:t>
            </a:r>
            <a:r>
              <a:rPr lang="en-US" altLang="ja-JP" sz="3200" dirty="0">
                <a:solidFill>
                  <a:schemeClr val="bg1"/>
                </a:solidFill>
                <a:latin typeface="Cambria" charset="0"/>
                <a:ea typeface="ＭＳ Ｐゴシック" charset="-128"/>
              </a:rPr>
              <a:t>image of God</a:t>
            </a:r>
            <a:r>
              <a:rPr lang="ja-JP" altLang="en-US" sz="3200" dirty="0">
                <a:solidFill>
                  <a:schemeClr val="bg1"/>
                </a:solidFill>
                <a:latin typeface="Cambria" charset="0"/>
                <a:ea typeface="ＭＳ Ｐゴシック" charset="-128"/>
              </a:rPr>
              <a:t>”</a:t>
            </a:r>
            <a:r>
              <a:rPr lang="en-US" altLang="ja-JP" sz="3200" dirty="0">
                <a:solidFill>
                  <a:schemeClr val="bg1"/>
                </a:solidFill>
                <a:latin typeface="Cambria" charset="0"/>
                <a:ea typeface="ＭＳ Ｐゴシック" charset="-128"/>
              </a:rPr>
              <a:t> in us was both idolatrous and philosophically absurd.</a:t>
            </a:r>
            <a:endParaRPr lang="en-US" dirty="0">
              <a:solidFill>
                <a:schemeClr val="bg1"/>
              </a:solidFill>
            </a:endParaRPr>
          </a:p>
        </p:txBody>
      </p:sp>
    </p:spTree>
    <p:extLst>
      <p:ext uri="{BB962C8B-B14F-4D97-AF65-F5344CB8AC3E}">
        <p14:creationId xmlns:p14="http://schemas.microsoft.com/office/powerpoint/2010/main" val="1994866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i="1" dirty="0">
                <a:solidFill>
                  <a:schemeClr val="bg1"/>
                </a:solidFill>
                <a:latin typeface="Cambria" charset="0"/>
                <a:ea typeface="ＭＳ Ｐゴシック" charset="-128"/>
              </a:rPr>
              <a:t>What happened?</a:t>
            </a:r>
            <a:br>
              <a:rPr lang="en-US" altLang="en-US" i="1" dirty="0">
                <a:solidFill>
                  <a:schemeClr val="bg1"/>
                </a:solidFill>
                <a:latin typeface="Cambria" charset="0"/>
                <a:ea typeface="ＭＳ Ｐゴシック" charset="-128"/>
              </a:rPr>
            </a:br>
            <a:endParaRPr lang="en-US" dirty="0">
              <a:solidFill>
                <a:schemeClr val="bg1"/>
              </a:solidFill>
            </a:endParaRPr>
          </a:p>
        </p:txBody>
      </p:sp>
      <p:sp>
        <p:nvSpPr>
          <p:cNvPr id="3" name="Content Placeholder 2"/>
          <p:cNvSpPr>
            <a:spLocks noGrp="1"/>
          </p:cNvSpPr>
          <p:nvPr>
            <p:ph idx="1"/>
          </p:nvPr>
        </p:nvSpPr>
        <p:spPr>
          <a:xfrm>
            <a:off x="684212" y="685800"/>
            <a:ext cx="9577388" cy="3615267"/>
          </a:xfrm>
        </p:spPr>
        <p:txBody>
          <a:bodyPr>
            <a:normAutofit/>
          </a:bodyPr>
          <a:lstStyle/>
          <a:p>
            <a:r>
              <a:rPr lang="en-US" altLang="en-US" sz="4000" dirty="0">
                <a:solidFill>
                  <a:schemeClr val="bg1"/>
                </a:solidFill>
                <a:latin typeface="Cambria" charset="0"/>
                <a:ea typeface="ＭＳ Ｐゴシック" charset="-128"/>
              </a:rPr>
              <a:t>Yet the triumph of Christianity in the Roman world actually produced an extraordinary and unprecedented outpouring of artistic creativity that continues to this day. </a:t>
            </a:r>
            <a:r>
              <a:rPr lang="en-US" altLang="en-US" sz="4000" i="1" dirty="0">
                <a:solidFill>
                  <a:schemeClr val="bg1"/>
                </a:solidFill>
                <a:latin typeface="Cambria" charset="0"/>
                <a:ea typeface="ＭＳ Ｐゴシック" charset="-128"/>
              </a:rPr>
              <a:t>What happened?</a:t>
            </a:r>
          </a:p>
          <a:p>
            <a:endParaRPr lang="en-US" sz="2800" dirty="0"/>
          </a:p>
        </p:txBody>
      </p:sp>
    </p:spTree>
    <p:extLst>
      <p:ext uri="{BB962C8B-B14F-4D97-AF65-F5344CB8AC3E}">
        <p14:creationId xmlns:p14="http://schemas.microsoft.com/office/powerpoint/2010/main" val="881489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solidFill>
                  <a:schemeClr val="bg1"/>
                </a:solidFill>
              </a:rPr>
              <a:t>The Word Became Flesh</a:t>
            </a:r>
          </a:p>
        </p:txBody>
      </p:sp>
      <p:sp>
        <p:nvSpPr>
          <p:cNvPr id="3" name="Content Placeholder 2"/>
          <p:cNvSpPr>
            <a:spLocks noGrp="1"/>
          </p:cNvSpPr>
          <p:nvPr>
            <p:ph idx="1"/>
          </p:nvPr>
        </p:nvSpPr>
        <p:spPr>
          <a:xfrm>
            <a:off x="684212" y="685800"/>
            <a:ext cx="9490302" cy="3801532"/>
          </a:xfrm>
        </p:spPr>
        <p:txBody>
          <a:bodyPr>
            <a:normAutofit lnSpcReduction="10000"/>
          </a:bodyPr>
          <a:lstStyle/>
          <a:p>
            <a:r>
              <a:rPr lang="en-US" altLang="en-US" sz="3600" dirty="0">
                <a:solidFill>
                  <a:schemeClr val="bg1"/>
                </a:solidFill>
                <a:latin typeface="Cambria" charset="0"/>
                <a:ea typeface="ＭＳ Ｐゴシック" charset="-128"/>
              </a:rPr>
              <a:t>The grittiest, most earthy of Christian claims – that the Son of God became flesh in Jesus of Nazareth – eventually became the rationale for both Christian iconography and Christian representational art.  Rather than negate art, the Incarnation became the ultimate warrant for religious art.</a:t>
            </a:r>
          </a:p>
          <a:p>
            <a:endParaRPr lang="en-US" sz="2400" dirty="0"/>
          </a:p>
        </p:txBody>
      </p:sp>
    </p:spTree>
    <p:extLst>
      <p:ext uri="{BB962C8B-B14F-4D97-AF65-F5344CB8AC3E}">
        <p14:creationId xmlns:p14="http://schemas.microsoft.com/office/powerpoint/2010/main" val="1845493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84211" y="685800"/>
            <a:ext cx="9606417" cy="3801532"/>
          </a:xfrm>
        </p:spPr>
        <p:txBody>
          <a:bodyPr>
            <a:normAutofit/>
          </a:bodyPr>
          <a:lstStyle/>
          <a:p>
            <a:pPr>
              <a:buNone/>
            </a:pPr>
            <a:r>
              <a:rPr lang="en-US" altLang="en-US" sz="2400" dirty="0">
                <a:solidFill>
                  <a:srgbClr val="FFFFFF"/>
                </a:solidFill>
                <a:latin typeface="Cambria" charset="0"/>
                <a:ea typeface="ＭＳ Ｐゴシック" charset="-128"/>
              </a:rPr>
              <a:t>   </a:t>
            </a:r>
            <a:r>
              <a:rPr lang="en-US" altLang="en-US" sz="4000" dirty="0">
                <a:solidFill>
                  <a:schemeClr val="bg1"/>
                </a:solidFill>
                <a:latin typeface="Cambria" charset="0"/>
                <a:ea typeface="ＭＳ Ｐゴシック" charset="-128"/>
              </a:rPr>
              <a:t>Those who are learned will be radiant as the sky in all its beauty;  those who instruct the people in goodness will shine like the stars for all eternity.</a:t>
            </a:r>
          </a:p>
          <a:p>
            <a:pPr algn="ctr">
              <a:buNone/>
            </a:pPr>
            <a:r>
              <a:rPr lang="en-US" altLang="en-US" sz="4000" dirty="0">
                <a:solidFill>
                  <a:schemeClr val="bg1"/>
                </a:solidFill>
                <a:latin typeface="Cambria" charset="0"/>
                <a:ea typeface="ＭＳ Ｐゴシック" charset="-128"/>
              </a:rPr>
              <a:t>Antiphon, St. Peter Damian</a:t>
            </a:r>
          </a:p>
          <a:p>
            <a:endParaRPr lang="en-US" dirty="0"/>
          </a:p>
        </p:txBody>
      </p:sp>
    </p:spTree>
    <p:extLst>
      <p:ext uri="{BB962C8B-B14F-4D97-AF65-F5344CB8AC3E}">
        <p14:creationId xmlns:p14="http://schemas.microsoft.com/office/powerpoint/2010/main" val="200289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4211" y="685800"/>
            <a:ext cx="10027331" cy="3615267"/>
          </a:xfrm>
        </p:spPr>
        <p:txBody>
          <a:bodyPr>
            <a:normAutofit/>
          </a:bodyPr>
          <a:lstStyle/>
          <a:p>
            <a:r>
              <a:rPr lang="en-US" sz="3600" dirty="0">
                <a:solidFill>
                  <a:schemeClr val="bg1"/>
                </a:solidFill>
              </a:rPr>
              <a:t>457 The Word became flesh for us </a:t>
            </a:r>
            <a:r>
              <a:rPr lang="en-US" sz="3600" i="1" dirty="0">
                <a:solidFill>
                  <a:schemeClr val="bg1"/>
                </a:solidFill>
              </a:rPr>
              <a:t>in order to save us by reconciling us with God</a:t>
            </a:r>
            <a:r>
              <a:rPr lang="en-US" sz="3600" dirty="0">
                <a:solidFill>
                  <a:schemeClr val="bg1"/>
                </a:solidFill>
              </a:rPr>
              <a:t>, who "loved us and sent his Son to be the expiation for our sins": "the Father has sent his Son as the Savior of the world", and "he was revealed to take away sins":</a:t>
            </a:r>
            <a:r>
              <a:rPr lang="en-US" sz="3600" baseline="30000" dirty="0">
                <a:solidFill>
                  <a:schemeClr val="bg1"/>
                </a:solidFill>
              </a:rPr>
              <a:t>70</a:t>
            </a:r>
            <a:endParaRPr lang="en-US" sz="3600" dirty="0">
              <a:solidFill>
                <a:schemeClr val="bg1"/>
              </a:solidFill>
            </a:endParaRPr>
          </a:p>
        </p:txBody>
      </p:sp>
    </p:spTree>
    <p:extLst>
      <p:ext uri="{BB962C8B-B14F-4D97-AF65-F5344CB8AC3E}">
        <p14:creationId xmlns:p14="http://schemas.microsoft.com/office/powerpoint/2010/main" val="1422497120"/>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291</TotalTime>
  <Words>1440</Words>
  <Application>Microsoft Office PowerPoint</Application>
  <PresentationFormat>Widescreen</PresentationFormat>
  <Paragraphs>71</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Brush Script MT Italic</vt:lpstr>
      <vt:lpstr>Calibri</vt:lpstr>
      <vt:lpstr>Cambria</vt:lpstr>
      <vt:lpstr>Century Gothic</vt:lpstr>
      <vt:lpstr>Wingdings 3</vt:lpstr>
      <vt:lpstr>Slice</vt:lpstr>
      <vt:lpstr>Incarnational Dynamism</vt:lpstr>
      <vt:lpstr>John 1</vt:lpstr>
      <vt:lpstr>1 John  1</vt:lpstr>
      <vt:lpstr>George Weigel  Letters to a Young Catholic</vt:lpstr>
      <vt:lpstr>Had they won the day, religious art would have been doomed. </vt:lpstr>
      <vt:lpstr>What happened? </vt:lpstr>
      <vt:lpstr>The Word Became Flesh</vt:lpstr>
      <vt:lpstr>PowerPoint Presentation</vt:lpstr>
      <vt:lpstr>PowerPoint Presentation</vt:lpstr>
      <vt:lpstr>PowerPoint Presentation</vt:lpstr>
      <vt:lpstr>PowerPoint Presentation</vt:lpstr>
      <vt:lpstr>PowerPoint Presentation</vt:lpstr>
      <vt:lpstr>Recapitulation</vt:lpstr>
      <vt:lpstr>PowerPoint Presentation</vt:lpstr>
      <vt:lpstr>Religious Dimension of Education  in a Catholic School</vt:lpstr>
      <vt:lpstr>PowerPoint Presentation</vt:lpstr>
      <vt:lpstr>Ugliness</vt:lpstr>
      <vt:lpstr>Catacombs</vt:lpstr>
      <vt:lpstr>PowerPoint Presentation</vt:lpstr>
      <vt:lpstr>PowerPoint Presentation</vt:lpstr>
      <vt:lpstr>Friedrich Nebel</vt:lpstr>
      <vt:lpstr>What is Catholic world View?</vt:lpstr>
      <vt:lpstr>The Last Supper</vt:lpstr>
      <vt:lpstr>PowerPoint Presentation</vt:lpstr>
      <vt:lpstr>PowerPoint Presentation</vt:lpstr>
      <vt:lpstr>Lord of the Rings</vt:lpstr>
      <vt:lpstr>Laudato Si</vt:lpstr>
      <vt:lpstr>Bring it back to Jesus</vt:lpstr>
      <vt:lpstr>Reader's Guide to Meals, Food and Table Fellowship in the New Testament, Jerome H. Neyrey University of Notre Dame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Incarnational Dynamism</dc:title>
  <dc:creator>Sr. Johanna Paruch, FSGM, PhD</dc:creator>
  <cp:lastModifiedBy>Bogart, Dcn. Doug</cp:lastModifiedBy>
  <cp:revision>11</cp:revision>
  <dcterms:created xsi:type="dcterms:W3CDTF">2020-01-22T15:40:31Z</dcterms:created>
  <dcterms:modified xsi:type="dcterms:W3CDTF">2020-01-25T14:02:38Z</dcterms:modified>
</cp:coreProperties>
</file>